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8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F23C-2730-42DE-A700-2CA3AA9B411B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4328-0283-48EF-8FDB-8EF8C5FBD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2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F23C-2730-42DE-A700-2CA3AA9B411B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4328-0283-48EF-8FDB-8EF8C5FBD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32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F23C-2730-42DE-A700-2CA3AA9B411B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4328-0283-48EF-8FDB-8EF8C5FBD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73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F23C-2730-42DE-A700-2CA3AA9B411B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4328-0283-48EF-8FDB-8EF8C5FBD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088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F23C-2730-42DE-A700-2CA3AA9B411B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4328-0283-48EF-8FDB-8EF8C5FBD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90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F23C-2730-42DE-A700-2CA3AA9B411B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4328-0283-48EF-8FDB-8EF8C5FBD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83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F23C-2730-42DE-A700-2CA3AA9B411B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4328-0283-48EF-8FDB-8EF8C5FBD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45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F23C-2730-42DE-A700-2CA3AA9B411B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4328-0283-48EF-8FDB-8EF8C5FBD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82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F23C-2730-42DE-A700-2CA3AA9B411B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4328-0283-48EF-8FDB-8EF8C5FBD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57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F23C-2730-42DE-A700-2CA3AA9B411B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4328-0283-48EF-8FDB-8EF8C5FBD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41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F23C-2730-42DE-A700-2CA3AA9B411B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4328-0283-48EF-8FDB-8EF8C5FBD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30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1F23C-2730-42DE-A700-2CA3AA9B411B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D4328-0283-48EF-8FDB-8EF8C5FBD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3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rt-simpson-genera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8713788" cy="63373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solidFill>
                  <a:schemeClr val="bg1"/>
                </a:solidFill>
              </a:rPr>
              <a:t>Area Scale Factor</a:t>
            </a:r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Learning Objectives: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Know what a similar shape is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Able to calculate the linear scale factor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Able to calculate the area of similar 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   shapes using the area scale factor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4288" y="68340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8CDF5E8-1E26-4211-8E70-0F9BBD83FC7C}" type="datetime1">
              <a:rPr lang="en-GB" u="sng" smtClean="0">
                <a:solidFill>
                  <a:schemeClr val="bg1"/>
                </a:solidFill>
              </a:rPr>
              <a:t>08/05/2014</a:t>
            </a:fld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6834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chemeClr val="bg1"/>
                </a:solidFill>
              </a:rPr>
              <a:t>Grade A</a:t>
            </a:r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1909" y="2708920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38048" y="3789040"/>
            <a:ext cx="432048" cy="432048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32011" y="4869160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965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 Scale Factor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Page 207</a:t>
            </a:r>
          </a:p>
          <a:p>
            <a:pPr lvl="1"/>
            <a:r>
              <a:rPr lang="en-GB" dirty="0" smtClean="0"/>
              <a:t>Exercise 26B</a:t>
            </a:r>
          </a:p>
          <a:p>
            <a:pPr lvl="1"/>
            <a:r>
              <a:rPr lang="en-GB" dirty="0" smtClean="0"/>
              <a:t>Q1 and 2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063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 Scale Factor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much bigger is rectangle B compared to rectangle A?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139952" y="2996952"/>
            <a:ext cx="2304256" cy="9361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83568" y="3005336"/>
            <a:ext cx="230425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444208" y="2996952"/>
            <a:ext cx="2304256" cy="9361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39952" y="3933056"/>
            <a:ext cx="2304256" cy="9361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444208" y="3933056"/>
            <a:ext cx="2304256" cy="9361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139952" y="2996952"/>
            <a:ext cx="4608512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187624" y="25649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2cm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3212976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1cm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804520" y="249289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4</a:t>
            </a:r>
            <a:r>
              <a:rPr lang="en-GB" sz="2400" dirty="0" smtClean="0"/>
              <a:t>cm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0224" y="364502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2cm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95536" y="4293096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Length </a:t>
            </a:r>
            <a:r>
              <a:rPr lang="en-GB" sz="2400" dirty="0" smtClean="0">
                <a:sym typeface="Wingdings" panose="05000000000000000000" pitchFamily="2" charset="2"/>
              </a:rPr>
              <a:t>   2cm &lt;-&gt; 4cm </a:t>
            </a:r>
          </a:p>
          <a:p>
            <a:r>
              <a:rPr lang="en-GB" sz="2400" dirty="0" smtClean="0">
                <a:sym typeface="Wingdings" panose="05000000000000000000" pitchFamily="2" charset="2"/>
              </a:rPr>
              <a:t>Area     2cm</a:t>
            </a:r>
            <a:r>
              <a:rPr lang="en-GB" sz="2400" baseline="30000" dirty="0" smtClean="0">
                <a:sym typeface="Wingdings" panose="05000000000000000000" pitchFamily="2" charset="2"/>
              </a:rPr>
              <a:t>2</a:t>
            </a:r>
            <a:r>
              <a:rPr lang="en-GB" sz="2400" dirty="0" smtClean="0">
                <a:sym typeface="Wingdings" panose="05000000000000000000" pitchFamily="2" charset="2"/>
              </a:rPr>
              <a:t> &lt;-&gt; 8cm</a:t>
            </a:r>
            <a:r>
              <a:rPr lang="en-GB" sz="2400" baseline="30000" dirty="0" smtClean="0">
                <a:sym typeface="Wingdings" panose="05000000000000000000" pitchFamily="2" charset="2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528" y="5229200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dimensions are two times as big. This is called the </a:t>
            </a:r>
            <a:r>
              <a:rPr lang="en-GB" sz="2400" b="1" u="sng" dirty="0" smtClean="0">
                <a:solidFill>
                  <a:srgbClr val="FF0000"/>
                </a:solidFill>
              </a:rPr>
              <a:t>Linear Scale Factor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 smtClean="0"/>
              <a:t>The area is four times as big. This called the </a:t>
            </a:r>
            <a:r>
              <a:rPr lang="en-GB" sz="2400" b="1" u="sng" dirty="0" smtClean="0">
                <a:solidFill>
                  <a:srgbClr val="FF0000"/>
                </a:solidFill>
              </a:rPr>
              <a:t>Area Scale Factor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8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 Scale Factor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FF0000"/>
                </a:solidFill>
              </a:rPr>
              <a:t>Linear Scale Factor (LSF)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– proportional change in the dimensions of a shape</a:t>
            </a:r>
          </a:p>
          <a:p>
            <a:endParaRPr lang="en-GB" dirty="0"/>
          </a:p>
          <a:p>
            <a:r>
              <a:rPr lang="en-GB" b="1" u="sng" dirty="0" smtClean="0">
                <a:solidFill>
                  <a:srgbClr val="FF0000"/>
                </a:solidFill>
              </a:rPr>
              <a:t>Area Scale Factor (ASF)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– proportional change in the area of a shape</a:t>
            </a:r>
            <a:endParaRPr lang="en-GB" dirty="0"/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sz="4400" dirty="0" smtClean="0">
                <a:solidFill>
                  <a:srgbClr val="0000FF"/>
                </a:solidFill>
              </a:rPr>
              <a:t>ASF = LSF</a:t>
            </a:r>
            <a:r>
              <a:rPr lang="en-GB" sz="4400" baseline="30000" dirty="0" smtClean="0">
                <a:solidFill>
                  <a:srgbClr val="0000FF"/>
                </a:solidFill>
              </a:rPr>
              <a:t>2</a:t>
            </a:r>
            <a:endParaRPr lang="en-GB" sz="4400" baseline="30000" dirty="0">
              <a:solidFill>
                <a:srgbClr val="0000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399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 Scale Factor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parallelograms below are similar. The area of the smaller parallelogram is 15cm</a:t>
            </a:r>
            <a:r>
              <a:rPr lang="en-GB" baseline="30000" dirty="0" smtClean="0"/>
              <a:t>2</a:t>
            </a:r>
            <a:r>
              <a:rPr lang="en-GB" dirty="0" smtClean="0"/>
              <a:t>. Calculate the area of the larger parallelogram.</a:t>
            </a:r>
            <a:endParaRPr lang="en-GB" dirty="0"/>
          </a:p>
        </p:txBody>
      </p:sp>
      <p:sp>
        <p:nvSpPr>
          <p:cNvPr id="4" name="Parallelogram 3"/>
          <p:cNvSpPr/>
          <p:nvPr/>
        </p:nvSpPr>
        <p:spPr>
          <a:xfrm>
            <a:off x="1259632" y="3645024"/>
            <a:ext cx="1224136" cy="648072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arallelogram 4"/>
          <p:cNvSpPr/>
          <p:nvPr/>
        </p:nvSpPr>
        <p:spPr>
          <a:xfrm>
            <a:off x="3707904" y="3645024"/>
            <a:ext cx="3888432" cy="2058582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475656" y="422108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4cm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573325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12cm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05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5184576" cy="21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91880" y="105273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 = 15cm</a:t>
            </a:r>
            <a:r>
              <a:rPr lang="en-GB" sz="2400" baseline="30000" dirty="0" smtClean="0"/>
              <a:t>2</a:t>
            </a:r>
            <a:endParaRPr lang="en-GB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1520" y="1700808"/>
                <a:ext cx="8568952" cy="5028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:r>
                  <a:rPr lang="en-GB" sz="2800" dirty="0" smtClean="0">
                    <a:solidFill>
                      <a:srgbClr val="FF0000"/>
                    </a:solidFill>
                  </a:rPr>
                  <a:t>Calculate the LSF</a:t>
                </a:r>
              </a:p>
              <a:p>
                <a:pPr marL="514350" indent="-514350">
                  <a:buAutoNum type="arabicPeriod"/>
                </a:pPr>
                <a:endParaRPr lang="en-GB" sz="2800" dirty="0"/>
              </a:p>
              <a:p>
                <a:r>
                  <a:rPr lang="en-GB" sz="2800" dirty="0" smtClean="0"/>
                  <a:t>LSF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𝐵𝑖𝑔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𝑆𝑚𝑎𝑙𝑙</m:t>
                        </m:r>
                      </m:den>
                    </m:f>
                    <m:r>
                      <a:rPr lang="en-GB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/>
                      </a:rPr>
                      <m:t>=3</m:t>
                    </m:r>
                  </m:oMath>
                </a14:m>
                <a:endParaRPr lang="en-GB" sz="2800" b="0" dirty="0" smtClean="0"/>
              </a:p>
              <a:p>
                <a:endParaRPr lang="en-GB" sz="2800" dirty="0" smtClean="0">
                  <a:solidFill>
                    <a:srgbClr val="FF0000"/>
                  </a:solidFill>
                </a:endParaRPr>
              </a:p>
              <a:p>
                <a:r>
                  <a:rPr lang="en-GB" sz="2800" dirty="0" smtClean="0">
                    <a:solidFill>
                      <a:srgbClr val="FF0000"/>
                    </a:solidFill>
                  </a:rPr>
                  <a:t>2. Calculate the ASF</a:t>
                </a:r>
              </a:p>
              <a:p>
                <a:endParaRPr lang="en-GB" sz="2800" dirty="0"/>
              </a:p>
              <a:p>
                <a:r>
                  <a:rPr lang="en-GB" sz="2800" dirty="0" smtClean="0"/>
                  <a:t>ASF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/>
                      </a:rPr>
                      <m:t>=9</m:t>
                    </m:r>
                  </m:oMath>
                </a14:m>
                <a:endParaRPr lang="en-GB" sz="2800" dirty="0" smtClean="0"/>
              </a:p>
              <a:p>
                <a:endParaRPr lang="en-GB" sz="2800" dirty="0"/>
              </a:p>
              <a:p>
                <a:r>
                  <a:rPr lang="en-GB" sz="2800" dirty="0" smtClean="0">
                    <a:solidFill>
                      <a:srgbClr val="FF0000"/>
                    </a:solidFill>
                  </a:rPr>
                  <a:t>3. Calculate the area of the larger shape</a:t>
                </a:r>
              </a:p>
              <a:p>
                <a:endParaRPr lang="en-GB" sz="2800" dirty="0"/>
              </a:p>
              <a:p>
                <a:r>
                  <a:rPr lang="en-GB" sz="2800" dirty="0" smtClean="0"/>
                  <a:t>Area = 15 x 9 = 135cm</a:t>
                </a:r>
                <a:r>
                  <a:rPr lang="en-GB" sz="2800" baseline="30000" dirty="0" smtClean="0"/>
                  <a:t>2</a:t>
                </a:r>
                <a:endParaRPr lang="en-GB" sz="2800" baseline="30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00808"/>
                <a:ext cx="8568952" cy="5028492"/>
              </a:xfrm>
              <a:prstGeom prst="rect">
                <a:avLst/>
              </a:prstGeom>
              <a:blipFill rotWithShape="1">
                <a:blip r:embed="rId4"/>
                <a:stretch>
                  <a:fillRect l="-1422" t="-1212" b="-2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635896" y="4221088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(The area of the larger shape is 9 times bigger than the smaller shape)</a:t>
            </a:r>
            <a:endParaRPr lang="en-GB" sz="24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364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/>
          <p:cNvSpPr/>
          <p:nvPr/>
        </p:nvSpPr>
        <p:spPr>
          <a:xfrm>
            <a:off x="4716016" y="620688"/>
            <a:ext cx="1512168" cy="1512168"/>
          </a:xfrm>
          <a:prstGeom prst="hear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Heart 2"/>
          <p:cNvSpPr/>
          <p:nvPr/>
        </p:nvSpPr>
        <p:spPr>
          <a:xfrm>
            <a:off x="6588224" y="563194"/>
            <a:ext cx="2304256" cy="2304256"/>
          </a:xfrm>
          <a:prstGeom prst="hear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404664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area of the larger heart shape is 99cm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. Calculate the area of the smaller heart shape.</a:t>
            </a:r>
            <a:endParaRPr lang="en-GB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44008" y="404664"/>
            <a:ext cx="1584176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588224" y="404664"/>
            <a:ext cx="2232248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44008" y="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8cm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948264" y="1165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12cm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20272" y="1340768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Area = 99cm</a:t>
            </a:r>
            <a:r>
              <a:rPr lang="en-GB" sz="2400" baseline="30000" dirty="0" smtClean="0"/>
              <a:t>2</a:t>
            </a:r>
            <a:endParaRPr lang="en-GB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1520" y="2353854"/>
                <a:ext cx="8568952" cy="2443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LSF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𝐵𝑖𝑔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𝑆𝑚𝑎𝑙𝑙</m:t>
                        </m:r>
                      </m:den>
                    </m:f>
                    <m:r>
                      <a:rPr lang="en-GB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GB" sz="2800" b="0" i="1" smtClean="0">
                        <a:latin typeface="Cambria Math"/>
                      </a:rPr>
                      <m:t>=1.5</m:t>
                    </m:r>
                  </m:oMath>
                </a14:m>
                <a:endParaRPr lang="en-GB" sz="2800" b="0" dirty="0" smtClean="0"/>
              </a:p>
              <a:p>
                <a:endParaRPr lang="en-GB" sz="2800" dirty="0"/>
              </a:p>
              <a:p>
                <a:r>
                  <a:rPr lang="en-GB" sz="2800" dirty="0" smtClean="0"/>
                  <a:t>ASF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/>
                          </a:rPr>
                          <m:t>1</m:t>
                        </m:r>
                        <m:r>
                          <a:rPr lang="en-GB" sz="2800" b="0" i="1" smtClean="0">
                            <a:latin typeface="Cambria Math"/>
                          </a:rPr>
                          <m:t>.5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/>
                      </a:rPr>
                      <m:t>=2.25</m:t>
                    </m:r>
                  </m:oMath>
                </a14:m>
                <a:endParaRPr lang="en-GB" sz="2800" dirty="0" smtClean="0"/>
              </a:p>
              <a:p>
                <a:endParaRPr lang="en-GB" sz="2800" dirty="0"/>
              </a:p>
              <a:p>
                <a:r>
                  <a:rPr lang="en-GB" sz="2800" dirty="0" smtClean="0"/>
                  <a:t>Area = 99 ÷ 2.25 = 44cm</a:t>
                </a:r>
                <a:r>
                  <a:rPr lang="en-GB" sz="2800" baseline="30000" dirty="0" smtClean="0"/>
                  <a:t>2</a:t>
                </a:r>
                <a:endParaRPr lang="en-GB" sz="2800" baseline="30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53854"/>
                <a:ext cx="8568952" cy="2443298"/>
              </a:xfrm>
              <a:prstGeom prst="rect">
                <a:avLst/>
              </a:prstGeom>
              <a:blipFill rotWithShape="1">
                <a:blip r:embed="rId3"/>
                <a:stretch>
                  <a:fillRect l="-1422" b="-62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491880" y="3212976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(The area of the </a:t>
            </a:r>
            <a:r>
              <a:rPr lang="en-GB" sz="2400" b="1" i="1" dirty="0" smtClean="0"/>
              <a:t>larger</a:t>
            </a:r>
            <a:r>
              <a:rPr lang="en-GB" sz="2400" i="1" dirty="0" smtClean="0"/>
              <a:t> shape is 2.25 times bigger than the </a:t>
            </a:r>
            <a:r>
              <a:rPr lang="en-GB" sz="2400" b="1" i="1" dirty="0" smtClean="0"/>
              <a:t>smaller</a:t>
            </a:r>
            <a:r>
              <a:rPr lang="en-GB" sz="2400" i="1" dirty="0" smtClean="0"/>
              <a:t> shape)</a:t>
            </a:r>
            <a:endParaRPr lang="en-GB" sz="24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372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oon 1"/>
          <p:cNvSpPr/>
          <p:nvPr/>
        </p:nvSpPr>
        <p:spPr>
          <a:xfrm>
            <a:off x="5148064" y="260648"/>
            <a:ext cx="864096" cy="1728192"/>
          </a:xfrm>
          <a:prstGeom prst="moon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Moon 2"/>
          <p:cNvSpPr/>
          <p:nvPr/>
        </p:nvSpPr>
        <p:spPr>
          <a:xfrm>
            <a:off x="7020272" y="260648"/>
            <a:ext cx="1152128" cy="2304256"/>
          </a:xfrm>
          <a:prstGeom prst="moon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iagonal Stripe 3"/>
          <p:cNvSpPr/>
          <p:nvPr/>
        </p:nvSpPr>
        <p:spPr>
          <a:xfrm>
            <a:off x="5292080" y="4005064"/>
            <a:ext cx="720080" cy="432048"/>
          </a:xfrm>
          <a:prstGeom prst="diagStrip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Diagonal Stripe 4"/>
          <p:cNvSpPr/>
          <p:nvPr/>
        </p:nvSpPr>
        <p:spPr>
          <a:xfrm>
            <a:off x="5988157" y="4005064"/>
            <a:ext cx="3120347" cy="1872208"/>
          </a:xfrm>
          <a:prstGeom prst="diagStrip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332656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area of the small crescent is 12cm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. Calculate the area of the larger crescent.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3861048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area of the large trapezium is 1521cm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. Calculate the area of the smaller trapezium.</a:t>
            </a:r>
            <a:endParaRPr lang="en-GB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156176" y="260648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316416" y="231620"/>
            <a:ext cx="0" cy="233328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9572134">
            <a:off x="5199153" y="412245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</a:t>
            </a:r>
            <a:r>
              <a:rPr lang="en-GB" sz="2400" dirty="0" smtClean="0"/>
              <a:t>cm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316416" y="105273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10cm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372200" y="90872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8cm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 rot="19572134">
            <a:off x="7057408" y="498655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13cm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9512" y="1628800"/>
                <a:ext cx="4680520" cy="1922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00B050"/>
                    </a:solidFill>
                  </a:rPr>
                  <a:t>LSF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𝐵𝑖𝑔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𝑆𝑚𝑎𝑙𝑙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=1.25</m:t>
                    </m:r>
                  </m:oMath>
                </a14:m>
                <a:endParaRPr lang="en-GB" sz="2400" b="0" dirty="0" smtClean="0">
                  <a:solidFill>
                    <a:srgbClr val="00B050"/>
                  </a:solidFill>
                </a:endParaRPr>
              </a:p>
              <a:p>
                <a:endParaRPr lang="en-GB" sz="1600" dirty="0">
                  <a:solidFill>
                    <a:srgbClr val="00B050"/>
                  </a:solidFill>
                </a:endParaRPr>
              </a:p>
              <a:p>
                <a:r>
                  <a:rPr lang="en-GB" sz="2400" dirty="0" smtClean="0">
                    <a:solidFill>
                      <a:srgbClr val="00B050"/>
                    </a:solidFill>
                  </a:rPr>
                  <a:t>ASF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GB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.25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=1.5625</m:t>
                    </m:r>
                  </m:oMath>
                </a14:m>
                <a:endParaRPr lang="en-GB" sz="2400" dirty="0" smtClean="0">
                  <a:solidFill>
                    <a:srgbClr val="00B050"/>
                  </a:solidFill>
                </a:endParaRPr>
              </a:p>
              <a:p>
                <a:endParaRPr lang="en-GB" sz="1600" dirty="0">
                  <a:solidFill>
                    <a:srgbClr val="00B050"/>
                  </a:solidFill>
                </a:endParaRPr>
              </a:p>
              <a:p>
                <a:r>
                  <a:rPr lang="en-GB" sz="2400" dirty="0" smtClean="0">
                    <a:solidFill>
                      <a:srgbClr val="00B050"/>
                    </a:solidFill>
                  </a:rPr>
                  <a:t>Area = 12 x 1.5625 = 18.75cm</a:t>
                </a:r>
                <a:r>
                  <a:rPr lang="en-GB" sz="2400" baseline="30000" dirty="0" smtClean="0">
                    <a:solidFill>
                      <a:srgbClr val="00B050"/>
                    </a:solidFill>
                  </a:rPr>
                  <a:t>2</a:t>
                </a:r>
                <a:endParaRPr lang="en-GB" sz="2400" baseline="30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628800"/>
                <a:ext cx="4680520" cy="1922834"/>
              </a:xfrm>
              <a:prstGeom prst="rect">
                <a:avLst/>
              </a:prstGeom>
              <a:blipFill rotWithShape="1">
                <a:blip r:embed="rId3"/>
                <a:stretch>
                  <a:fillRect l="-1953" b="-28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3528" y="4921900"/>
                <a:ext cx="4680520" cy="1922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00B050"/>
                    </a:solidFill>
                  </a:rPr>
                  <a:t>LSF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𝐵𝑖𝑔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𝑆𝑚𝑎𝑙𝑙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=6.5</m:t>
                    </m:r>
                  </m:oMath>
                </a14:m>
                <a:endParaRPr lang="en-GB" sz="2400" b="0" dirty="0" smtClean="0">
                  <a:solidFill>
                    <a:srgbClr val="00B050"/>
                  </a:solidFill>
                </a:endParaRPr>
              </a:p>
              <a:p>
                <a:endParaRPr lang="en-GB" sz="1600" dirty="0">
                  <a:solidFill>
                    <a:srgbClr val="00B050"/>
                  </a:solidFill>
                </a:endParaRPr>
              </a:p>
              <a:p>
                <a:r>
                  <a:rPr lang="en-GB" sz="2400" dirty="0" smtClean="0">
                    <a:solidFill>
                      <a:srgbClr val="00B050"/>
                    </a:solidFill>
                  </a:rPr>
                  <a:t>ASF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6.5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=42.25</m:t>
                    </m:r>
                  </m:oMath>
                </a14:m>
                <a:endParaRPr lang="en-GB" sz="2400" b="0" dirty="0" smtClean="0">
                  <a:solidFill>
                    <a:srgbClr val="00B050"/>
                  </a:solidFill>
                </a:endParaRPr>
              </a:p>
              <a:p>
                <a:endParaRPr lang="en-GB" sz="1600" dirty="0">
                  <a:solidFill>
                    <a:srgbClr val="00B050"/>
                  </a:solidFill>
                </a:endParaRPr>
              </a:p>
              <a:p>
                <a:r>
                  <a:rPr lang="en-GB" sz="2400" dirty="0" smtClean="0">
                    <a:solidFill>
                      <a:srgbClr val="00B050"/>
                    </a:solidFill>
                  </a:rPr>
                  <a:t>Area = 1521 ÷ 42.25 = 36cm</a:t>
                </a:r>
                <a:r>
                  <a:rPr lang="en-GB" sz="2400" baseline="30000" dirty="0" smtClean="0">
                    <a:solidFill>
                      <a:srgbClr val="00B050"/>
                    </a:solidFill>
                  </a:rPr>
                  <a:t>2</a:t>
                </a:r>
                <a:endParaRPr lang="en-GB" sz="2400" baseline="30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921900"/>
                <a:ext cx="4680520" cy="1922706"/>
              </a:xfrm>
              <a:prstGeom prst="rect">
                <a:avLst/>
              </a:prstGeom>
              <a:blipFill rotWithShape="1">
                <a:blip r:embed="rId4"/>
                <a:stretch>
                  <a:fillRect l="-1953" b="-28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8107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 Scale Factor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Pages 506 – 507</a:t>
            </a:r>
          </a:p>
          <a:p>
            <a:pPr lvl="1"/>
            <a:r>
              <a:rPr lang="en-GB" dirty="0" smtClean="0"/>
              <a:t>Exercise 26A</a:t>
            </a:r>
          </a:p>
          <a:p>
            <a:pPr lvl="1"/>
            <a:r>
              <a:rPr lang="en-GB" dirty="0" smtClean="0"/>
              <a:t>Q1 to 4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211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404664"/>
            <a:ext cx="417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These two regular hexagons are similar. Calculate the length of one of the sides of the larger hexagon.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520" y="2353854"/>
                <a:ext cx="8568952" cy="2503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ASF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𝐵𝑖𝑔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𝑆𝑚𝑎𝑙𝑙</m:t>
                        </m:r>
                      </m:den>
                    </m:f>
                    <m:r>
                      <a:rPr lang="en-GB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300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GB" sz="2800" b="0" i="1" smtClean="0">
                        <a:latin typeface="Cambria Math"/>
                      </a:rPr>
                      <m:t>=25</m:t>
                    </m:r>
                  </m:oMath>
                </a14:m>
                <a:endParaRPr lang="en-GB" sz="2800" b="0" dirty="0" smtClean="0"/>
              </a:p>
              <a:p>
                <a:endParaRPr lang="en-GB" sz="2800" dirty="0"/>
              </a:p>
              <a:p>
                <a:r>
                  <a:rPr lang="en-GB" sz="2800" dirty="0"/>
                  <a:t>L</a:t>
                </a:r>
                <a:r>
                  <a:rPr lang="en-GB" sz="2800" dirty="0" smtClean="0"/>
                  <a:t>SF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latin typeface="Cambria Math"/>
                          </a:rPr>
                          <m:t>25</m:t>
                        </m:r>
                      </m:e>
                    </m:rad>
                    <m:r>
                      <a:rPr lang="en-GB" sz="2800" b="0" i="1" smtClean="0">
                        <a:latin typeface="Cambria Math"/>
                      </a:rPr>
                      <m:t>=5</m:t>
                    </m:r>
                  </m:oMath>
                </a14:m>
                <a:endParaRPr lang="en-GB" sz="2800" dirty="0" smtClean="0"/>
              </a:p>
              <a:p>
                <a:endParaRPr lang="en-GB" sz="2800" dirty="0"/>
              </a:p>
              <a:p>
                <a:r>
                  <a:rPr lang="en-GB" sz="2800" dirty="0" smtClean="0"/>
                  <a:t>Length = 4 x 5 = 20cm</a:t>
                </a:r>
                <a:endParaRPr lang="en-GB" sz="2800" baseline="30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53854"/>
                <a:ext cx="8568952" cy="2503699"/>
              </a:xfrm>
              <a:prstGeom prst="rect">
                <a:avLst/>
              </a:prstGeom>
              <a:blipFill rotWithShape="1">
                <a:blip r:embed="rId3"/>
                <a:stretch>
                  <a:fillRect l="-1422" b="-5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Hexagon 6"/>
          <p:cNvSpPr/>
          <p:nvPr/>
        </p:nvSpPr>
        <p:spPr>
          <a:xfrm>
            <a:off x="6804248" y="476672"/>
            <a:ext cx="1800200" cy="1551896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CV</a:t>
            </a:r>
            <a:endParaRPr lang="en-GB" dirty="0"/>
          </a:p>
        </p:txBody>
      </p:sp>
      <p:sp>
        <p:nvSpPr>
          <p:cNvPr id="8" name="Hexagon 7"/>
          <p:cNvSpPr/>
          <p:nvPr/>
        </p:nvSpPr>
        <p:spPr>
          <a:xfrm>
            <a:off x="5228456" y="485057"/>
            <a:ext cx="1169410" cy="1008112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CV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436096" y="8701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4cm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162880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Area = 12cm</a:t>
            </a:r>
            <a:r>
              <a:rPr lang="en-GB" sz="2400" baseline="30000" dirty="0" smtClean="0"/>
              <a:t>2</a:t>
            </a:r>
            <a:endParaRPr lang="en-GB" sz="24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6732240" y="206084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Area = 300cm</a:t>
            </a:r>
            <a:r>
              <a:rPr lang="en-GB" sz="2400" baseline="30000" dirty="0" smtClean="0"/>
              <a:t>2</a:t>
            </a:r>
            <a:endParaRPr lang="en-GB" sz="2400" baseline="30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235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457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Area Scale Factor</vt:lpstr>
      <vt:lpstr>Area Scale Factor</vt:lpstr>
      <vt:lpstr>Area Scale Factor</vt:lpstr>
      <vt:lpstr>Area Scale Factor</vt:lpstr>
      <vt:lpstr>PowerPoint Presentation</vt:lpstr>
      <vt:lpstr>PowerPoint Presentation</vt:lpstr>
      <vt:lpstr>PowerPoint Presentation</vt:lpstr>
      <vt:lpstr>Area Scale Factor</vt:lpstr>
      <vt:lpstr>PowerPoint Presentation</vt:lpstr>
      <vt:lpstr>Area Scale Factor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Scale Factor</dc:title>
  <dc:creator>Daniel Burke</dc:creator>
  <cp:lastModifiedBy>Magna Carta School</cp:lastModifiedBy>
  <cp:revision>8</cp:revision>
  <dcterms:created xsi:type="dcterms:W3CDTF">2013-10-20T21:47:57Z</dcterms:created>
  <dcterms:modified xsi:type="dcterms:W3CDTF">2014-05-08T08:23:02Z</dcterms:modified>
</cp:coreProperties>
</file>