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257" r:id="rId2"/>
    <p:sldId id="259" r:id="rId3"/>
    <p:sldId id="258" r:id="rId4"/>
    <p:sldId id="260" r:id="rId5"/>
    <p:sldId id="261" r:id="rId6"/>
    <p:sldId id="263" r:id="rId7"/>
    <p:sldId id="268" r:id="rId8"/>
    <p:sldId id="262" r:id="rId9"/>
    <p:sldId id="267" r:id="rId10"/>
    <p:sldId id="266" r:id="rId11"/>
    <p:sldId id="265" r:id="rId12"/>
    <p:sldId id="269" r:id="rId13"/>
    <p:sldId id="270" r:id="rId14"/>
    <p:sldId id="273" r:id="rId15"/>
    <p:sldId id="272" r:id="rId16"/>
    <p:sldId id="271" r:id="rId17"/>
    <p:sldId id="264" r:id="rId18"/>
    <p:sldId id="274" r:id="rId19"/>
    <p:sldId id="276" r:id="rId20"/>
    <p:sldId id="279" r:id="rId21"/>
    <p:sldId id="277" r:id="rId22"/>
    <p:sldId id="280" r:id="rId23"/>
    <p:sldId id="278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2CE5D-E290-4B49-BEED-DBBA57216473}" type="datetimeFigureOut">
              <a:rPr lang="en-US" smtClean="0"/>
              <a:pPr/>
              <a:t>10/9/2011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F7C3F-815E-4DBF-8280-96594BB2248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59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60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61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62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63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64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7C3F-815E-4DBF-8280-96594BB22485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55DF-B354-47E0-A2C7-94D585F5A98A}" type="datetimeFigureOut">
              <a:rPr lang="en-US" smtClean="0"/>
              <a:pPr/>
              <a:t>10/9/2011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E856-5DBB-480A-BD53-6C1208C8E9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55DF-B354-47E0-A2C7-94D585F5A98A}" type="datetimeFigureOut">
              <a:rPr lang="en-US" smtClean="0"/>
              <a:pPr/>
              <a:t>10/9/2011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E856-5DBB-480A-BD53-6C1208C8E9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55DF-B354-47E0-A2C7-94D585F5A98A}" type="datetimeFigureOut">
              <a:rPr lang="en-US" smtClean="0"/>
              <a:pPr/>
              <a:t>10/9/2011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E856-5DBB-480A-BD53-6C1208C8E9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55DF-B354-47E0-A2C7-94D585F5A98A}" type="datetimeFigureOut">
              <a:rPr lang="en-US" smtClean="0"/>
              <a:pPr/>
              <a:t>10/9/2011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E856-5DBB-480A-BD53-6C1208C8E9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55DF-B354-47E0-A2C7-94D585F5A98A}" type="datetimeFigureOut">
              <a:rPr lang="en-US" smtClean="0"/>
              <a:pPr/>
              <a:t>10/9/2011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E856-5DBB-480A-BD53-6C1208C8E9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55DF-B354-47E0-A2C7-94D585F5A98A}" type="datetimeFigureOut">
              <a:rPr lang="en-US" smtClean="0"/>
              <a:pPr/>
              <a:t>10/9/2011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E856-5DBB-480A-BD53-6C1208C8E9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55DF-B354-47E0-A2C7-94D585F5A98A}" type="datetimeFigureOut">
              <a:rPr lang="en-US" smtClean="0"/>
              <a:pPr/>
              <a:t>10/9/2011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E856-5DBB-480A-BD53-6C1208C8E9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55DF-B354-47E0-A2C7-94D585F5A98A}" type="datetimeFigureOut">
              <a:rPr lang="en-US" smtClean="0"/>
              <a:pPr/>
              <a:t>10/9/2011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E856-5DBB-480A-BD53-6C1208C8E9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55DF-B354-47E0-A2C7-94D585F5A98A}" type="datetimeFigureOut">
              <a:rPr lang="en-US" smtClean="0"/>
              <a:pPr/>
              <a:t>10/9/2011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E856-5DBB-480A-BD53-6C1208C8E9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55DF-B354-47E0-A2C7-94D585F5A98A}" type="datetimeFigureOut">
              <a:rPr lang="en-US" smtClean="0"/>
              <a:pPr/>
              <a:t>10/9/2011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E856-5DBB-480A-BD53-6C1208C8E9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55DF-B354-47E0-A2C7-94D585F5A98A}" type="datetimeFigureOut">
              <a:rPr lang="en-US" smtClean="0"/>
              <a:pPr/>
              <a:t>10/9/2011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E856-5DBB-480A-BD53-6C1208C8E9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E55DF-B354-47E0-A2C7-94D585F5A98A}" type="datetimeFigureOut">
              <a:rPr lang="en-US" smtClean="0"/>
              <a:pPr/>
              <a:t>10/9/2011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FE856-5DBB-480A-BD53-6C1208C8E90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428792" y="2357430"/>
            <a:ext cx="81439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				      1</a:t>
            </a:r>
          </a:p>
          <a:p>
            <a:r>
              <a:rPr lang="en-GB" sz="2800" b="1" dirty="0" smtClean="0"/>
              <a:t>			               1   1</a:t>
            </a:r>
          </a:p>
          <a:p>
            <a:r>
              <a:rPr lang="en-GB" sz="2800" b="1" dirty="0" smtClean="0"/>
              <a:t>			            1   2    1</a:t>
            </a:r>
          </a:p>
          <a:p>
            <a:r>
              <a:rPr lang="en-GB" sz="2800" b="1" dirty="0" smtClean="0"/>
              <a:t>			        1    3    3    1</a:t>
            </a:r>
          </a:p>
          <a:p>
            <a:r>
              <a:rPr lang="en-GB" sz="2800" b="1" dirty="0" smtClean="0"/>
              <a:t>			    1     4    6    4    1</a:t>
            </a:r>
            <a:endParaRPr lang="en-GB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1428728" y="142852"/>
            <a:ext cx="638008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Pascal's Triangle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9190" y="2573720"/>
            <a:ext cx="3786214" cy="1569660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This is the start of Pascal's triangle. It follows a pattern, do you know or can you work out the pattern?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643306" y="2428868"/>
            <a:ext cx="500066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8068" y="76778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is this useful?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000108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(x+2y)</a:t>
            </a:r>
            <a:r>
              <a:rPr lang="en-GB" sz="3600" b="1" baseline="40000" dirty="0" smtClean="0"/>
              <a:t>3</a:t>
            </a:r>
            <a:endParaRPr lang="en-GB" sz="3600" b="1" baseline="40000" dirty="0"/>
          </a:p>
        </p:txBody>
      </p:sp>
      <p:grpSp>
        <p:nvGrpSpPr>
          <p:cNvPr id="2" name="Group 19"/>
          <p:cNvGrpSpPr/>
          <p:nvPr/>
        </p:nvGrpSpPr>
        <p:grpSpPr>
          <a:xfrm>
            <a:off x="3112933" y="1071546"/>
            <a:ext cx="5888223" cy="2246769"/>
            <a:chOff x="1571604" y="2143116"/>
            <a:chExt cx="6858048" cy="2852989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2143116"/>
              <a:ext cx="6858048" cy="2852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/>
                <a:t>				      1</a:t>
              </a:r>
            </a:p>
            <a:p>
              <a:r>
                <a:rPr lang="en-GB" sz="2800" b="1" dirty="0" smtClean="0"/>
                <a:t>			               1   1</a:t>
              </a:r>
            </a:p>
            <a:p>
              <a:r>
                <a:rPr lang="en-GB" sz="2800" b="1" dirty="0" smtClean="0"/>
                <a:t>			            1   2    1</a:t>
              </a:r>
            </a:p>
            <a:p>
              <a:r>
                <a:rPr lang="en-GB" sz="2800" b="1" dirty="0" smtClean="0"/>
                <a:t>			        1    3    3    1</a:t>
              </a:r>
            </a:p>
            <a:p>
              <a:r>
                <a:rPr lang="en-GB" sz="2800" b="1" dirty="0" smtClean="0"/>
                <a:t>			    1     4    6    4    1</a:t>
              </a:r>
              <a:endParaRPr lang="en-GB" sz="28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214546" y="2500306"/>
              <a:ext cx="378621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214546" y="3070222"/>
              <a:ext cx="35719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214546" y="3570288"/>
              <a:ext cx="328614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214546" y="4143380"/>
              <a:ext cx="292895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214546" y="4641858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57488" y="2143116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0</a:t>
              </a:r>
              <a:endParaRPr lang="en-GB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8926" y="270247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8926" y="320254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2</a:t>
              </a:r>
              <a:endParaRPr lang="en-GB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28926" y="377404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8926" y="427411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4</a:t>
              </a:r>
              <a:endParaRPr lang="en-GB" sz="1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57158" y="1748371"/>
            <a:ext cx="41434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3 so the coefficients will be: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1    3   3   1</a:t>
            </a:r>
          </a:p>
          <a:p>
            <a:endParaRPr lang="en-GB" sz="2400" b="1" dirty="0"/>
          </a:p>
          <a:p>
            <a:r>
              <a:rPr lang="en-GB" sz="2400" b="1" dirty="0" smtClean="0"/>
              <a:t>Terms will be:</a:t>
            </a:r>
          </a:p>
          <a:p>
            <a:r>
              <a:rPr lang="en-GB" sz="2400" b="1" dirty="0" smtClean="0"/>
              <a:t>(x)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, (x)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(2y), (x)(2y)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, (2y)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 </a:t>
            </a:r>
          </a:p>
          <a:p>
            <a:r>
              <a:rPr lang="en-GB" sz="2400" b="1" dirty="0" smtClean="0"/>
              <a:t>  </a:t>
            </a:r>
          </a:p>
          <a:p>
            <a:r>
              <a:rPr lang="en-GB" sz="2400" b="1" dirty="0" smtClean="0"/>
              <a:t> x</a:t>
            </a:r>
            <a:r>
              <a:rPr lang="en-GB" sz="2400" b="1" baseline="38000" dirty="0" smtClean="0"/>
              <a:t>3    </a:t>
            </a:r>
            <a:r>
              <a:rPr lang="en-GB" sz="2400" b="1" dirty="0" smtClean="0"/>
              <a:t>,  2x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y     , 4xy</a:t>
            </a:r>
            <a:r>
              <a:rPr lang="en-GB" sz="2400" b="1" baseline="38000" dirty="0" smtClean="0"/>
              <a:t>2        </a:t>
            </a:r>
            <a:r>
              <a:rPr lang="en-GB" sz="2400" b="1" dirty="0" smtClean="0"/>
              <a:t>, 8y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 </a:t>
            </a:r>
          </a:p>
          <a:p>
            <a:r>
              <a:rPr lang="en-GB" sz="2400" b="1" dirty="0" smtClean="0"/>
              <a:t> </a:t>
            </a:r>
          </a:p>
          <a:p>
            <a:endParaRPr lang="en-GB" sz="2400" b="1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357158" y="4572008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215208" y="4572008"/>
            <a:ext cx="427834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2213752" y="4571214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3213884" y="4571214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643306" y="2428868"/>
            <a:ext cx="500066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8068" y="76778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is this useful?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000108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(x+2y)</a:t>
            </a:r>
            <a:r>
              <a:rPr lang="en-GB" sz="3600" b="1" baseline="40000" dirty="0" smtClean="0"/>
              <a:t>3</a:t>
            </a:r>
            <a:endParaRPr lang="en-GB" sz="3600" b="1" baseline="40000" dirty="0"/>
          </a:p>
        </p:txBody>
      </p:sp>
      <p:grpSp>
        <p:nvGrpSpPr>
          <p:cNvPr id="2" name="Group 19"/>
          <p:cNvGrpSpPr/>
          <p:nvPr/>
        </p:nvGrpSpPr>
        <p:grpSpPr>
          <a:xfrm>
            <a:off x="3112933" y="1071546"/>
            <a:ext cx="5888223" cy="2246769"/>
            <a:chOff x="1571604" y="2143116"/>
            <a:chExt cx="6858048" cy="2852989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2143116"/>
              <a:ext cx="6858048" cy="2852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/>
                <a:t>				      1</a:t>
              </a:r>
            </a:p>
            <a:p>
              <a:r>
                <a:rPr lang="en-GB" sz="2800" b="1" dirty="0" smtClean="0"/>
                <a:t>			               1   1</a:t>
              </a:r>
            </a:p>
            <a:p>
              <a:r>
                <a:rPr lang="en-GB" sz="2800" b="1" dirty="0" smtClean="0"/>
                <a:t>			            1   2    1</a:t>
              </a:r>
            </a:p>
            <a:p>
              <a:r>
                <a:rPr lang="en-GB" sz="2800" b="1" dirty="0" smtClean="0"/>
                <a:t>			        1    3    3    1</a:t>
              </a:r>
            </a:p>
            <a:p>
              <a:r>
                <a:rPr lang="en-GB" sz="2800" b="1" dirty="0" smtClean="0"/>
                <a:t>			    1     4    6    4    1</a:t>
              </a:r>
              <a:endParaRPr lang="en-GB" sz="28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214546" y="2500306"/>
              <a:ext cx="378621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214546" y="3070222"/>
              <a:ext cx="35719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214546" y="3570288"/>
              <a:ext cx="328614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214546" y="4143380"/>
              <a:ext cx="292895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214546" y="4641858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57488" y="2143116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0</a:t>
              </a:r>
              <a:endParaRPr lang="en-GB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8926" y="270247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8926" y="320254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2</a:t>
              </a:r>
              <a:endParaRPr lang="en-GB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28926" y="377404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8926" y="427411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4</a:t>
              </a:r>
              <a:endParaRPr lang="en-GB" sz="1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57158" y="1748371"/>
            <a:ext cx="41434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3 so the coefficients will be: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1    3   3   1</a:t>
            </a:r>
          </a:p>
          <a:p>
            <a:endParaRPr lang="en-GB" sz="2400" b="1" dirty="0"/>
          </a:p>
          <a:p>
            <a:r>
              <a:rPr lang="en-GB" sz="2400" b="1" dirty="0" smtClean="0"/>
              <a:t>Terms will be:</a:t>
            </a:r>
          </a:p>
          <a:p>
            <a:r>
              <a:rPr lang="en-GB" sz="2400" b="1" dirty="0" smtClean="0"/>
              <a:t>(x)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, (x)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(2y), (x)(2y)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, (2y)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 </a:t>
            </a:r>
          </a:p>
          <a:p>
            <a:r>
              <a:rPr lang="en-GB" sz="2400" b="1" dirty="0" smtClean="0"/>
              <a:t>  </a:t>
            </a:r>
          </a:p>
          <a:p>
            <a:r>
              <a:rPr lang="en-GB" sz="2400" b="1" dirty="0" smtClean="0"/>
              <a:t> x</a:t>
            </a:r>
            <a:r>
              <a:rPr lang="en-GB" sz="2400" b="1" baseline="38000" dirty="0" smtClean="0"/>
              <a:t>3    </a:t>
            </a:r>
            <a:r>
              <a:rPr lang="en-GB" sz="2400" b="1" dirty="0" smtClean="0"/>
              <a:t>,  2x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y     , 4xy</a:t>
            </a:r>
            <a:r>
              <a:rPr lang="en-GB" sz="2400" b="1" baseline="38000" dirty="0" smtClean="0"/>
              <a:t>2        </a:t>
            </a:r>
            <a:r>
              <a:rPr lang="en-GB" sz="2400" b="1" dirty="0" smtClean="0"/>
              <a:t>, 8y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 </a:t>
            </a:r>
          </a:p>
          <a:p>
            <a:r>
              <a:rPr lang="en-GB" sz="2400" b="1" dirty="0" smtClean="0"/>
              <a:t> 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1    	3 	  3  	 1</a:t>
            </a:r>
          </a:p>
          <a:p>
            <a:r>
              <a:rPr lang="en-GB" sz="2400" b="1" dirty="0" smtClean="0"/>
              <a:t>x</a:t>
            </a:r>
            <a:r>
              <a:rPr lang="en-GB" sz="2400" b="1" baseline="38000" dirty="0" smtClean="0"/>
              <a:t>3    </a:t>
            </a:r>
            <a:r>
              <a:rPr lang="en-GB" sz="2400" b="1" dirty="0" smtClean="0"/>
              <a:t>,  2x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y     , 4xy</a:t>
            </a:r>
            <a:r>
              <a:rPr lang="en-GB" sz="2400" b="1" baseline="38000" dirty="0" smtClean="0"/>
              <a:t>2        </a:t>
            </a:r>
            <a:r>
              <a:rPr lang="en-GB" sz="2400" b="1" dirty="0" smtClean="0"/>
              <a:t>, 8y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 </a:t>
            </a:r>
          </a:p>
          <a:p>
            <a:endParaRPr lang="en-GB" sz="2400" b="1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357158" y="4572008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215208" y="4572008"/>
            <a:ext cx="427834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2213752" y="4571214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3213884" y="4571214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643306" y="2428868"/>
            <a:ext cx="500066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8068" y="76778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is this useful?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000108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(x+2y)</a:t>
            </a:r>
            <a:r>
              <a:rPr lang="en-GB" sz="3600" b="1" baseline="40000" dirty="0" smtClean="0"/>
              <a:t>3</a:t>
            </a:r>
            <a:endParaRPr lang="en-GB" sz="3600" b="1" baseline="40000" dirty="0"/>
          </a:p>
        </p:txBody>
      </p:sp>
      <p:grpSp>
        <p:nvGrpSpPr>
          <p:cNvPr id="2" name="Group 19"/>
          <p:cNvGrpSpPr/>
          <p:nvPr/>
        </p:nvGrpSpPr>
        <p:grpSpPr>
          <a:xfrm>
            <a:off x="3112933" y="1071546"/>
            <a:ext cx="5888223" cy="2246769"/>
            <a:chOff x="1571604" y="2143116"/>
            <a:chExt cx="6858048" cy="2852989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2143116"/>
              <a:ext cx="6858048" cy="2852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/>
                <a:t>				      1</a:t>
              </a:r>
            </a:p>
            <a:p>
              <a:r>
                <a:rPr lang="en-GB" sz="2800" b="1" dirty="0" smtClean="0"/>
                <a:t>			               1   1</a:t>
              </a:r>
            </a:p>
            <a:p>
              <a:r>
                <a:rPr lang="en-GB" sz="2800" b="1" dirty="0" smtClean="0"/>
                <a:t>			            1   2    1</a:t>
              </a:r>
            </a:p>
            <a:p>
              <a:r>
                <a:rPr lang="en-GB" sz="2800" b="1" dirty="0" smtClean="0"/>
                <a:t>			        1    3    3    1</a:t>
              </a:r>
            </a:p>
            <a:p>
              <a:r>
                <a:rPr lang="en-GB" sz="2800" b="1" dirty="0" smtClean="0"/>
                <a:t>			    1     4    6    4    1</a:t>
              </a:r>
              <a:endParaRPr lang="en-GB" sz="28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214546" y="2500306"/>
              <a:ext cx="378621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214546" y="3070222"/>
              <a:ext cx="35719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214546" y="3570288"/>
              <a:ext cx="328614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214546" y="4143380"/>
              <a:ext cx="292895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214546" y="4641858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57488" y="2143116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0</a:t>
              </a:r>
              <a:endParaRPr lang="en-GB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8926" y="270247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8926" y="320254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2</a:t>
              </a:r>
              <a:endParaRPr lang="en-GB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28926" y="377404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8926" y="427411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4</a:t>
              </a:r>
              <a:endParaRPr lang="en-GB" sz="1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57158" y="1748371"/>
            <a:ext cx="41434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3 so the coefficients will be: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1    3   3   1</a:t>
            </a:r>
          </a:p>
          <a:p>
            <a:endParaRPr lang="en-GB" sz="2400" b="1" dirty="0"/>
          </a:p>
          <a:p>
            <a:r>
              <a:rPr lang="en-GB" sz="2400" b="1" dirty="0" smtClean="0"/>
              <a:t>Terms will be:</a:t>
            </a:r>
          </a:p>
          <a:p>
            <a:r>
              <a:rPr lang="en-GB" sz="2400" b="1" dirty="0" smtClean="0"/>
              <a:t>(x)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, (x)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(2y), (x)(2y)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, (2y)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 </a:t>
            </a:r>
          </a:p>
          <a:p>
            <a:r>
              <a:rPr lang="en-GB" sz="2400" b="1" dirty="0" smtClean="0"/>
              <a:t>  </a:t>
            </a:r>
          </a:p>
          <a:p>
            <a:r>
              <a:rPr lang="en-GB" sz="2400" b="1" dirty="0" smtClean="0"/>
              <a:t> x</a:t>
            </a:r>
            <a:r>
              <a:rPr lang="en-GB" sz="2400" b="1" baseline="38000" dirty="0" smtClean="0"/>
              <a:t>3    </a:t>
            </a:r>
            <a:r>
              <a:rPr lang="en-GB" sz="2400" b="1" dirty="0" smtClean="0"/>
              <a:t>,  2x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y     , 4xy</a:t>
            </a:r>
            <a:r>
              <a:rPr lang="en-GB" sz="2400" b="1" baseline="38000" dirty="0" smtClean="0"/>
              <a:t>2        </a:t>
            </a:r>
            <a:r>
              <a:rPr lang="en-GB" sz="2400" b="1" dirty="0" smtClean="0"/>
              <a:t>, 8y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 </a:t>
            </a:r>
          </a:p>
          <a:p>
            <a:r>
              <a:rPr lang="en-GB" sz="2400" b="1" dirty="0" smtClean="0"/>
              <a:t> 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1    	3 	  3  	 1</a:t>
            </a:r>
          </a:p>
          <a:p>
            <a:r>
              <a:rPr lang="en-GB" sz="2400" b="1" dirty="0" smtClean="0"/>
              <a:t>x</a:t>
            </a:r>
            <a:r>
              <a:rPr lang="en-GB" sz="2400" b="1" baseline="38000" dirty="0" smtClean="0"/>
              <a:t>3    </a:t>
            </a:r>
            <a:r>
              <a:rPr lang="en-GB" sz="2400" b="1" dirty="0" smtClean="0"/>
              <a:t>,  2x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y     , 4xy</a:t>
            </a:r>
            <a:r>
              <a:rPr lang="en-GB" sz="2400" b="1" baseline="38000" dirty="0" smtClean="0"/>
              <a:t>2        </a:t>
            </a:r>
            <a:r>
              <a:rPr lang="en-GB" sz="2400" b="1" dirty="0" smtClean="0"/>
              <a:t>, 8y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 </a:t>
            </a:r>
          </a:p>
          <a:p>
            <a:endParaRPr lang="en-GB" sz="2400" b="1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357158" y="4572008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215208" y="4572008"/>
            <a:ext cx="427834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2213752" y="4571214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3213884" y="4571214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714844" y="4714884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x</a:t>
            </a:r>
            <a:r>
              <a:rPr lang="en-GB" sz="3200" b="1" baseline="38000" dirty="0" smtClean="0"/>
              <a:t>3    </a:t>
            </a:r>
            <a:r>
              <a:rPr lang="en-GB" sz="3200" b="1" dirty="0" smtClean="0"/>
              <a:t>+6x</a:t>
            </a:r>
            <a:r>
              <a:rPr lang="en-GB" sz="3200" b="1" baseline="38000" dirty="0" smtClean="0"/>
              <a:t>2</a:t>
            </a:r>
            <a:r>
              <a:rPr lang="en-GB" sz="3200" b="1" dirty="0" smtClean="0"/>
              <a:t>y   </a:t>
            </a:r>
            <a:r>
              <a:rPr lang="en-GB" sz="3200" b="1" dirty="0"/>
              <a:t>+</a:t>
            </a:r>
            <a:r>
              <a:rPr lang="en-GB" sz="3200" b="1" dirty="0" smtClean="0"/>
              <a:t> 12xy</a:t>
            </a:r>
            <a:r>
              <a:rPr lang="en-GB" sz="3200" b="1" baseline="38000" dirty="0" smtClean="0"/>
              <a:t>2   </a:t>
            </a:r>
            <a:r>
              <a:rPr lang="en-GB" sz="3200" b="1" dirty="0" smtClean="0"/>
              <a:t>+8y</a:t>
            </a:r>
            <a:r>
              <a:rPr lang="en-GB" sz="3200" b="1" baseline="38000" dirty="0" smtClean="0"/>
              <a:t>3</a:t>
            </a:r>
            <a:endParaRPr lang="en-GB" sz="3200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3714744" y="5143512"/>
            <a:ext cx="714380" cy="42862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000496" y="3071810"/>
            <a:ext cx="500066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8068" y="76778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is this useful?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000108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(2x-5)</a:t>
            </a:r>
            <a:r>
              <a:rPr lang="en-GB" sz="3600" b="1" baseline="40000" dirty="0"/>
              <a:t>4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3541561" y="1325107"/>
            <a:ext cx="5888223" cy="2246769"/>
            <a:chOff x="1571604" y="2143116"/>
            <a:chExt cx="6858048" cy="2852989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2143116"/>
              <a:ext cx="6858048" cy="2852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/>
                <a:t>				      1</a:t>
              </a:r>
            </a:p>
            <a:p>
              <a:r>
                <a:rPr lang="en-GB" sz="2800" b="1" dirty="0" smtClean="0"/>
                <a:t>			               1   1</a:t>
              </a:r>
            </a:p>
            <a:p>
              <a:r>
                <a:rPr lang="en-GB" sz="2800" b="1" dirty="0" smtClean="0"/>
                <a:t>			            1   2    1</a:t>
              </a:r>
            </a:p>
            <a:p>
              <a:r>
                <a:rPr lang="en-GB" sz="2800" b="1" dirty="0" smtClean="0"/>
                <a:t>			        1    3    3    1</a:t>
              </a:r>
            </a:p>
            <a:p>
              <a:r>
                <a:rPr lang="en-GB" sz="2800" b="1" dirty="0" smtClean="0"/>
                <a:t>			    1     4    6    4    1</a:t>
              </a:r>
              <a:endParaRPr lang="en-GB" sz="28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214546" y="2500306"/>
              <a:ext cx="378621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214546" y="3070222"/>
              <a:ext cx="35719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214546" y="3570288"/>
              <a:ext cx="328614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214546" y="4143380"/>
              <a:ext cx="292895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214546" y="4641858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57488" y="2143116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0</a:t>
              </a:r>
              <a:endParaRPr lang="en-GB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8926" y="270247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8926" y="320254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2</a:t>
              </a:r>
              <a:endParaRPr lang="en-GB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28926" y="377404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8926" y="427411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4</a:t>
              </a:r>
              <a:endParaRPr lang="en-GB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000496" y="3071810"/>
            <a:ext cx="500066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8068" y="76778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is this useful?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000108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(2x-5)</a:t>
            </a:r>
            <a:r>
              <a:rPr lang="en-GB" sz="3600" b="1" baseline="40000" dirty="0"/>
              <a:t>4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3541561" y="1325107"/>
            <a:ext cx="5888223" cy="2246769"/>
            <a:chOff x="1571604" y="2143116"/>
            <a:chExt cx="6858048" cy="2852989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2143116"/>
              <a:ext cx="6858048" cy="2852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/>
                <a:t>				      1</a:t>
              </a:r>
            </a:p>
            <a:p>
              <a:r>
                <a:rPr lang="en-GB" sz="2800" b="1" dirty="0" smtClean="0"/>
                <a:t>			               1   1</a:t>
              </a:r>
            </a:p>
            <a:p>
              <a:r>
                <a:rPr lang="en-GB" sz="2800" b="1" dirty="0" smtClean="0"/>
                <a:t>			            1   2    1</a:t>
              </a:r>
            </a:p>
            <a:p>
              <a:r>
                <a:rPr lang="en-GB" sz="2800" b="1" dirty="0" smtClean="0"/>
                <a:t>			        1    3    3    1</a:t>
              </a:r>
            </a:p>
            <a:p>
              <a:r>
                <a:rPr lang="en-GB" sz="2800" b="1" dirty="0" smtClean="0"/>
                <a:t>			    1     4    6    4    1</a:t>
              </a:r>
              <a:endParaRPr lang="en-GB" sz="28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214546" y="2500306"/>
              <a:ext cx="378621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214546" y="3070222"/>
              <a:ext cx="35719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214546" y="3570288"/>
              <a:ext cx="328614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214546" y="4143380"/>
              <a:ext cx="292895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214546" y="4641858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57488" y="2143116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0</a:t>
              </a:r>
              <a:endParaRPr lang="en-GB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8926" y="270247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8926" y="320254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2</a:t>
              </a:r>
              <a:endParaRPr lang="en-GB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28926" y="377404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8926" y="427411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4</a:t>
              </a:r>
              <a:endParaRPr lang="en-GB" sz="1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0" y="1748371"/>
            <a:ext cx="54292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4 so the coefficients will be: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1    4    6   4   1</a:t>
            </a:r>
          </a:p>
          <a:p>
            <a:endParaRPr lang="en-GB" sz="2400" b="1" dirty="0"/>
          </a:p>
          <a:p>
            <a:endParaRPr lang="en-GB" sz="2400" b="1" baseline="40000" dirty="0"/>
          </a:p>
          <a:p>
            <a:endParaRPr lang="en-GB" sz="2400" b="1" dirty="0"/>
          </a:p>
          <a:p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000496" y="3071810"/>
            <a:ext cx="500066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8068" y="76778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is this useful?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000108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(2x-5)</a:t>
            </a:r>
            <a:r>
              <a:rPr lang="en-GB" sz="3600" b="1" baseline="40000" dirty="0"/>
              <a:t>4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3541561" y="1325107"/>
            <a:ext cx="5888223" cy="2246769"/>
            <a:chOff x="1571604" y="2143116"/>
            <a:chExt cx="6858048" cy="2852989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2143116"/>
              <a:ext cx="6858048" cy="2852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/>
                <a:t>				      1</a:t>
              </a:r>
            </a:p>
            <a:p>
              <a:r>
                <a:rPr lang="en-GB" sz="2800" b="1" dirty="0" smtClean="0"/>
                <a:t>			               1   1</a:t>
              </a:r>
            </a:p>
            <a:p>
              <a:r>
                <a:rPr lang="en-GB" sz="2800" b="1" dirty="0" smtClean="0"/>
                <a:t>			            1   2    1</a:t>
              </a:r>
            </a:p>
            <a:p>
              <a:r>
                <a:rPr lang="en-GB" sz="2800" b="1" dirty="0" smtClean="0"/>
                <a:t>			        1    3    3    1</a:t>
              </a:r>
            </a:p>
            <a:p>
              <a:r>
                <a:rPr lang="en-GB" sz="2800" b="1" dirty="0" smtClean="0"/>
                <a:t>			    1     4    6    4    1</a:t>
              </a:r>
              <a:endParaRPr lang="en-GB" sz="28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214546" y="2500306"/>
              <a:ext cx="378621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214546" y="3070222"/>
              <a:ext cx="35719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214546" y="3570288"/>
              <a:ext cx="328614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214546" y="4143380"/>
              <a:ext cx="292895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214546" y="4641858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57488" y="2143116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0</a:t>
              </a:r>
              <a:endParaRPr lang="en-GB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8926" y="270247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8926" y="320254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2</a:t>
              </a:r>
              <a:endParaRPr lang="en-GB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28926" y="377404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8926" y="427411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4</a:t>
              </a:r>
              <a:endParaRPr lang="en-GB" sz="1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0" y="1748371"/>
            <a:ext cx="542925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4 so the coefficients will be: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1    4    6   4   1</a:t>
            </a:r>
          </a:p>
          <a:p>
            <a:endParaRPr lang="en-GB" sz="2400" b="1" dirty="0"/>
          </a:p>
          <a:p>
            <a:r>
              <a:rPr lang="en-GB" sz="2400" b="1" dirty="0" smtClean="0"/>
              <a:t>Terms will be:</a:t>
            </a:r>
          </a:p>
          <a:p>
            <a:r>
              <a:rPr lang="en-GB" sz="2400" b="1" dirty="0" smtClean="0"/>
              <a:t>(2x)</a:t>
            </a:r>
            <a:r>
              <a:rPr lang="en-GB" sz="2400" b="1" baseline="38000" dirty="0" smtClean="0"/>
              <a:t>4</a:t>
            </a:r>
            <a:r>
              <a:rPr lang="en-GB" sz="2400" b="1" dirty="0" smtClean="0"/>
              <a:t>, (2x)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(-5), (2x)</a:t>
            </a:r>
            <a:r>
              <a:rPr lang="en-GB" sz="2400" b="1" baseline="40000" dirty="0" smtClean="0"/>
              <a:t>2</a:t>
            </a:r>
            <a:r>
              <a:rPr lang="en-GB" sz="2400" b="1" dirty="0" smtClean="0"/>
              <a:t>(-5)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, (2x)(-5)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 ,(-5)</a:t>
            </a:r>
            <a:r>
              <a:rPr lang="en-GB" sz="2400" b="1" baseline="40000" dirty="0" smtClean="0"/>
              <a:t>4</a:t>
            </a:r>
          </a:p>
          <a:p>
            <a:endParaRPr lang="en-GB" sz="2400" b="1" baseline="40000" dirty="0"/>
          </a:p>
          <a:p>
            <a:endParaRPr lang="en-GB" sz="2400" b="1" dirty="0"/>
          </a:p>
          <a:p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000496" y="3071810"/>
            <a:ext cx="500066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8068" y="76778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is this useful?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000108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(2x-5)</a:t>
            </a:r>
            <a:r>
              <a:rPr lang="en-GB" sz="3600" b="1" baseline="40000" dirty="0"/>
              <a:t>4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3541561" y="1325107"/>
            <a:ext cx="5888223" cy="2246769"/>
            <a:chOff x="1571604" y="2143116"/>
            <a:chExt cx="6858048" cy="2852989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2143116"/>
              <a:ext cx="6858048" cy="2852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/>
                <a:t>				      1</a:t>
              </a:r>
            </a:p>
            <a:p>
              <a:r>
                <a:rPr lang="en-GB" sz="2800" b="1" dirty="0" smtClean="0"/>
                <a:t>			               1   1</a:t>
              </a:r>
            </a:p>
            <a:p>
              <a:r>
                <a:rPr lang="en-GB" sz="2800" b="1" dirty="0" smtClean="0"/>
                <a:t>			            1   2    1</a:t>
              </a:r>
            </a:p>
            <a:p>
              <a:r>
                <a:rPr lang="en-GB" sz="2800" b="1" dirty="0" smtClean="0"/>
                <a:t>			        1    3    3    1</a:t>
              </a:r>
            </a:p>
            <a:p>
              <a:r>
                <a:rPr lang="en-GB" sz="2800" b="1" dirty="0" smtClean="0"/>
                <a:t>			    1     4    6    4    1</a:t>
              </a:r>
              <a:endParaRPr lang="en-GB" sz="28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214546" y="2500306"/>
              <a:ext cx="378621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214546" y="3070222"/>
              <a:ext cx="35719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214546" y="3570288"/>
              <a:ext cx="328614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214546" y="4143380"/>
              <a:ext cx="292895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214546" y="4641858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57488" y="2143116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0</a:t>
              </a:r>
              <a:endParaRPr lang="en-GB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8926" y="270247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8926" y="320254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2</a:t>
              </a:r>
              <a:endParaRPr lang="en-GB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28926" y="377404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8926" y="427411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4</a:t>
              </a:r>
              <a:endParaRPr lang="en-GB" sz="1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0" y="1748371"/>
            <a:ext cx="542925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4 so the coefficients will be: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1    4    6   4   1</a:t>
            </a:r>
          </a:p>
          <a:p>
            <a:endParaRPr lang="en-GB" sz="2400" b="1" dirty="0"/>
          </a:p>
          <a:p>
            <a:r>
              <a:rPr lang="en-GB" sz="2400" b="1" dirty="0" smtClean="0"/>
              <a:t>Terms will be:</a:t>
            </a:r>
          </a:p>
          <a:p>
            <a:r>
              <a:rPr lang="en-GB" sz="2400" b="1" dirty="0" smtClean="0"/>
              <a:t>(2x)</a:t>
            </a:r>
            <a:r>
              <a:rPr lang="en-GB" sz="2400" b="1" baseline="38000" dirty="0" smtClean="0"/>
              <a:t>4</a:t>
            </a:r>
            <a:r>
              <a:rPr lang="en-GB" sz="2400" b="1" dirty="0" smtClean="0"/>
              <a:t>, (2x)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(-5), (2x)</a:t>
            </a:r>
            <a:r>
              <a:rPr lang="en-GB" sz="2400" b="1" baseline="40000" dirty="0" smtClean="0"/>
              <a:t>2</a:t>
            </a:r>
            <a:r>
              <a:rPr lang="en-GB" sz="2400" b="1" dirty="0" smtClean="0"/>
              <a:t>(-5)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, (2x)(-5)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 ,(-5)</a:t>
            </a:r>
            <a:r>
              <a:rPr lang="en-GB" sz="2400" b="1" baseline="40000" dirty="0" smtClean="0"/>
              <a:t>4</a:t>
            </a:r>
          </a:p>
          <a:p>
            <a:endParaRPr lang="en-GB" sz="2400" b="1" baseline="40000" dirty="0"/>
          </a:p>
          <a:p>
            <a:endParaRPr lang="en-GB" sz="2400" b="1" dirty="0"/>
          </a:p>
          <a:p>
            <a:r>
              <a:rPr lang="en-GB" sz="2400" b="1" dirty="0" smtClean="0"/>
              <a:t>16x</a:t>
            </a:r>
            <a:r>
              <a:rPr lang="en-GB" sz="2400" b="1" baseline="38000" dirty="0" smtClean="0"/>
              <a:t>4</a:t>
            </a:r>
            <a:r>
              <a:rPr lang="en-GB" sz="2400" b="1" dirty="0" smtClean="0"/>
              <a:t>,   -40x</a:t>
            </a:r>
            <a:r>
              <a:rPr lang="en-GB" sz="2400" b="1" baseline="38000" dirty="0" smtClean="0"/>
              <a:t>3     </a:t>
            </a:r>
            <a:r>
              <a:rPr lang="en-GB" sz="2400" b="1" dirty="0" smtClean="0"/>
              <a:t>,   100x</a:t>
            </a:r>
            <a:r>
              <a:rPr lang="en-GB" sz="2400" b="1" baseline="40000" dirty="0" smtClean="0"/>
              <a:t>2       </a:t>
            </a:r>
            <a:r>
              <a:rPr lang="en-GB" sz="2400" b="1" dirty="0" smtClean="0"/>
              <a:t>,   -250x    , 625</a:t>
            </a:r>
            <a:endParaRPr lang="en-GB" sz="2400" b="1" baseline="40000" dirty="0" smtClean="0"/>
          </a:p>
          <a:p>
            <a:endParaRPr lang="en-GB" sz="2400" b="1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143638" y="4356900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072332" y="4356900"/>
            <a:ext cx="427834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2143902" y="4356900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3501224" y="4356900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4499768" y="4356900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000496" y="3071810"/>
            <a:ext cx="500066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8068" y="76778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is this useful?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000108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(2x-5)</a:t>
            </a:r>
            <a:r>
              <a:rPr lang="en-GB" sz="3600" b="1" baseline="40000" dirty="0"/>
              <a:t>4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3541561" y="1325107"/>
            <a:ext cx="5888223" cy="2246769"/>
            <a:chOff x="1571604" y="2143116"/>
            <a:chExt cx="6858048" cy="2852989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2143116"/>
              <a:ext cx="6858048" cy="2852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/>
                <a:t>				      1</a:t>
              </a:r>
            </a:p>
            <a:p>
              <a:r>
                <a:rPr lang="en-GB" sz="2800" b="1" dirty="0" smtClean="0"/>
                <a:t>			               1   1</a:t>
              </a:r>
            </a:p>
            <a:p>
              <a:r>
                <a:rPr lang="en-GB" sz="2800" b="1" dirty="0" smtClean="0"/>
                <a:t>			            1   2    1</a:t>
              </a:r>
            </a:p>
            <a:p>
              <a:r>
                <a:rPr lang="en-GB" sz="2800" b="1" dirty="0" smtClean="0"/>
                <a:t>			        1    3    3    1</a:t>
              </a:r>
            </a:p>
            <a:p>
              <a:r>
                <a:rPr lang="en-GB" sz="2800" b="1" dirty="0" smtClean="0"/>
                <a:t>			    1     4    6    4    1</a:t>
              </a:r>
              <a:endParaRPr lang="en-GB" sz="28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214546" y="2500306"/>
              <a:ext cx="378621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214546" y="3070222"/>
              <a:ext cx="35719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214546" y="3570288"/>
              <a:ext cx="328614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214546" y="4143380"/>
              <a:ext cx="292895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214546" y="4641858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57488" y="2143116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0</a:t>
              </a:r>
              <a:endParaRPr lang="en-GB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8926" y="270247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8926" y="320254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2</a:t>
              </a:r>
              <a:endParaRPr lang="en-GB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28926" y="377404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8926" y="427411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4</a:t>
              </a:r>
              <a:endParaRPr lang="en-GB" sz="1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0" y="1748371"/>
            <a:ext cx="542925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4 so the coefficients will be: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1    4    6   4   1</a:t>
            </a:r>
          </a:p>
          <a:p>
            <a:endParaRPr lang="en-GB" sz="2400" b="1" dirty="0"/>
          </a:p>
          <a:p>
            <a:r>
              <a:rPr lang="en-GB" sz="2400" b="1" dirty="0" smtClean="0"/>
              <a:t>Terms will be:</a:t>
            </a:r>
          </a:p>
          <a:p>
            <a:r>
              <a:rPr lang="en-GB" sz="2400" b="1" dirty="0" smtClean="0"/>
              <a:t>(2x)</a:t>
            </a:r>
            <a:r>
              <a:rPr lang="en-GB" sz="2400" b="1" baseline="38000" dirty="0" smtClean="0"/>
              <a:t>4</a:t>
            </a:r>
            <a:r>
              <a:rPr lang="en-GB" sz="2400" b="1" dirty="0" smtClean="0"/>
              <a:t>, (2x)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(-5), (2x)</a:t>
            </a:r>
            <a:r>
              <a:rPr lang="en-GB" sz="2400" b="1" baseline="40000" dirty="0" smtClean="0"/>
              <a:t>2</a:t>
            </a:r>
            <a:r>
              <a:rPr lang="en-GB" sz="2400" b="1" dirty="0" smtClean="0"/>
              <a:t>(-5)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, (2x)(-5)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 ,(-5)</a:t>
            </a:r>
            <a:r>
              <a:rPr lang="en-GB" sz="2400" b="1" baseline="40000" dirty="0" smtClean="0"/>
              <a:t>4</a:t>
            </a:r>
          </a:p>
          <a:p>
            <a:endParaRPr lang="en-GB" sz="2400" b="1" baseline="40000" dirty="0"/>
          </a:p>
          <a:p>
            <a:endParaRPr lang="en-GB" sz="2400" b="1" dirty="0"/>
          </a:p>
          <a:p>
            <a:r>
              <a:rPr lang="en-GB" sz="2400" b="1" dirty="0" smtClean="0"/>
              <a:t>16x</a:t>
            </a:r>
            <a:r>
              <a:rPr lang="en-GB" sz="2400" b="1" baseline="38000" dirty="0" smtClean="0"/>
              <a:t>4</a:t>
            </a:r>
            <a:r>
              <a:rPr lang="en-GB" sz="2400" b="1" dirty="0" smtClean="0"/>
              <a:t>,   -40x</a:t>
            </a:r>
            <a:r>
              <a:rPr lang="en-GB" sz="2400" b="1" baseline="38000" dirty="0" smtClean="0"/>
              <a:t>3     </a:t>
            </a:r>
            <a:r>
              <a:rPr lang="en-GB" sz="2400" b="1" dirty="0" smtClean="0"/>
              <a:t>,   100x</a:t>
            </a:r>
            <a:r>
              <a:rPr lang="en-GB" sz="2400" b="1" baseline="40000" dirty="0" smtClean="0"/>
              <a:t>2       </a:t>
            </a:r>
            <a:r>
              <a:rPr lang="en-GB" sz="2400" b="1" dirty="0" smtClean="0"/>
              <a:t>,   -250x    , 625</a:t>
            </a:r>
            <a:endParaRPr lang="en-GB" sz="2400" b="1" baseline="40000" dirty="0" smtClean="0"/>
          </a:p>
          <a:p>
            <a:r>
              <a:rPr lang="en-GB" sz="2400" b="1" dirty="0" smtClean="0"/>
              <a:t> </a:t>
            </a:r>
          </a:p>
          <a:p>
            <a:r>
              <a:rPr lang="en-GB" sz="2400" b="1" dirty="0" smtClean="0"/>
              <a:t> 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1    	   4	       6	           4	             1</a:t>
            </a:r>
          </a:p>
          <a:p>
            <a:r>
              <a:rPr lang="en-GB" sz="2400" b="1" dirty="0" smtClean="0"/>
              <a:t>16x</a:t>
            </a:r>
            <a:r>
              <a:rPr lang="en-GB" sz="2400" b="1" baseline="38000" dirty="0" smtClean="0"/>
              <a:t>4</a:t>
            </a:r>
            <a:r>
              <a:rPr lang="en-GB" sz="2400" b="1" dirty="0" smtClean="0"/>
              <a:t>  - 160x</a:t>
            </a:r>
            <a:r>
              <a:rPr lang="en-GB" sz="2400" b="1" baseline="38000" dirty="0" smtClean="0"/>
              <a:t>3    </a:t>
            </a:r>
            <a:r>
              <a:rPr lang="en-GB" sz="2400" b="1" dirty="0" smtClean="0"/>
              <a:t>+  600x</a:t>
            </a:r>
            <a:r>
              <a:rPr lang="en-GB" sz="2400" b="1" baseline="40000" dirty="0" smtClean="0"/>
              <a:t>2</a:t>
            </a:r>
            <a:r>
              <a:rPr lang="en-GB" sz="2400" b="1" dirty="0" smtClean="0"/>
              <a:t>  -    1000x    </a:t>
            </a:r>
            <a:r>
              <a:rPr lang="en-GB" sz="2400" b="1" dirty="0"/>
              <a:t>+</a:t>
            </a:r>
            <a:r>
              <a:rPr lang="en-GB" sz="2400" b="1" dirty="0" smtClean="0"/>
              <a:t> 625</a:t>
            </a:r>
            <a:endParaRPr lang="en-GB" sz="2400" b="1" baseline="40000" dirty="0" smtClean="0"/>
          </a:p>
          <a:p>
            <a:endParaRPr lang="en-GB" sz="2400" b="1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143638" y="4356900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072332" y="4356900"/>
            <a:ext cx="427834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2143902" y="4356900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3501224" y="4356900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4499768" y="4356900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143638" y="5214156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1072332" y="5214156"/>
            <a:ext cx="427834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2143902" y="5214156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3501224" y="5214156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499768" y="5214156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000496" y="3071810"/>
            <a:ext cx="500066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8068" y="76778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is this useful?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000108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(2x-5)</a:t>
            </a:r>
            <a:r>
              <a:rPr lang="en-GB" sz="3600" b="1" baseline="40000" dirty="0"/>
              <a:t>4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3541561" y="1325107"/>
            <a:ext cx="5888223" cy="2246769"/>
            <a:chOff x="1571604" y="2143116"/>
            <a:chExt cx="6858048" cy="2852989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2143116"/>
              <a:ext cx="6858048" cy="2852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/>
                <a:t>				      1</a:t>
              </a:r>
            </a:p>
            <a:p>
              <a:r>
                <a:rPr lang="en-GB" sz="2800" b="1" dirty="0" smtClean="0"/>
                <a:t>			               1   1</a:t>
              </a:r>
            </a:p>
            <a:p>
              <a:r>
                <a:rPr lang="en-GB" sz="2800" b="1" dirty="0" smtClean="0"/>
                <a:t>			            1   2    1</a:t>
              </a:r>
            </a:p>
            <a:p>
              <a:r>
                <a:rPr lang="en-GB" sz="2800" b="1" dirty="0" smtClean="0"/>
                <a:t>			        1    3    3    1</a:t>
              </a:r>
            </a:p>
            <a:p>
              <a:r>
                <a:rPr lang="en-GB" sz="2800" b="1" dirty="0" smtClean="0"/>
                <a:t>			    1     4    6    4    1</a:t>
              </a:r>
              <a:endParaRPr lang="en-GB" sz="28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214546" y="2500306"/>
              <a:ext cx="378621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214546" y="3070222"/>
              <a:ext cx="35719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214546" y="3570288"/>
              <a:ext cx="328614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214546" y="4143380"/>
              <a:ext cx="292895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214546" y="4641858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57488" y="2143116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0</a:t>
              </a:r>
              <a:endParaRPr lang="en-GB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8926" y="270247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8926" y="320254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2</a:t>
              </a:r>
              <a:endParaRPr lang="en-GB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28926" y="377404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8926" y="427411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4</a:t>
              </a:r>
              <a:endParaRPr lang="en-GB" sz="1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0" y="1748371"/>
            <a:ext cx="542925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4 so the coefficients will be: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1    4    6   4   1</a:t>
            </a:r>
          </a:p>
          <a:p>
            <a:endParaRPr lang="en-GB" sz="2400" b="1" dirty="0"/>
          </a:p>
          <a:p>
            <a:r>
              <a:rPr lang="en-GB" sz="2400" b="1" dirty="0" smtClean="0"/>
              <a:t>Terms will be:</a:t>
            </a:r>
          </a:p>
          <a:p>
            <a:r>
              <a:rPr lang="en-GB" sz="2400" b="1" dirty="0" smtClean="0"/>
              <a:t>(2x)</a:t>
            </a:r>
            <a:r>
              <a:rPr lang="en-GB" sz="2400" b="1" baseline="38000" dirty="0" smtClean="0"/>
              <a:t>4</a:t>
            </a:r>
            <a:r>
              <a:rPr lang="en-GB" sz="2400" b="1" dirty="0" smtClean="0"/>
              <a:t>, (2x)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(-5), (2x)</a:t>
            </a:r>
            <a:r>
              <a:rPr lang="en-GB" sz="2400" b="1" baseline="40000" dirty="0" smtClean="0"/>
              <a:t>2</a:t>
            </a:r>
            <a:r>
              <a:rPr lang="en-GB" sz="2400" b="1" dirty="0" smtClean="0"/>
              <a:t>(-5)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, (2x)(-5)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 ,(-5)</a:t>
            </a:r>
            <a:r>
              <a:rPr lang="en-GB" sz="2400" b="1" baseline="40000" dirty="0" smtClean="0"/>
              <a:t>4</a:t>
            </a:r>
          </a:p>
          <a:p>
            <a:endParaRPr lang="en-GB" sz="2400" b="1" baseline="40000" dirty="0"/>
          </a:p>
          <a:p>
            <a:endParaRPr lang="en-GB" sz="2400" b="1" dirty="0"/>
          </a:p>
          <a:p>
            <a:r>
              <a:rPr lang="en-GB" sz="2400" b="1" dirty="0" smtClean="0"/>
              <a:t>16x</a:t>
            </a:r>
            <a:r>
              <a:rPr lang="en-GB" sz="2400" b="1" baseline="38000" dirty="0" smtClean="0"/>
              <a:t>4</a:t>
            </a:r>
            <a:r>
              <a:rPr lang="en-GB" sz="2400" b="1" dirty="0" smtClean="0"/>
              <a:t>,   -40x</a:t>
            </a:r>
            <a:r>
              <a:rPr lang="en-GB" sz="2400" b="1" baseline="38000" dirty="0" smtClean="0"/>
              <a:t>3     </a:t>
            </a:r>
            <a:r>
              <a:rPr lang="en-GB" sz="2400" b="1" dirty="0" smtClean="0"/>
              <a:t>,   100x</a:t>
            </a:r>
            <a:r>
              <a:rPr lang="en-GB" sz="2400" b="1" baseline="40000" dirty="0" smtClean="0"/>
              <a:t>2       </a:t>
            </a:r>
            <a:r>
              <a:rPr lang="en-GB" sz="2400" b="1" dirty="0" smtClean="0"/>
              <a:t>,   -250x    , 625</a:t>
            </a:r>
            <a:endParaRPr lang="en-GB" sz="2400" b="1" baseline="40000" dirty="0" smtClean="0"/>
          </a:p>
          <a:p>
            <a:r>
              <a:rPr lang="en-GB" sz="2400" b="1" dirty="0" smtClean="0"/>
              <a:t> </a:t>
            </a:r>
          </a:p>
          <a:p>
            <a:r>
              <a:rPr lang="en-GB" sz="2400" b="1" dirty="0" smtClean="0"/>
              <a:t> 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1    	   4	       6	           4	             1</a:t>
            </a:r>
          </a:p>
          <a:p>
            <a:r>
              <a:rPr lang="en-GB" sz="2400" b="1" dirty="0" smtClean="0"/>
              <a:t>16x</a:t>
            </a:r>
            <a:r>
              <a:rPr lang="en-GB" sz="2400" b="1" baseline="38000" dirty="0" smtClean="0"/>
              <a:t>4</a:t>
            </a:r>
            <a:r>
              <a:rPr lang="en-GB" sz="2400" b="1" dirty="0" smtClean="0"/>
              <a:t>  - 160x</a:t>
            </a:r>
            <a:r>
              <a:rPr lang="en-GB" sz="2400" b="1" baseline="38000" dirty="0" smtClean="0"/>
              <a:t>3    </a:t>
            </a:r>
            <a:r>
              <a:rPr lang="en-GB" sz="2400" b="1" dirty="0" smtClean="0"/>
              <a:t>+  600x</a:t>
            </a:r>
            <a:r>
              <a:rPr lang="en-GB" sz="2400" b="1" baseline="40000" dirty="0" smtClean="0"/>
              <a:t>2</a:t>
            </a:r>
            <a:r>
              <a:rPr lang="en-GB" sz="2400" b="1" dirty="0" smtClean="0"/>
              <a:t>  -    1000x    </a:t>
            </a:r>
            <a:r>
              <a:rPr lang="en-GB" sz="2400" b="1" dirty="0"/>
              <a:t>+</a:t>
            </a:r>
            <a:r>
              <a:rPr lang="en-GB" sz="2400" b="1" dirty="0" smtClean="0"/>
              <a:t> 625</a:t>
            </a:r>
            <a:endParaRPr lang="en-GB" sz="2400" b="1" baseline="40000" dirty="0" smtClean="0"/>
          </a:p>
          <a:p>
            <a:endParaRPr lang="en-GB" sz="2400" b="1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143638" y="4356900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072332" y="4356900"/>
            <a:ext cx="427834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2143902" y="4356900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3501224" y="4356900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4499768" y="4356900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143638" y="5214156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1072332" y="5214156"/>
            <a:ext cx="427834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2143902" y="5214156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3501224" y="5214156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499768" y="5214156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572132" y="4643446"/>
            <a:ext cx="328614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857884" y="4786322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Pg 79 Q 1</a:t>
            </a:r>
            <a:r>
              <a:rPr lang="en-GB" sz="4000" b="1" dirty="0"/>
              <a:t> </a:t>
            </a:r>
            <a:r>
              <a:rPr lang="en-GB" sz="4000" b="1" dirty="0" smtClean="0"/>
              <a:t>  </a:t>
            </a:r>
            <a:endParaRPr lang="en-GB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000496" y="3071810"/>
            <a:ext cx="500066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8068" y="76778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Other Questions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928670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(2-cx)</a:t>
            </a:r>
            <a:r>
              <a:rPr lang="en-GB" sz="3600" b="1" baseline="40000" dirty="0" smtClean="0"/>
              <a:t>3  </a:t>
            </a:r>
            <a:r>
              <a:rPr lang="en-GB" sz="3600" b="1" dirty="0" smtClean="0"/>
              <a:t> The coefficient of x</a:t>
            </a:r>
            <a:r>
              <a:rPr lang="en-GB" sz="3600" b="1" baseline="40000" dirty="0" smtClean="0"/>
              <a:t>2</a:t>
            </a:r>
            <a:r>
              <a:rPr lang="en-GB" sz="3600" b="1" dirty="0" smtClean="0"/>
              <a:t> is 294 </a:t>
            </a:r>
            <a:r>
              <a:rPr lang="en-GB" sz="3600" b="1" baseline="40000" dirty="0" smtClean="0"/>
              <a:t>   </a:t>
            </a:r>
            <a:endParaRPr lang="en-GB" sz="3600" b="1" baseline="40000" dirty="0"/>
          </a:p>
        </p:txBody>
      </p:sp>
      <p:grpSp>
        <p:nvGrpSpPr>
          <p:cNvPr id="2" name="Group 19"/>
          <p:cNvGrpSpPr/>
          <p:nvPr/>
        </p:nvGrpSpPr>
        <p:grpSpPr>
          <a:xfrm>
            <a:off x="3684437" y="1785926"/>
            <a:ext cx="5888223" cy="2246769"/>
            <a:chOff x="1571604" y="2143116"/>
            <a:chExt cx="6858048" cy="2852989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2143116"/>
              <a:ext cx="6858048" cy="2852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/>
                <a:t>				      1</a:t>
              </a:r>
            </a:p>
            <a:p>
              <a:r>
                <a:rPr lang="en-GB" sz="2800" b="1" dirty="0" smtClean="0"/>
                <a:t>			               1   1</a:t>
              </a:r>
            </a:p>
            <a:p>
              <a:r>
                <a:rPr lang="en-GB" sz="2800" b="1" dirty="0" smtClean="0"/>
                <a:t>			            1   2    1</a:t>
              </a:r>
            </a:p>
            <a:p>
              <a:r>
                <a:rPr lang="en-GB" sz="2800" b="1" dirty="0" smtClean="0"/>
                <a:t>			        1    3    3    1</a:t>
              </a:r>
            </a:p>
            <a:p>
              <a:r>
                <a:rPr lang="en-GB" sz="2800" b="1" dirty="0" smtClean="0"/>
                <a:t>			    1     4    6    4    1</a:t>
              </a:r>
              <a:endParaRPr lang="en-GB" sz="28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214546" y="2500306"/>
              <a:ext cx="378621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214546" y="3070222"/>
              <a:ext cx="35719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214546" y="3570288"/>
              <a:ext cx="328614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214546" y="4143380"/>
              <a:ext cx="292895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214546" y="4641858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57488" y="2143116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0</a:t>
              </a:r>
              <a:endParaRPr lang="en-GB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8926" y="270247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8926" y="320254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2</a:t>
              </a:r>
              <a:endParaRPr lang="en-GB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28926" y="377404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8926" y="427411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4</a:t>
              </a:r>
              <a:endParaRPr lang="en-GB" sz="1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-32" y="1571612"/>
            <a:ext cx="5429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/>
          </a:p>
          <a:p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85784" y="1500174"/>
            <a:ext cx="81439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				          1</a:t>
            </a:r>
          </a:p>
          <a:p>
            <a:r>
              <a:rPr lang="en-GB" sz="4000" b="1" dirty="0" smtClean="0"/>
              <a:t>			               1   1</a:t>
            </a:r>
          </a:p>
          <a:p>
            <a:r>
              <a:rPr lang="en-GB" sz="4000" b="1" dirty="0" smtClean="0"/>
              <a:t>			            1   2    1</a:t>
            </a:r>
          </a:p>
          <a:p>
            <a:r>
              <a:rPr lang="en-GB" sz="4000" b="1" dirty="0" smtClean="0"/>
              <a:t>			        1    3    3    1</a:t>
            </a:r>
          </a:p>
          <a:p>
            <a:r>
              <a:rPr lang="en-GB" sz="4000" b="1" dirty="0" smtClean="0"/>
              <a:t>			    1     4    6    4    1</a:t>
            </a:r>
          </a:p>
          <a:p>
            <a:r>
              <a:rPr lang="en-GB" sz="4000" b="1" dirty="0"/>
              <a:t>	</a:t>
            </a:r>
            <a:r>
              <a:rPr lang="en-GB" sz="4000" b="1" dirty="0" smtClean="0"/>
              <a:t>		1     5   10   10   5    1</a:t>
            </a:r>
          </a:p>
          <a:p>
            <a:r>
              <a:rPr lang="en-GB" sz="4000" b="1" dirty="0"/>
              <a:t> </a:t>
            </a:r>
            <a:r>
              <a:rPr lang="en-GB" sz="4000" b="1" dirty="0" smtClean="0"/>
              <a:t>                   1     6   15    20   15  6    1</a:t>
            </a:r>
            <a:endParaRPr lang="en-GB" sz="4000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4536281" y="3321843"/>
            <a:ext cx="285752" cy="2143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5000628" y="3357562"/>
            <a:ext cx="285752" cy="1428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6314" y="3110211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+</a:t>
            </a:r>
            <a:endParaRPr lang="en-GB" sz="24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3893339" y="4497888"/>
            <a:ext cx="285752" cy="2143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357686" y="4533607"/>
            <a:ext cx="285752" cy="1428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43372" y="428625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+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28728" y="142853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Pascal's Triangle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44" y="1955061"/>
            <a:ext cx="3143272" cy="830997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This is the pattern and it can continue forever!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86446" y="2000240"/>
            <a:ext cx="3143272" cy="830997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We use this to expand brackets- lets see how?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000496" y="3071810"/>
            <a:ext cx="500066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8068" y="76778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Other Questions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928670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(2-cx)</a:t>
            </a:r>
            <a:r>
              <a:rPr lang="en-GB" sz="3600" b="1" baseline="40000" dirty="0" smtClean="0"/>
              <a:t>3  </a:t>
            </a:r>
            <a:r>
              <a:rPr lang="en-GB" sz="3600" b="1" dirty="0" smtClean="0"/>
              <a:t> The coefficient of x</a:t>
            </a:r>
            <a:r>
              <a:rPr lang="en-GB" sz="3600" b="1" baseline="40000" dirty="0" smtClean="0"/>
              <a:t>2</a:t>
            </a:r>
            <a:r>
              <a:rPr lang="en-GB" sz="3600" b="1" dirty="0" smtClean="0"/>
              <a:t> is 294 </a:t>
            </a:r>
            <a:r>
              <a:rPr lang="en-GB" sz="3600" b="1" baseline="40000" dirty="0" smtClean="0"/>
              <a:t>   </a:t>
            </a:r>
            <a:endParaRPr lang="en-GB" sz="3600" b="1" baseline="40000" dirty="0"/>
          </a:p>
        </p:txBody>
      </p:sp>
      <p:grpSp>
        <p:nvGrpSpPr>
          <p:cNvPr id="2" name="Group 19"/>
          <p:cNvGrpSpPr/>
          <p:nvPr/>
        </p:nvGrpSpPr>
        <p:grpSpPr>
          <a:xfrm>
            <a:off x="3684437" y="1785926"/>
            <a:ext cx="5888223" cy="2246769"/>
            <a:chOff x="1571604" y="2143116"/>
            <a:chExt cx="6858048" cy="2852989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2143116"/>
              <a:ext cx="6858048" cy="2852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/>
                <a:t>				      1</a:t>
              </a:r>
            </a:p>
            <a:p>
              <a:r>
                <a:rPr lang="en-GB" sz="2800" b="1" dirty="0" smtClean="0"/>
                <a:t>			               1   1</a:t>
              </a:r>
            </a:p>
            <a:p>
              <a:r>
                <a:rPr lang="en-GB" sz="2800" b="1" dirty="0" smtClean="0"/>
                <a:t>			            1   2    1</a:t>
              </a:r>
            </a:p>
            <a:p>
              <a:r>
                <a:rPr lang="en-GB" sz="2800" b="1" dirty="0" smtClean="0"/>
                <a:t>			        1    3    3    1</a:t>
              </a:r>
            </a:p>
            <a:p>
              <a:r>
                <a:rPr lang="en-GB" sz="2800" b="1" dirty="0" smtClean="0"/>
                <a:t>			    1     4    6    4    1</a:t>
              </a:r>
              <a:endParaRPr lang="en-GB" sz="28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214546" y="2500306"/>
              <a:ext cx="378621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214546" y="3070222"/>
              <a:ext cx="35719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214546" y="3570288"/>
              <a:ext cx="328614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214546" y="4143380"/>
              <a:ext cx="292895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214546" y="4641858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57488" y="2143116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0</a:t>
              </a:r>
              <a:endParaRPr lang="en-GB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8926" y="270247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8926" y="320254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2</a:t>
              </a:r>
              <a:endParaRPr lang="en-GB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28926" y="377404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8926" y="427411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4</a:t>
              </a:r>
              <a:endParaRPr lang="en-GB" sz="1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-32" y="1571612"/>
            <a:ext cx="5429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3 so the coefficients will be: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1    3    3     1</a:t>
            </a:r>
          </a:p>
          <a:p>
            <a:endParaRPr lang="en-GB" sz="2400" b="1" dirty="0"/>
          </a:p>
          <a:p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000496" y="3071810"/>
            <a:ext cx="500066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8068" y="76778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Other Questions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928670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(2-cx)</a:t>
            </a:r>
            <a:r>
              <a:rPr lang="en-GB" sz="3600" b="1" baseline="40000" dirty="0" smtClean="0"/>
              <a:t>3  </a:t>
            </a:r>
            <a:r>
              <a:rPr lang="en-GB" sz="3600" b="1" dirty="0" smtClean="0"/>
              <a:t> The coefficient of x</a:t>
            </a:r>
            <a:r>
              <a:rPr lang="en-GB" sz="3600" b="1" baseline="40000" dirty="0" smtClean="0"/>
              <a:t>2</a:t>
            </a:r>
            <a:r>
              <a:rPr lang="en-GB" sz="3600" b="1" dirty="0" smtClean="0"/>
              <a:t> is 294 </a:t>
            </a:r>
            <a:r>
              <a:rPr lang="en-GB" sz="3600" b="1" baseline="40000" dirty="0" smtClean="0"/>
              <a:t>   </a:t>
            </a:r>
            <a:endParaRPr lang="en-GB" sz="3600" b="1" baseline="40000" dirty="0"/>
          </a:p>
        </p:txBody>
      </p:sp>
      <p:grpSp>
        <p:nvGrpSpPr>
          <p:cNvPr id="2" name="Group 19"/>
          <p:cNvGrpSpPr/>
          <p:nvPr/>
        </p:nvGrpSpPr>
        <p:grpSpPr>
          <a:xfrm>
            <a:off x="3684437" y="1785926"/>
            <a:ext cx="5888223" cy="2246769"/>
            <a:chOff x="1571604" y="2143116"/>
            <a:chExt cx="6858048" cy="2852989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2143116"/>
              <a:ext cx="6858048" cy="2852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/>
                <a:t>				      1</a:t>
              </a:r>
            </a:p>
            <a:p>
              <a:r>
                <a:rPr lang="en-GB" sz="2800" b="1" dirty="0" smtClean="0"/>
                <a:t>			               1   1</a:t>
              </a:r>
            </a:p>
            <a:p>
              <a:r>
                <a:rPr lang="en-GB" sz="2800" b="1" dirty="0" smtClean="0"/>
                <a:t>			            1   2    1</a:t>
              </a:r>
            </a:p>
            <a:p>
              <a:r>
                <a:rPr lang="en-GB" sz="2800" b="1" dirty="0" smtClean="0"/>
                <a:t>			        1    3    3    1</a:t>
              </a:r>
            </a:p>
            <a:p>
              <a:r>
                <a:rPr lang="en-GB" sz="2800" b="1" dirty="0" smtClean="0"/>
                <a:t>			    1     4    6    4    1</a:t>
              </a:r>
              <a:endParaRPr lang="en-GB" sz="28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214546" y="2500306"/>
              <a:ext cx="378621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214546" y="3070222"/>
              <a:ext cx="35719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214546" y="3570288"/>
              <a:ext cx="328614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214546" y="4143380"/>
              <a:ext cx="292895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214546" y="4641858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57488" y="2143116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0</a:t>
              </a:r>
              <a:endParaRPr lang="en-GB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8926" y="270247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8926" y="320254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2</a:t>
              </a:r>
              <a:endParaRPr lang="en-GB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28926" y="377404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8926" y="427411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4</a:t>
              </a:r>
              <a:endParaRPr lang="en-GB" sz="1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-32" y="1571612"/>
            <a:ext cx="54292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3 so the coefficients will be: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1    3    3     1</a:t>
            </a:r>
          </a:p>
          <a:p>
            <a:endParaRPr lang="en-GB" sz="2400" b="1" dirty="0"/>
          </a:p>
          <a:p>
            <a:r>
              <a:rPr lang="en-GB" sz="2400" b="1" dirty="0" smtClean="0"/>
              <a:t>Terms will be:</a:t>
            </a:r>
          </a:p>
          <a:p>
            <a:r>
              <a:rPr lang="en-GB" sz="2400" b="1" dirty="0" smtClean="0"/>
              <a:t>(2)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, (2)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), (2)(-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, (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 </a:t>
            </a:r>
          </a:p>
          <a:p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000496" y="3071810"/>
            <a:ext cx="500066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8068" y="76778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Other Questions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928670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(2-cx)</a:t>
            </a:r>
            <a:r>
              <a:rPr lang="en-GB" sz="3600" b="1" baseline="40000" dirty="0" smtClean="0"/>
              <a:t>3  </a:t>
            </a:r>
            <a:r>
              <a:rPr lang="en-GB" sz="3600" b="1" dirty="0" smtClean="0"/>
              <a:t> The coefficient of x</a:t>
            </a:r>
            <a:r>
              <a:rPr lang="en-GB" sz="3600" b="1" baseline="40000" dirty="0" smtClean="0"/>
              <a:t>2</a:t>
            </a:r>
            <a:r>
              <a:rPr lang="en-GB" sz="3600" b="1" dirty="0" smtClean="0"/>
              <a:t> is 294 </a:t>
            </a:r>
            <a:r>
              <a:rPr lang="en-GB" sz="3600" b="1" baseline="40000" dirty="0" smtClean="0"/>
              <a:t>   </a:t>
            </a:r>
            <a:endParaRPr lang="en-GB" sz="3600" b="1" baseline="40000" dirty="0"/>
          </a:p>
        </p:txBody>
      </p:sp>
      <p:grpSp>
        <p:nvGrpSpPr>
          <p:cNvPr id="2" name="Group 19"/>
          <p:cNvGrpSpPr/>
          <p:nvPr/>
        </p:nvGrpSpPr>
        <p:grpSpPr>
          <a:xfrm>
            <a:off x="3684437" y="1785926"/>
            <a:ext cx="5888223" cy="2246769"/>
            <a:chOff x="1571604" y="2143116"/>
            <a:chExt cx="6858048" cy="2852989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2143116"/>
              <a:ext cx="6858048" cy="2852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/>
                <a:t>				      1</a:t>
              </a:r>
            </a:p>
            <a:p>
              <a:r>
                <a:rPr lang="en-GB" sz="2800" b="1" dirty="0" smtClean="0"/>
                <a:t>			               1   1</a:t>
              </a:r>
            </a:p>
            <a:p>
              <a:r>
                <a:rPr lang="en-GB" sz="2800" b="1" dirty="0" smtClean="0"/>
                <a:t>			            1   2    1</a:t>
              </a:r>
            </a:p>
            <a:p>
              <a:r>
                <a:rPr lang="en-GB" sz="2800" b="1" dirty="0" smtClean="0"/>
                <a:t>			        1    3    3    1</a:t>
              </a:r>
            </a:p>
            <a:p>
              <a:r>
                <a:rPr lang="en-GB" sz="2800" b="1" dirty="0" smtClean="0"/>
                <a:t>			    1     4    6    4    1</a:t>
              </a:r>
              <a:endParaRPr lang="en-GB" sz="28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214546" y="2500306"/>
              <a:ext cx="378621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214546" y="3070222"/>
              <a:ext cx="35719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214546" y="3570288"/>
              <a:ext cx="328614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214546" y="4143380"/>
              <a:ext cx="292895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214546" y="4641858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57488" y="2143116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0</a:t>
              </a:r>
              <a:endParaRPr lang="en-GB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8926" y="270247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8926" y="320254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2</a:t>
              </a:r>
              <a:endParaRPr lang="en-GB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28926" y="377404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8926" y="427411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4</a:t>
              </a:r>
              <a:endParaRPr lang="en-GB" sz="1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1406" y="1643050"/>
            <a:ext cx="54292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3 so the coefficients will be: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1    3    3     1</a:t>
            </a:r>
          </a:p>
          <a:p>
            <a:endParaRPr lang="en-GB" sz="2400" b="1" dirty="0"/>
          </a:p>
          <a:p>
            <a:r>
              <a:rPr lang="en-GB" sz="2400" b="1" dirty="0" smtClean="0"/>
              <a:t>Terms will be:</a:t>
            </a:r>
          </a:p>
          <a:p>
            <a:r>
              <a:rPr lang="en-GB" sz="2400" b="1" dirty="0" smtClean="0"/>
              <a:t>(2)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, (2)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), (2)(-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, (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857356" y="4500570"/>
            <a:ext cx="107157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00496" y="3071810"/>
            <a:ext cx="500066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8068" y="76778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Other Questions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928670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(2-cx)</a:t>
            </a:r>
            <a:r>
              <a:rPr lang="en-GB" sz="3600" b="1" baseline="40000" dirty="0" smtClean="0"/>
              <a:t>3  </a:t>
            </a:r>
            <a:r>
              <a:rPr lang="en-GB" sz="3600" b="1" dirty="0" smtClean="0"/>
              <a:t> The coefficient of x</a:t>
            </a:r>
            <a:r>
              <a:rPr lang="en-GB" sz="3600" b="1" baseline="40000" dirty="0" smtClean="0"/>
              <a:t>2</a:t>
            </a:r>
            <a:r>
              <a:rPr lang="en-GB" sz="3600" b="1" dirty="0" smtClean="0"/>
              <a:t> is 294 </a:t>
            </a:r>
            <a:r>
              <a:rPr lang="en-GB" sz="3600" b="1" baseline="40000" dirty="0" smtClean="0"/>
              <a:t>   </a:t>
            </a:r>
            <a:endParaRPr lang="en-GB" sz="3600" b="1" baseline="40000" dirty="0"/>
          </a:p>
        </p:txBody>
      </p:sp>
      <p:grpSp>
        <p:nvGrpSpPr>
          <p:cNvPr id="2" name="Group 19"/>
          <p:cNvGrpSpPr/>
          <p:nvPr/>
        </p:nvGrpSpPr>
        <p:grpSpPr>
          <a:xfrm>
            <a:off x="3684437" y="1785926"/>
            <a:ext cx="5888223" cy="2246769"/>
            <a:chOff x="1571604" y="2143116"/>
            <a:chExt cx="6858048" cy="2852989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2143116"/>
              <a:ext cx="6858048" cy="2852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/>
                <a:t>				      1</a:t>
              </a:r>
            </a:p>
            <a:p>
              <a:r>
                <a:rPr lang="en-GB" sz="2800" b="1" dirty="0" smtClean="0"/>
                <a:t>			               1   1</a:t>
              </a:r>
            </a:p>
            <a:p>
              <a:r>
                <a:rPr lang="en-GB" sz="2800" b="1" dirty="0" smtClean="0"/>
                <a:t>			            1   2    1</a:t>
              </a:r>
            </a:p>
            <a:p>
              <a:r>
                <a:rPr lang="en-GB" sz="2800" b="1" dirty="0" smtClean="0"/>
                <a:t>			        1    3    3    1</a:t>
              </a:r>
            </a:p>
            <a:p>
              <a:r>
                <a:rPr lang="en-GB" sz="2800" b="1" dirty="0" smtClean="0"/>
                <a:t>			    1     4    6    4    1</a:t>
              </a:r>
              <a:endParaRPr lang="en-GB" sz="28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214546" y="2500306"/>
              <a:ext cx="378621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214546" y="3070222"/>
              <a:ext cx="35719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214546" y="3570288"/>
              <a:ext cx="328614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214546" y="4143380"/>
              <a:ext cx="292895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214546" y="4641858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57488" y="2143116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0</a:t>
              </a:r>
              <a:endParaRPr lang="en-GB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8926" y="270247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8926" y="320254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2</a:t>
              </a:r>
              <a:endParaRPr lang="en-GB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28926" y="377404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8926" y="427411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4</a:t>
              </a:r>
              <a:endParaRPr lang="en-GB" sz="1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1406" y="1643050"/>
            <a:ext cx="54292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3 so the coefficients will be: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1    3    3     1</a:t>
            </a:r>
          </a:p>
          <a:p>
            <a:endParaRPr lang="en-GB" sz="2400" b="1" dirty="0"/>
          </a:p>
          <a:p>
            <a:r>
              <a:rPr lang="en-GB" sz="2400" b="1" dirty="0" smtClean="0"/>
              <a:t>Terms will be:</a:t>
            </a:r>
          </a:p>
          <a:p>
            <a:r>
              <a:rPr lang="en-GB" sz="2400" b="1" dirty="0" smtClean="0"/>
              <a:t>(2)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, (2)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), (2)(-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, (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3</a:t>
            </a:r>
          </a:p>
          <a:p>
            <a:endParaRPr lang="en-GB" sz="2400" b="1" baseline="38000" dirty="0"/>
          </a:p>
          <a:p>
            <a:r>
              <a:rPr lang="en-GB" sz="2400" b="1" dirty="0" smtClean="0">
                <a:solidFill>
                  <a:srgbClr val="FF0000"/>
                </a:solidFill>
              </a:rPr>
              <a:t>  1	   3	    3	     1</a:t>
            </a:r>
            <a:endParaRPr lang="en-GB" sz="2400" b="1" dirty="0"/>
          </a:p>
          <a:p>
            <a:r>
              <a:rPr lang="en-GB" sz="2400" b="1" dirty="0" smtClean="0"/>
              <a:t>(2)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, (2)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), (2)(-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, (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3</a:t>
            </a:r>
          </a:p>
          <a:p>
            <a:endParaRPr lang="en-GB" sz="2400" b="1" baseline="38000" dirty="0"/>
          </a:p>
          <a:p>
            <a:endParaRPr lang="en-GB" sz="2400" b="1" baseline="38000" dirty="0"/>
          </a:p>
          <a:p>
            <a:endParaRPr lang="en-GB" sz="2400" b="1" dirty="0" smtClean="0"/>
          </a:p>
          <a:p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857356" y="4500570"/>
            <a:ext cx="107157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00496" y="3071810"/>
            <a:ext cx="500066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8068" y="76778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Other Questions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928670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(2-cx)</a:t>
            </a:r>
            <a:r>
              <a:rPr lang="en-GB" sz="3600" b="1" baseline="40000" dirty="0" smtClean="0"/>
              <a:t>3  </a:t>
            </a:r>
            <a:r>
              <a:rPr lang="en-GB" sz="3600" b="1" dirty="0" smtClean="0"/>
              <a:t> The coefficient of x</a:t>
            </a:r>
            <a:r>
              <a:rPr lang="en-GB" sz="3600" b="1" baseline="40000" dirty="0" smtClean="0"/>
              <a:t>2</a:t>
            </a:r>
            <a:r>
              <a:rPr lang="en-GB" sz="3600" b="1" dirty="0" smtClean="0"/>
              <a:t> is 294 </a:t>
            </a:r>
            <a:r>
              <a:rPr lang="en-GB" sz="3600" b="1" baseline="40000" dirty="0" smtClean="0"/>
              <a:t>   </a:t>
            </a:r>
            <a:endParaRPr lang="en-GB" sz="3600" b="1" baseline="40000" dirty="0"/>
          </a:p>
        </p:txBody>
      </p:sp>
      <p:grpSp>
        <p:nvGrpSpPr>
          <p:cNvPr id="2" name="Group 19"/>
          <p:cNvGrpSpPr/>
          <p:nvPr/>
        </p:nvGrpSpPr>
        <p:grpSpPr>
          <a:xfrm>
            <a:off x="3684437" y="1785926"/>
            <a:ext cx="5888223" cy="2246769"/>
            <a:chOff x="1571604" y="2143116"/>
            <a:chExt cx="6858048" cy="2852989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2143116"/>
              <a:ext cx="6858048" cy="2852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/>
                <a:t>				      1</a:t>
              </a:r>
            </a:p>
            <a:p>
              <a:r>
                <a:rPr lang="en-GB" sz="2800" b="1" dirty="0" smtClean="0"/>
                <a:t>			               1   1</a:t>
              </a:r>
            </a:p>
            <a:p>
              <a:r>
                <a:rPr lang="en-GB" sz="2800" b="1" dirty="0" smtClean="0"/>
                <a:t>			            1   2    1</a:t>
              </a:r>
            </a:p>
            <a:p>
              <a:r>
                <a:rPr lang="en-GB" sz="2800" b="1" dirty="0" smtClean="0"/>
                <a:t>			        1    3    3    1</a:t>
              </a:r>
            </a:p>
            <a:p>
              <a:r>
                <a:rPr lang="en-GB" sz="2800" b="1" dirty="0" smtClean="0"/>
                <a:t>			    1     4    6    4    1</a:t>
              </a:r>
              <a:endParaRPr lang="en-GB" sz="28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214546" y="2500306"/>
              <a:ext cx="378621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214546" y="3070222"/>
              <a:ext cx="35719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214546" y="3570288"/>
              <a:ext cx="328614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214546" y="4143380"/>
              <a:ext cx="292895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214546" y="4641858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57488" y="2143116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0</a:t>
              </a:r>
              <a:endParaRPr lang="en-GB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8926" y="270247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8926" y="320254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2</a:t>
              </a:r>
              <a:endParaRPr lang="en-GB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28926" y="377404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8926" y="427411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4</a:t>
              </a:r>
              <a:endParaRPr lang="en-GB" sz="1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1406" y="1643050"/>
            <a:ext cx="542925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3 so the coefficients will be: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1    3    3     1</a:t>
            </a:r>
          </a:p>
          <a:p>
            <a:endParaRPr lang="en-GB" sz="2400" b="1" dirty="0"/>
          </a:p>
          <a:p>
            <a:r>
              <a:rPr lang="en-GB" sz="2400" b="1" dirty="0" smtClean="0"/>
              <a:t>Terms will be:</a:t>
            </a:r>
          </a:p>
          <a:p>
            <a:r>
              <a:rPr lang="en-GB" sz="2400" b="1" dirty="0" smtClean="0"/>
              <a:t>(2)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, (2)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), (2)(-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, (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3</a:t>
            </a:r>
          </a:p>
          <a:p>
            <a:endParaRPr lang="en-GB" sz="2400" b="1" baseline="38000" dirty="0"/>
          </a:p>
          <a:p>
            <a:r>
              <a:rPr lang="en-GB" sz="2400" b="1" dirty="0" smtClean="0">
                <a:solidFill>
                  <a:srgbClr val="FF0000"/>
                </a:solidFill>
              </a:rPr>
              <a:t>  1	   3	    3	     1</a:t>
            </a:r>
            <a:endParaRPr lang="en-GB" sz="2400" b="1" dirty="0"/>
          </a:p>
          <a:p>
            <a:r>
              <a:rPr lang="en-GB" sz="2400" b="1" dirty="0" smtClean="0"/>
              <a:t>(2)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, (2)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), (2)(-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, (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3</a:t>
            </a:r>
          </a:p>
          <a:p>
            <a:endParaRPr lang="en-GB" sz="2400" b="1" baseline="38000" dirty="0"/>
          </a:p>
          <a:p>
            <a:r>
              <a:rPr lang="en-GB" sz="4000" b="1" dirty="0" smtClean="0"/>
              <a:t>	6c</a:t>
            </a:r>
            <a:r>
              <a:rPr lang="en-GB" sz="4000" b="1" baseline="40000" dirty="0" smtClean="0"/>
              <a:t>2</a:t>
            </a:r>
            <a:r>
              <a:rPr lang="en-GB" sz="4000" b="1" dirty="0" smtClean="0"/>
              <a:t>x</a:t>
            </a:r>
            <a:r>
              <a:rPr lang="en-GB" sz="4000" b="1" baseline="40000" dirty="0" smtClean="0"/>
              <a:t>2</a:t>
            </a:r>
            <a:endParaRPr lang="en-GB" sz="4000" b="1" dirty="0" smtClean="0"/>
          </a:p>
          <a:p>
            <a:endParaRPr lang="en-GB" sz="4000" b="1" dirty="0" smtClean="0"/>
          </a:p>
          <a:p>
            <a:endParaRPr lang="en-GB" sz="2400" b="1" baseline="38000" dirty="0"/>
          </a:p>
          <a:p>
            <a:endParaRPr lang="en-GB" sz="2400" b="1" dirty="0" smtClean="0"/>
          </a:p>
          <a:p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0100" y="5072074"/>
            <a:ext cx="714380" cy="64294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857356" y="4500570"/>
            <a:ext cx="107157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00496" y="3071810"/>
            <a:ext cx="500066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8068" y="76778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Other Questions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928670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(2-cx)</a:t>
            </a:r>
            <a:r>
              <a:rPr lang="en-GB" sz="3600" b="1" baseline="40000" dirty="0" smtClean="0"/>
              <a:t>3  </a:t>
            </a:r>
            <a:r>
              <a:rPr lang="en-GB" sz="3600" b="1" dirty="0" smtClean="0"/>
              <a:t> The coefficient of x</a:t>
            </a:r>
            <a:r>
              <a:rPr lang="en-GB" sz="3600" b="1" baseline="40000" dirty="0" smtClean="0"/>
              <a:t>2</a:t>
            </a:r>
            <a:r>
              <a:rPr lang="en-GB" sz="3600" b="1" dirty="0" smtClean="0"/>
              <a:t> is 294 </a:t>
            </a:r>
            <a:r>
              <a:rPr lang="en-GB" sz="3600" b="1" baseline="40000" dirty="0" smtClean="0"/>
              <a:t>   </a:t>
            </a:r>
            <a:endParaRPr lang="en-GB" sz="3600" b="1" baseline="40000" dirty="0"/>
          </a:p>
        </p:txBody>
      </p:sp>
      <p:grpSp>
        <p:nvGrpSpPr>
          <p:cNvPr id="2" name="Group 19"/>
          <p:cNvGrpSpPr/>
          <p:nvPr/>
        </p:nvGrpSpPr>
        <p:grpSpPr>
          <a:xfrm>
            <a:off x="3684437" y="1785926"/>
            <a:ext cx="5888223" cy="2246769"/>
            <a:chOff x="1571604" y="2143116"/>
            <a:chExt cx="6858048" cy="2852989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2143116"/>
              <a:ext cx="6858048" cy="2852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/>
                <a:t>				      1</a:t>
              </a:r>
            </a:p>
            <a:p>
              <a:r>
                <a:rPr lang="en-GB" sz="2800" b="1" dirty="0" smtClean="0"/>
                <a:t>			               1   1</a:t>
              </a:r>
            </a:p>
            <a:p>
              <a:r>
                <a:rPr lang="en-GB" sz="2800" b="1" dirty="0" smtClean="0"/>
                <a:t>			            1   2    1</a:t>
              </a:r>
            </a:p>
            <a:p>
              <a:r>
                <a:rPr lang="en-GB" sz="2800" b="1" dirty="0" smtClean="0"/>
                <a:t>			        1    3    3    1</a:t>
              </a:r>
            </a:p>
            <a:p>
              <a:r>
                <a:rPr lang="en-GB" sz="2800" b="1" dirty="0" smtClean="0"/>
                <a:t>			    1     4    6    4    1</a:t>
              </a:r>
              <a:endParaRPr lang="en-GB" sz="28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214546" y="2500306"/>
              <a:ext cx="378621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214546" y="3070222"/>
              <a:ext cx="35719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214546" y="3570288"/>
              <a:ext cx="328614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214546" y="4143380"/>
              <a:ext cx="292895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214546" y="4641858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57488" y="2143116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0</a:t>
              </a:r>
              <a:endParaRPr lang="en-GB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8926" y="270247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8926" y="320254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2</a:t>
              </a:r>
              <a:endParaRPr lang="en-GB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28926" y="377404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8926" y="427411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4</a:t>
              </a:r>
              <a:endParaRPr lang="en-GB" sz="1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1406" y="1643050"/>
            <a:ext cx="542925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3 so the coefficients will be: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1    3    3     1</a:t>
            </a:r>
          </a:p>
          <a:p>
            <a:endParaRPr lang="en-GB" sz="2400" b="1" dirty="0"/>
          </a:p>
          <a:p>
            <a:r>
              <a:rPr lang="en-GB" sz="2400" b="1" dirty="0" smtClean="0"/>
              <a:t>Terms will be:</a:t>
            </a:r>
          </a:p>
          <a:p>
            <a:r>
              <a:rPr lang="en-GB" sz="2400" b="1" dirty="0" smtClean="0"/>
              <a:t>(2)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, (2)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), (2)(-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, (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3</a:t>
            </a:r>
          </a:p>
          <a:p>
            <a:endParaRPr lang="en-GB" sz="2400" b="1" baseline="38000" dirty="0"/>
          </a:p>
          <a:p>
            <a:r>
              <a:rPr lang="en-GB" sz="2400" b="1" dirty="0" smtClean="0">
                <a:solidFill>
                  <a:srgbClr val="FF0000"/>
                </a:solidFill>
              </a:rPr>
              <a:t>  1	   3	    3	     1</a:t>
            </a:r>
            <a:endParaRPr lang="en-GB" sz="2400" b="1" dirty="0"/>
          </a:p>
          <a:p>
            <a:r>
              <a:rPr lang="en-GB" sz="2400" b="1" dirty="0" smtClean="0"/>
              <a:t>(2)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, (2)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), (2)(-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, (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3</a:t>
            </a:r>
          </a:p>
          <a:p>
            <a:endParaRPr lang="en-GB" sz="2400" b="1" baseline="38000" dirty="0"/>
          </a:p>
          <a:p>
            <a:r>
              <a:rPr lang="en-GB" sz="4000" b="1" dirty="0" smtClean="0"/>
              <a:t>	6c</a:t>
            </a:r>
            <a:r>
              <a:rPr lang="en-GB" sz="4000" b="1" baseline="40000" dirty="0" smtClean="0"/>
              <a:t>2</a:t>
            </a:r>
            <a:r>
              <a:rPr lang="en-GB" sz="4000" b="1" dirty="0" smtClean="0"/>
              <a:t>x</a:t>
            </a:r>
            <a:r>
              <a:rPr lang="en-GB" sz="4000" b="1" baseline="40000" dirty="0" smtClean="0"/>
              <a:t>2 </a:t>
            </a:r>
            <a:r>
              <a:rPr lang="en-GB" sz="4000" b="1" dirty="0" smtClean="0"/>
              <a:t>	</a:t>
            </a:r>
          </a:p>
          <a:p>
            <a:r>
              <a:rPr lang="en-GB" sz="4000" b="1" dirty="0" smtClean="0"/>
              <a:t>	6c</a:t>
            </a:r>
            <a:r>
              <a:rPr lang="en-GB" sz="4000" b="1" baseline="40000" dirty="0" smtClean="0"/>
              <a:t>2</a:t>
            </a:r>
            <a:r>
              <a:rPr lang="en-GB" sz="4000" b="1" dirty="0" smtClean="0"/>
              <a:t>=294</a:t>
            </a:r>
          </a:p>
          <a:p>
            <a:r>
              <a:rPr lang="en-GB" sz="4000" b="1" dirty="0"/>
              <a:t> </a:t>
            </a:r>
            <a:r>
              <a:rPr lang="en-GB" sz="4000" b="1" dirty="0" smtClean="0"/>
              <a:t>       </a:t>
            </a:r>
          </a:p>
          <a:p>
            <a:endParaRPr lang="en-GB" sz="4000" b="1" dirty="0" smtClean="0"/>
          </a:p>
          <a:p>
            <a:endParaRPr lang="en-GB" sz="2400" b="1" baseline="38000" dirty="0"/>
          </a:p>
          <a:p>
            <a:endParaRPr lang="en-GB" sz="2400" b="1" dirty="0" smtClean="0"/>
          </a:p>
          <a:p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5214942" y="5286388"/>
            <a:ext cx="2143140" cy="50006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000100" y="5072074"/>
            <a:ext cx="714380" cy="64294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857356" y="4500570"/>
            <a:ext cx="107157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00496" y="3071810"/>
            <a:ext cx="500066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8068" y="76778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Other Questions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928670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(2-cx)</a:t>
            </a:r>
            <a:r>
              <a:rPr lang="en-GB" sz="3600" b="1" baseline="40000" dirty="0" smtClean="0"/>
              <a:t>3  </a:t>
            </a:r>
            <a:r>
              <a:rPr lang="en-GB" sz="3600" b="1" dirty="0" smtClean="0"/>
              <a:t> The coefficient of x</a:t>
            </a:r>
            <a:r>
              <a:rPr lang="en-GB" sz="3600" b="1" baseline="40000" dirty="0" smtClean="0"/>
              <a:t>2</a:t>
            </a:r>
            <a:r>
              <a:rPr lang="en-GB" sz="3600" b="1" dirty="0" smtClean="0"/>
              <a:t> is 294 </a:t>
            </a:r>
            <a:r>
              <a:rPr lang="en-GB" sz="3600" b="1" baseline="40000" dirty="0" smtClean="0"/>
              <a:t>   </a:t>
            </a:r>
            <a:endParaRPr lang="en-GB" sz="3600" b="1" baseline="40000" dirty="0"/>
          </a:p>
        </p:txBody>
      </p:sp>
      <p:grpSp>
        <p:nvGrpSpPr>
          <p:cNvPr id="2" name="Group 19"/>
          <p:cNvGrpSpPr/>
          <p:nvPr/>
        </p:nvGrpSpPr>
        <p:grpSpPr>
          <a:xfrm>
            <a:off x="3684437" y="1785926"/>
            <a:ext cx="5888223" cy="2246769"/>
            <a:chOff x="1571604" y="2143116"/>
            <a:chExt cx="6858048" cy="2852989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2143116"/>
              <a:ext cx="6858048" cy="2852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/>
                <a:t>				      1</a:t>
              </a:r>
            </a:p>
            <a:p>
              <a:r>
                <a:rPr lang="en-GB" sz="2800" b="1" dirty="0" smtClean="0"/>
                <a:t>			               1   1</a:t>
              </a:r>
            </a:p>
            <a:p>
              <a:r>
                <a:rPr lang="en-GB" sz="2800" b="1" dirty="0" smtClean="0"/>
                <a:t>			            1   2    1</a:t>
              </a:r>
            </a:p>
            <a:p>
              <a:r>
                <a:rPr lang="en-GB" sz="2800" b="1" dirty="0" smtClean="0"/>
                <a:t>			        1    3    3    1</a:t>
              </a:r>
            </a:p>
            <a:p>
              <a:r>
                <a:rPr lang="en-GB" sz="2800" b="1" dirty="0" smtClean="0"/>
                <a:t>			    1     4    6    4    1</a:t>
              </a:r>
              <a:endParaRPr lang="en-GB" sz="28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214546" y="2500306"/>
              <a:ext cx="378621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214546" y="3070222"/>
              <a:ext cx="35719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214546" y="3570288"/>
              <a:ext cx="328614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214546" y="4143380"/>
              <a:ext cx="292895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214546" y="4641858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57488" y="2143116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0</a:t>
              </a:r>
              <a:endParaRPr lang="en-GB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8926" y="270247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8926" y="320254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2</a:t>
              </a:r>
              <a:endParaRPr lang="en-GB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28926" y="377404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8926" y="427411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4</a:t>
              </a:r>
              <a:endParaRPr lang="en-GB" sz="1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1406" y="1643050"/>
            <a:ext cx="542925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3 so the coefficients will be: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1    3    3     1</a:t>
            </a:r>
          </a:p>
          <a:p>
            <a:endParaRPr lang="en-GB" sz="2400" b="1" dirty="0"/>
          </a:p>
          <a:p>
            <a:r>
              <a:rPr lang="en-GB" sz="2400" b="1" dirty="0" smtClean="0"/>
              <a:t>Terms will be:</a:t>
            </a:r>
          </a:p>
          <a:p>
            <a:r>
              <a:rPr lang="en-GB" sz="2400" b="1" dirty="0" smtClean="0"/>
              <a:t>(2)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, (2)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), (2)(-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, (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3</a:t>
            </a:r>
          </a:p>
          <a:p>
            <a:endParaRPr lang="en-GB" sz="2400" b="1" baseline="38000" dirty="0"/>
          </a:p>
          <a:p>
            <a:r>
              <a:rPr lang="en-GB" sz="2400" b="1" dirty="0" smtClean="0">
                <a:solidFill>
                  <a:srgbClr val="FF0000"/>
                </a:solidFill>
              </a:rPr>
              <a:t>  1	   3	    3	     1</a:t>
            </a:r>
            <a:endParaRPr lang="en-GB" sz="2400" b="1" dirty="0"/>
          </a:p>
          <a:p>
            <a:r>
              <a:rPr lang="en-GB" sz="2400" b="1" dirty="0" smtClean="0"/>
              <a:t>(2)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, (2)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), (2)(-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, (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3</a:t>
            </a:r>
          </a:p>
          <a:p>
            <a:endParaRPr lang="en-GB" sz="2400" b="1" baseline="38000" dirty="0"/>
          </a:p>
          <a:p>
            <a:r>
              <a:rPr lang="en-GB" sz="4000" b="1" dirty="0" smtClean="0"/>
              <a:t>	6c</a:t>
            </a:r>
            <a:r>
              <a:rPr lang="en-GB" sz="4000" b="1" baseline="40000" dirty="0" smtClean="0"/>
              <a:t>2</a:t>
            </a:r>
            <a:r>
              <a:rPr lang="en-GB" sz="4000" b="1" dirty="0" smtClean="0"/>
              <a:t>x</a:t>
            </a:r>
            <a:r>
              <a:rPr lang="en-GB" sz="4000" b="1" baseline="40000" dirty="0" smtClean="0"/>
              <a:t>2 </a:t>
            </a:r>
            <a:r>
              <a:rPr lang="en-GB" sz="4000" b="1" dirty="0" smtClean="0"/>
              <a:t>	</a:t>
            </a:r>
          </a:p>
          <a:p>
            <a:r>
              <a:rPr lang="en-GB" sz="4000" b="1" dirty="0" smtClean="0"/>
              <a:t>	6c</a:t>
            </a:r>
            <a:r>
              <a:rPr lang="en-GB" sz="4000" b="1" baseline="40000" dirty="0" smtClean="0"/>
              <a:t>2</a:t>
            </a:r>
            <a:r>
              <a:rPr lang="en-GB" sz="4000" b="1" dirty="0" smtClean="0"/>
              <a:t>=294</a:t>
            </a:r>
          </a:p>
          <a:p>
            <a:r>
              <a:rPr lang="en-GB" sz="4000" b="1" dirty="0"/>
              <a:t> </a:t>
            </a:r>
            <a:r>
              <a:rPr lang="en-GB" sz="4000" b="1" dirty="0" smtClean="0"/>
              <a:t>       </a:t>
            </a:r>
          </a:p>
          <a:p>
            <a:endParaRPr lang="en-GB" sz="4000" b="1" dirty="0" smtClean="0"/>
          </a:p>
          <a:p>
            <a:endParaRPr lang="en-GB" sz="2400" b="1" baseline="38000" dirty="0"/>
          </a:p>
          <a:p>
            <a:endParaRPr lang="en-GB" sz="2400" b="1" dirty="0" smtClean="0"/>
          </a:p>
          <a:p>
            <a:endParaRPr lang="en-GB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143504" y="4643446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c</a:t>
            </a:r>
            <a:r>
              <a:rPr lang="en-GB" sz="3600" b="1" baseline="40000" dirty="0" smtClean="0"/>
              <a:t>2</a:t>
            </a:r>
            <a:r>
              <a:rPr lang="en-GB" sz="3600" b="1" dirty="0" smtClean="0"/>
              <a:t>=49</a:t>
            </a:r>
          </a:p>
          <a:p>
            <a:r>
              <a:rPr lang="en-GB" sz="3600" b="1" dirty="0" smtClean="0"/>
              <a:t>c=+7 or -7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5214942" y="5286388"/>
            <a:ext cx="2143140" cy="50006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000100" y="5072074"/>
            <a:ext cx="714380" cy="64294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857356" y="4500570"/>
            <a:ext cx="107157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00496" y="3071810"/>
            <a:ext cx="500066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8068" y="76778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Other Questions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928670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(2-cx)</a:t>
            </a:r>
            <a:r>
              <a:rPr lang="en-GB" sz="3600" b="1" baseline="40000" dirty="0" smtClean="0"/>
              <a:t>3  </a:t>
            </a:r>
            <a:r>
              <a:rPr lang="en-GB" sz="3600" b="1" dirty="0" smtClean="0"/>
              <a:t> The coefficient of x</a:t>
            </a:r>
            <a:r>
              <a:rPr lang="en-GB" sz="3600" b="1" baseline="40000" dirty="0" smtClean="0"/>
              <a:t>2</a:t>
            </a:r>
            <a:r>
              <a:rPr lang="en-GB" sz="3600" b="1" dirty="0" smtClean="0"/>
              <a:t> is 294 </a:t>
            </a:r>
            <a:r>
              <a:rPr lang="en-GB" sz="3600" b="1" baseline="40000" dirty="0" smtClean="0"/>
              <a:t>   </a:t>
            </a:r>
            <a:endParaRPr lang="en-GB" sz="3600" b="1" baseline="40000" dirty="0"/>
          </a:p>
        </p:txBody>
      </p:sp>
      <p:grpSp>
        <p:nvGrpSpPr>
          <p:cNvPr id="2" name="Group 19"/>
          <p:cNvGrpSpPr/>
          <p:nvPr/>
        </p:nvGrpSpPr>
        <p:grpSpPr>
          <a:xfrm>
            <a:off x="3684437" y="1785926"/>
            <a:ext cx="5888223" cy="2246769"/>
            <a:chOff x="1571604" y="2143116"/>
            <a:chExt cx="6858048" cy="2852989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2143116"/>
              <a:ext cx="6858048" cy="2852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/>
                <a:t>				      1</a:t>
              </a:r>
            </a:p>
            <a:p>
              <a:r>
                <a:rPr lang="en-GB" sz="2800" b="1" dirty="0" smtClean="0"/>
                <a:t>			               1   1</a:t>
              </a:r>
            </a:p>
            <a:p>
              <a:r>
                <a:rPr lang="en-GB" sz="2800" b="1" dirty="0" smtClean="0"/>
                <a:t>			            1   2    1</a:t>
              </a:r>
            </a:p>
            <a:p>
              <a:r>
                <a:rPr lang="en-GB" sz="2800" b="1" dirty="0" smtClean="0"/>
                <a:t>			        1    3    3    1</a:t>
              </a:r>
            </a:p>
            <a:p>
              <a:r>
                <a:rPr lang="en-GB" sz="2800" b="1" dirty="0" smtClean="0"/>
                <a:t>			    1     4    6    4    1</a:t>
              </a:r>
              <a:endParaRPr lang="en-GB" sz="28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214546" y="2500306"/>
              <a:ext cx="378621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214546" y="3070222"/>
              <a:ext cx="35719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214546" y="3570288"/>
              <a:ext cx="328614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214546" y="4143380"/>
              <a:ext cx="292895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214546" y="4641858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57488" y="2143116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0</a:t>
              </a:r>
              <a:endParaRPr lang="en-GB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8926" y="270247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8926" y="320254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2</a:t>
              </a:r>
              <a:endParaRPr lang="en-GB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28926" y="377404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8926" y="427411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4</a:t>
              </a:r>
              <a:endParaRPr lang="en-GB" sz="1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1406" y="1643050"/>
            <a:ext cx="542925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3 so the coefficients will be: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1    3    3     1</a:t>
            </a:r>
          </a:p>
          <a:p>
            <a:endParaRPr lang="en-GB" sz="2400" b="1" dirty="0"/>
          </a:p>
          <a:p>
            <a:r>
              <a:rPr lang="en-GB" sz="2400" b="1" dirty="0" smtClean="0"/>
              <a:t>Terms will be:</a:t>
            </a:r>
          </a:p>
          <a:p>
            <a:r>
              <a:rPr lang="en-GB" sz="2400" b="1" dirty="0" smtClean="0"/>
              <a:t>(2)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, (2)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), (2)(-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, (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3</a:t>
            </a:r>
          </a:p>
          <a:p>
            <a:endParaRPr lang="en-GB" sz="2400" b="1" baseline="38000" dirty="0"/>
          </a:p>
          <a:p>
            <a:r>
              <a:rPr lang="en-GB" sz="2400" b="1" dirty="0" smtClean="0">
                <a:solidFill>
                  <a:srgbClr val="FF0000"/>
                </a:solidFill>
              </a:rPr>
              <a:t>  1	   3	    3	     1</a:t>
            </a:r>
            <a:endParaRPr lang="en-GB" sz="2400" b="1" dirty="0"/>
          </a:p>
          <a:p>
            <a:r>
              <a:rPr lang="en-GB" sz="2400" b="1" dirty="0" smtClean="0"/>
              <a:t>(2)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, (2)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), (2)(-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, (</a:t>
            </a:r>
            <a:r>
              <a:rPr lang="en-GB" sz="2400" b="1" dirty="0" err="1" smtClean="0"/>
              <a:t>cx</a:t>
            </a:r>
            <a:r>
              <a:rPr lang="en-GB" sz="2400" b="1" dirty="0" smtClean="0"/>
              <a:t>)</a:t>
            </a:r>
            <a:r>
              <a:rPr lang="en-GB" sz="2400" b="1" baseline="38000" dirty="0" smtClean="0"/>
              <a:t>3</a:t>
            </a:r>
          </a:p>
          <a:p>
            <a:endParaRPr lang="en-GB" sz="2400" b="1" baseline="38000" dirty="0"/>
          </a:p>
          <a:p>
            <a:r>
              <a:rPr lang="en-GB" sz="4000" b="1" dirty="0" smtClean="0"/>
              <a:t>	6c</a:t>
            </a:r>
            <a:r>
              <a:rPr lang="en-GB" sz="4000" b="1" baseline="40000" dirty="0" smtClean="0"/>
              <a:t>2</a:t>
            </a:r>
            <a:r>
              <a:rPr lang="en-GB" sz="4000" b="1" dirty="0" smtClean="0"/>
              <a:t>x</a:t>
            </a:r>
            <a:r>
              <a:rPr lang="en-GB" sz="4000" b="1" baseline="40000" dirty="0" smtClean="0"/>
              <a:t>2 </a:t>
            </a:r>
            <a:r>
              <a:rPr lang="en-GB" sz="4000" b="1" dirty="0" smtClean="0"/>
              <a:t>	</a:t>
            </a:r>
          </a:p>
          <a:p>
            <a:r>
              <a:rPr lang="en-GB" sz="4000" b="1" dirty="0" smtClean="0"/>
              <a:t>	6c</a:t>
            </a:r>
            <a:r>
              <a:rPr lang="en-GB" sz="4000" b="1" baseline="40000" dirty="0" smtClean="0"/>
              <a:t>2</a:t>
            </a:r>
            <a:r>
              <a:rPr lang="en-GB" sz="4000" b="1" dirty="0" smtClean="0"/>
              <a:t>=294</a:t>
            </a:r>
          </a:p>
          <a:p>
            <a:r>
              <a:rPr lang="en-GB" sz="4000" b="1" dirty="0"/>
              <a:t> </a:t>
            </a:r>
            <a:r>
              <a:rPr lang="en-GB" sz="4000" b="1" dirty="0" smtClean="0"/>
              <a:t>       </a:t>
            </a:r>
          </a:p>
          <a:p>
            <a:endParaRPr lang="en-GB" sz="4000" b="1" dirty="0" smtClean="0"/>
          </a:p>
          <a:p>
            <a:endParaRPr lang="en-GB" sz="2400" b="1" baseline="38000" dirty="0"/>
          </a:p>
          <a:p>
            <a:endParaRPr lang="en-GB" sz="2400" b="1" dirty="0" smtClean="0"/>
          </a:p>
          <a:p>
            <a:endParaRPr lang="en-GB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143504" y="4643446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c</a:t>
            </a:r>
            <a:r>
              <a:rPr lang="en-GB" sz="3600" b="1" baseline="40000" dirty="0" smtClean="0"/>
              <a:t>2</a:t>
            </a:r>
            <a:r>
              <a:rPr lang="en-GB" sz="3600" b="1" dirty="0" smtClean="0"/>
              <a:t>=49</a:t>
            </a:r>
          </a:p>
          <a:p>
            <a:r>
              <a:rPr lang="en-GB" sz="3600" b="1" dirty="0" smtClean="0"/>
              <a:t>c=+7 or -7</a:t>
            </a:r>
            <a:endParaRPr lang="en-GB" sz="3600" dirty="0"/>
          </a:p>
        </p:txBody>
      </p:sp>
      <p:sp>
        <p:nvSpPr>
          <p:cNvPr id="23" name="Rectangle 22"/>
          <p:cNvSpPr/>
          <p:nvPr/>
        </p:nvSpPr>
        <p:spPr>
          <a:xfrm>
            <a:off x="5214942" y="5929330"/>
            <a:ext cx="271464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429256" y="6000768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Pg 79 Q 2   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06" y="87791"/>
            <a:ext cx="884505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1)Three people were in a race – ABC</a:t>
            </a:r>
          </a:p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How may different options of </a:t>
            </a:r>
          </a:p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finishing positions are there?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5077" y="3305606"/>
            <a:ext cx="895751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>
                <a:ln w="11430"/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40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)Two out of those 3 people were </a:t>
            </a:r>
          </a:p>
          <a:p>
            <a:pPr algn="ctr"/>
            <a:r>
              <a:rPr lang="en-US" sz="40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going to be picked- the order they </a:t>
            </a:r>
            <a:r>
              <a:rPr lang="en-US" sz="4000" b="1" spc="50" dirty="0">
                <a:ln w="11430"/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40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re </a:t>
            </a:r>
          </a:p>
          <a:p>
            <a:pPr algn="ctr"/>
            <a:r>
              <a:rPr lang="en-US" sz="40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picked doesn’t matter. </a:t>
            </a:r>
          </a:p>
          <a:p>
            <a:pPr algn="ctr"/>
            <a:r>
              <a:rPr lang="en-US" sz="40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How many outcomes are there for this?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3389" y="87791"/>
            <a:ext cx="73147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1)Three people were in a race – ABC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How may different options of 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finishing positions are there?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0232" y="1857364"/>
            <a:ext cx="521497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You may have worked the following options out: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     ABC	      	     BAC		     CAB	</a:t>
            </a:r>
            <a:br>
              <a:rPr lang="en-GB" b="1" dirty="0" smtClean="0"/>
            </a:br>
            <a:r>
              <a:rPr lang="en-GB" b="1" dirty="0" smtClean="0"/>
              <a:t>ACB		BCA		CBA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728" y="142853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Expand these: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1727192"/>
            <a:ext cx="60722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1.	(</a:t>
            </a:r>
            <a:r>
              <a:rPr lang="en-GB" sz="5400" dirty="0" err="1" smtClean="0"/>
              <a:t>a+b</a:t>
            </a:r>
            <a:r>
              <a:rPr lang="en-GB" sz="5400" dirty="0" smtClean="0"/>
              <a:t>)</a:t>
            </a:r>
            <a:r>
              <a:rPr lang="en-GB" sz="5400" baseline="40000" dirty="0" smtClean="0"/>
              <a:t>0</a:t>
            </a:r>
          </a:p>
          <a:p>
            <a:r>
              <a:rPr lang="en-GB" sz="5400" dirty="0" smtClean="0"/>
              <a:t>2.	(</a:t>
            </a:r>
            <a:r>
              <a:rPr lang="en-GB" sz="5400" dirty="0" err="1" smtClean="0"/>
              <a:t>a+b</a:t>
            </a:r>
            <a:r>
              <a:rPr lang="en-GB" sz="5400" dirty="0" smtClean="0"/>
              <a:t>)</a:t>
            </a:r>
            <a:r>
              <a:rPr lang="en-GB" sz="5400" baseline="40000" dirty="0"/>
              <a:t>1</a:t>
            </a:r>
            <a:endParaRPr lang="en-GB" sz="5400" dirty="0" smtClean="0"/>
          </a:p>
          <a:p>
            <a:r>
              <a:rPr lang="en-GB" sz="5400" dirty="0"/>
              <a:t>3</a:t>
            </a:r>
            <a:r>
              <a:rPr lang="en-GB" sz="5400" dirty="0" smtClean="0"/>
              <a:t>.	(</a:t>
            </a:r>
            <a:r>
              <a:rPr lang="en-GB" sz="5400" dirty="0" err="1" smtClean="0"/>
              <a:t>a+b</a:t>
            </a:r>
            <a:r>
              <a:rPr lang="en-GB" sz="5400" dirty="0" smtClean="0"/>
              <a:t>)</a:t>
            </a:r>
            <a:r>
              <a:rPr lang="en-GB" sz="5400" baseline="40000" dirty="0" smtClean="0"/>
              <a:t>2</a:t>
            </a:r>
          </a:p>
          <a:p>
            <a:r>
              <a:rPr lang="en-GB" sz="5400" dirty="0" smtClean="0"/>
              <a:t>4.	(</a:t>
            </a:r>
            <a:r>
              <a:rPr lang="en-GB" sz="5400" dirty="0" err="1" smtClean="0"/>
              <a:t>a+b</a:t>
            </a:r>
            <a:r>
              <a:rPr lang="en-GB" sz="5400" dirty="0" smtClean="0"/>
              <a:t>)</a:t>
            </a:r>
            <a:r>
              <a:rPr lang="en-GB" sz="5400" baseline="40000" dirty="0" smtClean="0"/>
              <a:t>3</a:t>
            </a:r>
          </a:p>
          <a:p>
            <a:r>
              <a:rPr lang="en-GB" sz="5400" dirty="0"/>
              <a:t>5</a:t>
            </a:r>
            <a:r>
              <a:rPr lang="en-GB" sz="5400" dirty="0" smtClean="0"/>
              <a:t>.	(</a:t>
            </a:r>
            <a:r>
              <a:rPr lang="en-GB" sz="5400" dirty="0" err="1" smtClean="0"/>
              <a:t>a+b</a:t>
            </a:r>
            <a:r>
              <a:rPr lang="en-GB" sz="5400" dirty="0" smtClean="0"/>
              <a:t>)</a:t>
            </a:r>
            <a:r>
              <a:rPr lang="en-GB" sz="5400" baseline="40000" dirty="0" smtClean="0"/>
              <a:t>4</a:t>
            </a:r>
            <a:endParaRPr lang="en-GB" sz="5400" baseline="4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3389" y="87791"/>
            <a:ext cx="73147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1)Three people were in a race – ABC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How may different options of 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finishing positions are there?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0232" y="1857364"/>
            <a:ext cx="521497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You may have worked the following options out: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     ABC	      	     BAC		     CAB	</a:t>
            </a:r>
            <a:br>
              <a:rPr lang="en-GB" b="1" dirty="0" smtClean="0"/>
            </a:br>
            <a:r>
              <a:rPr lang="en-GB" b="1" dirty="0" smtClean="0"/>
              <a:t>ACB		BCA		CBA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3214686"/>
            <a:ext cx="6929486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So  6 is the answer. However there is a more mathematical method which becomes more helpful with more options </a:t>
            </a:r>
          </a:p>
          <a:p>
            <a:pPr algn="ctr"/>
            <a:r>
              <a:rPr lang="en-GB" sz="2000" b="1" dirty="0" err="1" smtClean="0">
                <a:solidFill>
                  <a:schemeClr val="accent1">
                    <a:lumMod val="50000"/>
                  </a:schemeClr>
                </a:solidFill>
              </a:rPr>
              <a:t>eg</a:t>
            </a: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. in a race of 20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3389" y="87791"/>
            <a:ext cx="73147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1)Three people were in a race – ABC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How may different options of 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finishing positions are there?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0232" y="1857364"/>
            <a:ext cx="521497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You may have worked the following options out: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     ABC	      	     BAC		     CAB	</a:t>
            </a:r>
            <a:br>
              <a:rPr lang="en-GB" b="1" dirty="0" smtClean="0"/>
            </a:br>
            <a:r>
              <a:rPr lang="en-GB" b="1" dirty="0" smtClean="0"/>
              <a:t>ACB		BCA		CBA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3214686"/>
            <a:ext cx="6929486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So  6 is the answer. However there is a more mathematical method which becomes more helpful with more options  </a:t>
            </a:r>
          </a:p>
          <a:p>
            <a:pPr algn="ctr"/>
            <a:r>
              <a:rPr lang="en-GB" sz="2000" b="1" dirty="0" err="1" smtClean="0">
                <a:solidFill>
                  <a:schemeClr val="accent1">
                    <a:lumMod val="50000"/>
                  </a:schemeClr>
                </a:solidFill>
              </a:rPr>
              <a:t>eg</a:t>
            </a: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. in a race of 20 people</a:t>
            </a:r>
          </a:p>
        </p:txBody>
      </p:sp>
      <p:sp>
        <p:nvSpPr>
          <p:cNvPr id="7" name="Rectangle 6"/>
          <p:cNvSpPr/>
          <p:nvPr/>
        </p:nvSpPr>
        <p:spPr>
          <a:xfrm>
            <a:off x="2357422" y="4357694"/>
            <a:ext cx="875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43372" y="4434496"/>
            <a:ext cx="1032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nd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8" y="4429132"/>
            <a:ext cx="942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rd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3389" y="87791"/>
            <a:ext cx="73147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1)Three people were in a race – ABC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How may different options of 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finishing positions are there?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0232" y="1857364"/>
            <a:ext cx="521497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You may have worked the following options out: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     ABC	      	     BAC		     CAB	</a:t>
            </a:r>
            <a:br>
              <a:rPr lang="en-GB" b="1" dirty="0" smtClean="0"/>
            </a:br>
            <a:r>
              <a:rPr lang="en-GB" b="1" dirty="0" smtClean="0"/>
              <a:t>ACB		BCA		CBA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3214686"/>
            <a:ext cx="6929486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So  6 is the answer. However there is a more mathematical method which becomes more helpful with more options </a:t>
            </a:r>
          </a:p>
          <a:p>
            <a:pPr algn="ctr"/>
            <a:r>
              <a:rPr lang="en-GB" sz="2000" b="1" dirty="0" err="1" smtClean="0">
                <a:solidFill>
                  <a:schemeClr val="accent1">
                    <a:lumMod val="50000"/>
                  </a:schemeClr>
                </a:solidFill>
              </a:rPr>
              <a:t>eg</a:t>
            </a: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. in a race of 20 people</a:t>
            </a:r>
          </a:p>
        </p:txBody>
      </p:sp>
      <p:sp>
        <p:nvSpPr>
          <p:cNvPr id="7" name="Rectangle 6"/>
          <p:cNvSpPr/>
          <p:nvPr/>
        </p:nvSpPr>
        <p:spPr>
          <a:xfrm>
            <a:off x="2357422" y="4357694"/>
            <a:ext cx="875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43372" y="4434496"/>
            <a:ext cx="1032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nd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8" y="4429132"/>
            <a:ext cx="942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rd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1928794" y="5143512"/>
            <a:ext cx="500066" cy="50006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1406" y="571501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3 options for people who could come first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3389" y="87791"/>
            <a:ext cx="73147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1)Three people were in a race – ABC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How may different options of 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finishing positions are there?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0232" y="1857364"/>
            <a:ext cx="521497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You may have worked the following options out: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     ABC	      	     BAC		     CAB	</a:t>
            </a:r>
            <a:br>
              <a:rPr lang="en-GB" b="1" dirty="0" smtClean="0"/>
            </a:br>
            <a:r>
              <a:rPr lang="en-GB" b="1" dirty="0" smtClean="0"/>
              <a:t>ACB		BCA		CBA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3214686"/>
            <a:ext cx="6929486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So  6 is the answer. However there is a more mathematical method which becomes more helpful with more options </a:t>
            </a:r>
          </a:p>
          <a:p>
            <a:pPr algn="ctr"/>
            <a:r>
              <a:rPr lang="en-GB" sz="2000" b="1" dirty="0" err="1" smtClean="0">
                <a:solidFill>
                  <a:schemeClr val="accent1">
                    <a:lumMod val="50000"/>
                  </a:schemeClr>
                </a:solidFill>
              </a:rPr>
              <a:t>eg</a:t>
            </a: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. in a race of 20 people</a:t>
            </a:r>
          </a:p>
        </p:txBody>
      </p:sp>
      <p:sp>
        <p:nvSpPr>
          <p:cNvPr id="7" name="Rectangle 6"/>
          <p:cNvSpPr/>
          <p:nvPr/>
        </p:nvSpPr>
        <p:spPr>
          <a:xfrm>
            <a:off x="2357422" y="4357694"/>
            <a:ext cx="875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43372" y="4434496"/>
            <a:ext cx="1032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nd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8" y="4429132"/>
            <a:ext cx="942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rd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1928794" y="5143512"/>
            <a:ext cx="500066" cy="50006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4356892" y="5429264"/>
            <a:ext cx="714380" cy="158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1406" y="571501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3 options for people who could come first</a:t>
            </a:r>
            <a:endParaRPr lang="en-GB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00430" y="5786454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Once 1</a:t>
            </a:r>
            <a:r>
              <a:rPr lang="en-GB" b="1" baseline="30000" dirty="0" smtClean="0"/>
              <a:t>st</a:t>
            </a:r>
            <a:r>
              <a:rPr lang="en-GB" b="1" dirty="0" smtClean="0"/>
              <a:t> is decided only 2 people left for 2nd</a:t>
            </a:r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286480" y="5640189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So only 1 person left for 3</a:t>
            </a:r>
            <a:r>
              <a:rPr lang="en-GB" b="1" baseline="30000" dirty="0" smtClean="0"/>
              <a:t>rd</a:t>
            </a:r>
            <a:endParaRPr lang="en-GB" b="1" dirty="0" smtClean="0"/>
          </a:p>
          <a:p>
            <a:pPr algn="ctr"/>
            <a:endParaRPr lang="en-GB" b="1" dirty="0"/>
          </a:p>
        </p:txBody>
      </p:sp>
      <p:cxnSp>
        <p:nvCxnSpPr>
          <p:cNvPr id="15" name="Straight Arrow Connector 14"/>
          <p:cNvCxnSpPr/>
          <p:nvPr/>
        </p:nvCxnSpPr>
        <p:spPr>
          <a:xfrm rot="16200000" flipV="1">
            <a:off x="6286512" y="5143512"/>
            <a:ext cx="571504" cy="42862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3389" y="87791"/>
            <a:ext cx="73147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1)Three people were in a race – ABC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How may different options of 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finishing positions are there?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0232" y="1857364"/>
            <a:ext cx="521497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You may have worked the following options out: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     ABC	      	     BAC		     CAB	</a:t>
            </a:r>
            <a:br>
              <a:rPr lang="en-GB" b="1" dirty="0" smtClean="0"/>
            </a:br>
            <a:r>
              <a:rPr lang="en-GB" b="1" dirty="0" smtClean="0"/>
              <a:t>ACB		BCA		CBA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3214686"/>
            <a:ext cx="6929486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So  6 is the answer. However there is a more mathematical method which becomes more helpful with more options</a:t>
            </a:r>
          </a:p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accent1">
                    <a:lumMod val="50000"/>
                  </a:schemeClr>
                </a:solidFill>
              </a:rPr>
              <a:t>eg</a:t>
            </a: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. in a race of 20 people</a:t>
            </a:r>
          </a:p>
        </p:txBody>
      </p:sp>
      <p:sp>
        <p:nvSpPr>
          <p:cNvPr id="7" name="Rectangle 6"/>
          <p:cNvSpPr/>
          <p:nvPr/>
        </p:nvSpPr>
        <p:spPr>
          <a:xfrm>
            <a:off x="2357422" y="4357694"/>
            <a:ext cx="875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43372" y="4434496"/>
            <a:ext cx="1032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nd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8" y="4429132"/>
            <a:ext cx="942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rd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1928794" y="5143512"/>
            <a:ext cx="500066" cy="50006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4356892" y="5429264"/>
            <a:ext cx="714380" cy="158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1406" y="571501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3 options for people who could come first</a:t>
            </a:r>
            <a:endParaRPr lang="en-GB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00430" y="5786454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Once 1</a:t>
            </a:r>
            <a:r>
              <a:rPr lang="en-GB" b="1" baseline="30000" dirty="0" smtClean="0"/>
              <a:t>st</a:t>
            </a:r>
            <a:r>
              <a:rPr lang="en-GB" b="1" dirty="0" smtClean="0"/>
              <a:t> is decided only 2 people left for 2nd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5984" y="71414"/>
            <a:ext cx="875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71934" y="148216"/>
            <a:ext cx="1032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nd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43570" y="142852"/>
            <a:ext cx="942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rd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1857356" y="857232"/>
            <a:ext cx="500066" cy="50006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4285454" y="1142984"/>
            <a:ext cx="714380" cy="158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6500826" y="857234"/>
            <a:ext cx="500066" cy="50006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-32" y="142873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3 options of people who could come first</a:t>
            </a:r>
            <a:endParaRPr lang="en-GB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428992" y="1500174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Once 1</a:t>
            </a:r>
            <a:r>
              <a:rPr lang="en-GB" b="1" baseline="30000" dirty="0" smtClean="0"/>
              <a:t>st</a:t>
            </a:r>
            <a:r>
              <a:rPr lang="en-GB" b="1" dirty="0" smtClean="0"/>
              <a:t> is decided only 2 people left for 2nd</a:t>
            </a:r>
            <a:endParaRPr lang="en-GB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215074" y="142873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So only 1 person left for 3</a:t>
            </a:r>
            <a:r>
              <a:rPr lang="en-GB" b="1" baseline="30000" dirty="0" smtClean="0"/>
              <a:t>rd</a:t>
            </a:r>
            <a:endParaRPr lang="en-GB" b="1" dirty="0" smtClean="0"/>
          </a:p>
          <a:p>
            <a:pPr algn="ctr"/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214414" y="2357430"/>
            <a:ext cx="685804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So     3	x	2	x	1	=	6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5984" y="71414"/>
            <a:ext cx="875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71934" y="148216"/>
            <a:ext cx="1032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nd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43570" y="142852"/>
            <a:ext cx="942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rd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1857356" y="857232"/>
            <a:ext cx="500066" cy="50006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4285454" y="1142984"/>
            <a:ext cx="714380" cy="158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6500826" y="857234"/>
            <a:ext cx="500066" cy="50006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-32" y="142873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3 options of people who could come first</a:t>
            </a:r>
            <a:endParaRPr lang="en-GB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428992" y="1500174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Once 1</a:t>
            </a:r>
            <a:r>
              <a:rPr lang="en-GB" b="1" baseline="30000" dirty="0" smtClean="0"/>
              <a:t>st</a:t>
            </a:r>
            <a:r>
              <a:rPr lang="en-GB" b="1" dirty="0" smtClean="0"/>
              <a:t> is decided only 2 people left for 2nd</a:t>
            </a:r>
            <a:endParaRPr lang="en-GB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215074" y="142873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So only 1 person left for 3</a:t>
            </a:r>
            <a:r>
              <a:rPr lang="en-GB" b="1" baseline="30000" dirty="0" smtClean="0"/>
              <a:t>rd</a:t>
            </a:r>
            <a:endParaRPr lang="en-GB" b="1" dirty="0" smtClean="0"/>
          </a:p>
          <a:p>
            <a:pPr algn="ctr"/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214414" y="2357430"/>
            <a:ext cx="685804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So     3	x	2	x	1	=	6</a:t>
            </a:r>
            <a:endParaRPr lang="en-GB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2908" y="3344291"/>
            <a:ext cx="8786810" cy="584775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This can be written as 3! </a:t>
            </a:r>
            <a:r>
              <a:rPr lang="en-GB" sz="3200" b="1" dirty="0" smtClean="0">
                <a:sym typeface="Wingdings" pitchFamily="2" charset="2"/>
              </a:rPr>
              <a:t> We say ‘three factorial’</a:t>
            </a:r>
            <a:endParaRPr lang="en-GB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071538" y="4324657"/>
            <a:ext cx="678661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NOTICE- ORDER MATTERS </a:t>
            </a:r>
            <a:r>
              <a:rPr lang="en-GB" sz="2400" b="1" dirty="0" smtClean="0">
                <a:solidFill>
                  <a:srgbClr val="FF0000"/>
                </a:solidFill>
                <a:sym typeface="Wingdings" pitchFamily="2" charset="2"/>
              </a:rPr>
              <a:t> ABC is Different to CBA 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5984" y="71414"/>
            <a:ext cx="875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71934" y="148216"/>
            <a:ext cx="1032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nd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43570" y="142852"/>
            <a:ext cx="942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rd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1857356" y="857232"/>
            <a:ext cx="500066" cy="50006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4285454" y="1142984"/>
            <a:ext cx="714380" cy="158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6500826" y="857234"/>
            <a:ext cx="500066" cy="50006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-32" y="142873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3 options of people who could come first</a:t>
            </a:r>
            <a:endParaRPr lang="en-GB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428992" y="1500174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Once 1</a:t>
            </a:r>
            <a:r>
              <a:rPr lang="en-GB" b="1" baseline="30000" dirty="0" smtClean="0"/>
              <a:t>st</a:t>
            </a:r>
            <a:r>
              <a:rPr lang="en-GB" b="1" dirty="0" smtClean="0"/>
              <a:t> is decided only 2 people left for 2nd</a:t>
            </a:r>
            <a:endParaRPr lang="en-GB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215074" y="142873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So only 1 person left for 3</a:t>
            </a:r>
            <a:r>
              <a:rPr lang="en-GB" b="1" baseline="30000" dirty="0" smtClean="0"/>
              <a:t>rd</a:t>
            </a:r>
            <a:endParaRPr lang="en-GB" b="1" dirty="0" smtClean="0"/>
          </a:p>
          <a:p>
            <a:pPr algn="ctr"/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214414" y="2357430"/>
            <a:ext cx="685804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So     3	x	2	x	1	=	6</a:t>
            </a:r>
            <a:endParaRPr lang="en-GB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2908" y="3344291"/>
            <a:ext cx="8786810" cy="584775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This can be written as 3! </a:t>
            </a:r>
            <a:r>
              <a:rPr lang="en-GB" sz="3200" b="1" dirty="0" smtClean="0">
                <a:sym typeface="Wingdings" pitchFamily="2" charset="2"/>
              </a:rPr>
              <a:t> We say ‘three factorial’</a:t>
            </a:r>
            <a:endParaRPr lang="en-GB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85720" y="5127981"/>
            <a:ext cx="8358246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So in a race of 20 people the number of different outcomes of finishing positions would have 20 options for 1</a:t>
            </a:r>
            <a:r>
              <a:rPr lang="en-GB" sz="2000" b="1" baseline="30000" dirty="0" smtClean="0"/>
              <a:t>st</a:t>
            </a:r>
            <a:r>
              <a:rPr lang="en-GB" sz="2000" b="1" dirty="0" smtClean="0"/>
              <a:t> place, 19 left for second, 18 left for third etc so would be TWENTY FACTORIAL- 20!</a:t>
            </a:r>
            <a:endParaRPr lang="en-GB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071538" y="4253219"/>
            <a:ext cx="678661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NOTICE- ORDER MATTERS </a:t>
            </a:r>
            <a:r>
              <a:rPr lang="en-GB" sz="2400" b="1" dirty="0" smtClean="0">
                <a:solidFill>
                  <a:srgbClr val="FF0000"/>
                </a:solidFill>
                <a:sym typeface="Wingdings" pitchFamily="2" charset="2"/>
              </a:rPr>
              <a:t> ABC is Different to CBA 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571480"/>
            <a:ext cx="8215370" cy="550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Work out these 				:</a:t>
            </a:r>
          </a:p>
          <a:p>
            <a:endParaRPr lang="en-GB" sz="4400" b="1" dirty="0" smtClean="0"/>
          </a:p>
          <a:p>
            <a:pPr marL="342900" indent="-342900">
              <a:buAutoNum type="alphaLcParenR"/>
            </a:pPr>
            <a:r>
              <a:rPr lang="en-GB" sz="4400" b="1" dirty="0" smtClean="0"/>
              <a:t> 5!</a:t>
            </a:r>
          </a:p>
          <a:p>
            <a:pPr marL="342900" indent="-342900">
              <a:buAutoNum type="alphaLcParenR"/>
            </a:pPr>
            <a:r>
              <a:rPr lang="en-GB" sz="4400" b="1" dirty="0" smtClean="0"/>
              <a:t> 7!</a:t>
            </a:r>
          </a:p>
          <a:p>
            <a:pPr marL="342900" indent="-342900">
              <a:buAutoNum type="alphaLcParenR"/>
            </a:pPr>
            <a:r>
              <a:rPr lang="en-GB" sz="4400" b="1" u="sng" dirty="0" smtClean="0"/>
              <a:t> 8!</a:t>
            </a:r>
          </a:p>
          <a:p>
            <a:pPr marL="342900" indent="-342900"/>
            <a:r>
              <a:rPr lang="en-GB" sz="4400" b="1" dirty="0" smtClean="0"/>
              <a:t>	 4!</a:t>
            </a:r>
          </a:p>
          <a:p>
            <a:pPr marL="342900" indent="-342900"/>
            <a:r>
              <a:rPr lang="en-GB" sz="4400" b="1" dirty="0" smtClean="0"/>
              <a:t>d) </a:t>
            </a:r>
            <a:r>
              <a:rPr lang="en-GB" sz="4400" b="1" u="sng" dirty="0" smtClean="0"/>
              <a:t>10!</a:t>
            </a:r>
          </a:p>
          <a:p>
            <a:pPr marL="342900" indent="-342900"/>
            <a:r>
              <a:rPr lang="en-GB" sz="4400" b="1" dirty="0" smtClean="0"/>
              <a:t>	   6!</a:t>
            </a:r>
          </a:p>
        </p:txBody>
      </p:sp>
      <p:sp>
        <p:nvSpPr>
          <p:cNvPr id="6" name="Rectangle 5"/>
          <p:cNvSpPr/>
          <p:nvPr/>
        </p:nvSpPr>
        <p:spPr>
          <a:xfrm>
            <a:off x="4286248" y="500042"/>
            <a:ext cx="3651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FACTORIALS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63006"/>
            <a:ext cx="9144000" cy="550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Answers to the            				:</a:t>
            </a:r>
          </a:p>
          <a:p>
            <a:endParaRPr lang="en-GB" sz="4400" b="1" dirty="0" smtClean="0"/>
          </a:p>
          <a:p>
            <a:pPr marL="342900" indent="-342900">
              <a:buAutoNum type="alphaLcParenR"/>
            </a:pPr>
            <a:r>
              <a:rPr lang="en-GB" sz="4400" b="1" dirty="0" smtClean="0"/>
              <a:t> 5!	5x4x3x2x1 =120</a:t>
            </a:r>
          </a:p>
          <a:p>
            <a:pPr marL="342900" indent="-342900">
              <a:buAutoNum type="alphaLcParenR"/>
            </a:pPr>
            <a:r>
              <a:rPr lang="en-GB" sz="4400" b="1" dirty="0" smtClean="0"/>
              <a:t> 7!	7x6x5x4x3x2x1= 5040</a:t>
            </a:r>
          </a:p>
          <a:p>
            <a:pPr marL="342900" indent="-342900">
              <a:buAutoNum type="alphaLcParenR"/>
            </a:pPr>
            <a:r>
              <a:rPr lang="en-GB" sz="4400" b="1" u="sng" dirty="0" smtClean="0"/>
              <a:t> 8!</a:t>
            </a:r>
            <a:r>
              <a:rPr lang="en-GB" sz="4400" b="1" dirty="0" smtClean="0"/>
              <a:t>	</a:t>
            </a:r>
            <a:r>
              <a:rPr lang="en-GB" sz="4400" b="1" u="sng" dirty="0" smtClean="0"/>
              <a:t>8x7x6x5x4x3x2x1  </a:t>
            </a:r>
            <a:r>
              <a:rPr lang="en-GB" sz="4400" b="1" dirty="0" smtClean="0"/>
              <a:t>=1680</a:t>
            </a:r>
            <a:endParaRPr lang="en-GB" sz="4400" b="1" u="sng" dirty="0" smtClean="0"/>
          </a:p>
          <a:p>
            <a:pPr marL="342900" indent="-342900"/>
            <a:r>
              <a:rPr lang="en-GB" sz="4400" b="1" dirty="0" smtClean="0"/>
              <a:t>	 4!	       4x3x2x1</a:t>
            </a:r>
          </a:p>
          <a:p>
            <a:pPr marL="342900" indent="-342900"/>
            <a:r>
              <a:rPr lang="en-GB" sz="4400" b="1" dirty="0" smtClean="0"/>
              <a:t>d) </a:t>
            </a:r>
            <a:r>
              <a:rPr lang="en-GB" sz="4400" b="1" u="sng" dirty="0" smtClean="0"/>
              <a:t>10!</a:t>
            </a:r>
            <a:r>
              <a:rPr lang="en-GB" sz="4400" b="1" dirty="0" smtClean="0"/>
              <a:t>	</a:t>
            </a:r>
            <a:r>
              <a:rPr lang="en-GB" sz="4400" b="1" u="sng" dirty="0" smtClean="0"/>
              <a:t>10x9x8x7x6x5x4x3x2x1</a:t>
            </a:r>
            <a:r>
              <a:rPr lang="en-GB" sz="4400" b="1" dirty="0" smtClean="0"/>
              <a:t> = 5040</a:t>
            </a:r>
            <a:endParaRPr lang="en-GB" sz="4400" b="1" u="sng" dirty="0" smtClean="0"/>
          </a:p>
          <a:p>
            <a:pPr marL="342900" indent="-342900"/>
            <a:r>
              <a:rPr lang="en-GB" sz="4400" b="1" dirty="0" smtClean="0"/>
              <a:t>	   6!		6x5x4x3x2x1</a:t>
            </a:r>
          </a:p>
        </p:txBody>
      </p:sp>
      <p:sp>
        <p:nvSpPr>
          <p:cNvPr id="6" name="Rectangle 5"/>
          <p:cNvSpPr/>
          <p:nvPr/>
        </p:nvSpPr>
        <p:spPr>
          <a:xfrm>
            <a:off x="4286248" y="500042"/>
            <a:ext cx="3651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FACTORIALS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143372" y="3641726"/>
            <a:ext cx="178595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57488" y="4356106"/>
            <a:ext cx="178595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357686" y="5000636"/>
            <a:ext cx="3000396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57488" y="5643578"/>
            <a:ext cx="3000396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728" y="142853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Expand these: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2" y="1785926"/>
            <a:ext cx="607223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1.	(</a:t>
            </a:r>
            <a:r>
              <a:rPr lang="en-GB" sz="5400" dirty="0" err="1" smtClean="0"/>
              <a:t>a+b</a:t>
            </a:r>
            <a:r>
              <a:rPr lang="en-GB" sz="5400" dirty="0" smtClean="0"/>
              <a:t>)</a:t>
            </a:r>
            <a:r>
              <a:rPr lang="en-GB" sz="5400" baseline="40000" dirty="0" smtClean="0"/>
              <a:t>0		</a:t>
            </a:r>
          </a:p>
          <a:p>
            <a:r>
              <a:rPr lang="en-GB" sz="5400" dirty="0" smtClean="0"/>
              <a:t>2.	(</a:t>
            </a:r>
            <a:r>
              <a:rPr lang="en-GB" sz="5400" dirty="0" err="1" smtClean="0"/>
              <a:t>a+b</a:t>
            </a:r>
            <a:r>
              <a:rPr lang="en-GB" sz="5400" dirty="0" smtClean="0"/>
              <a:t>)</a:t>
            </a:r>
            <a:r>
              <a:rPr lang="en-GB" sz="5400" baseline="40000" dirty="0" smtClean="0"/>
              <a:t>1</a:t>
            </a:r>
          </a:p>
          <a:p>
            <a:r>
              <a:rPr lang="en-GB" sz="5400" dirty="0" smtClean="0"/>
              <a:t>3.	(</a:t>
            </a:r>
            <a:r>
              <a:rPr lang="en-GB" sz="5400" dirty="0" err="1" smtClean="0"/>
              <a:t>a+b</a:t>
            </a:r>
            <a:r>
              <a:rPr lang="en-GB" sz="5400" dirty="0" smtClean="0"/>
              <a:t>)</a:t>
            </a:r>
            <a:r>
              <a:rPr lang="en-GB" sz="5400" baseline="40000" dirty="0" smtClean="0"/>
              <a:t>2</a:t>
            </a:r>
          </a:p>
          <a:p>
            <a:pPr marL="914400" indent="-914400">
              <a:buAutoNum type="arabicPeriod" startAt="4"/>
            </a:pPr>
            <a:r>
              <a:rPr lang="en-GB" sz="5400" dirty="0" smtClean="0"/>
              <a:t>(</a:t>
            </a:r>
            <a:r>
              <a:rPr lang="en-GB" sz="5400" dirty="0" err="1" smtClean="0"/>
              <a:t>a+b</a:t>
            </a:r>
            <a:r>
              <a:rPr lang="en-GB" sz="5400" dirty="0" smtClean="0"/>
              <a:t>)</a:t>
            </a:r>
            <a:r>
              <a:rPr lang="en-GB" sz="5400" baseline="40000" dirty="0" smtClean="0"/>
              <a:t>3</a:t>
            </a:r>
          </a:p>
          <a:p>
            <a:pPr marL="914400" indent="-914400">
              <a:buFontTx/>
              <a:buAutoNum type="arabicPeriod" startAt="4"/>
            </a:pPr>
            <a:r>
              <a:rPr lang="en-GB" sz="5400" dirty="0" smtClean="0"/>
              <a:t>(</a:t>
            </a:r>
            <a:r>
              <a:rPr lang="en-GB" sz="5400" dirty="0" err="1" smtClean="0"/>
              <a:t>a+b</a:t>
            </a:r>
            <a:r>
              <a:rPr lang="en-GB" sz="5400" dirty="0" smtClean="0"/>
              <a:t>)</a:t>
            </a:r>
            <a:r>
              <a:rPr lang="en-GB" sz="5400" baseline="40000" dirty="0" smtClean="0"/>
              <a:t>4</a:t>
            </a:r>
          </a:p>
          <a:p>
            <a:pPr marL="914400" indent="-914400"/>
            <a:endParaRPr lang="en-GB" sz="5400" baseline="40000" dirty="0"/>
          </a:p>
        </p:txBody>
      </p:sp>
      <p:sp>
        <p:nvSpPr>
          <p:cNvPr id="7" name="TextBox 6"/>
          <p:cNvSpPr txBox="1"/>
          <p:nvPr/>
        </p:nvSpPr>
        <p:spPr>
          <a:xfrm>
            <a:off x="2643174" y="1785926"/>
            <a:ext cx="6500826" cy="4298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=</a:t>
            </a:r>
            <a:r>
              <a:rPr lang="en-GB" sz="4400" dirty="0" smtClean="0">
                <a:solidFill>
                  <a:srgbClr val="FF0000"/>
                </a:solidFill>
              </a:rPr>
              <a:t>1</a:t>
            </a:r>
          </a:p>
          <a:p>
            <a:endParaRPr lang="en-GB" sz="2400" baseline="40000" dirty="0" smtClean="0"/>
          </a:p>
          <a:p>
            <a:r>
              <a:rPr lang="en-GB" sz="4400" dirty="0" smtClean="0"/>
              <a:t>=</a:t>
            </a:r>
            <a:r>
              <a:rPr lang="en-GB" sz="4400" dirty="0" smtClean="0">
                <a:solidFill>
                  <a:srgbClr val="FF0000"/>
                </a:solidFill>
              </a:rPr>
              <a:t>1</a:t>
            </a:r>
            <a:r>
              <a:rPr lang="en-GB" sz="4400" dirty="0" smtClean="0"/>
              <a:t>a+</a:t>
            </a:r>
            <a:r>
              <a:rPr lang="en-GB" sz="4400" dirty="0" smtClean="0">
                <a:solidFill>
                  <a:srgbClr val="FF0000"/>
                </a:solidFill>
              </a:rPr>
              <a:t>1</a:t>
            </a:r>
            <a:r>
              <a:rPr lang="en-GB" sz="4400" dirty="0" smtClean="0"/>
              <a:t>b</a:t>
            </a:r>
          </a:p>
          <a:p>
            <a:endParaRPr lang="en-GB" sz="2000" baseline="40000" dirty="0" smtClean="0"/>
          </a:p>
          <a:p>
            <a:r>
              <a:rPr lang="en-GB" sz="4400" dirty="0" smtClean="0"/>
              <a:t>=</a:t>
            </a:r>
            <a:r>
              <a:rPr lang="en-GB" sz="4400" dirty="0" smtClean="0">
                <a:solidFill>
                  <a:srgbClr val="FF0000"/>
                </a:solidFill>
              </a:rPr>
              <a:t>1</a:t>
            </a:r>
            <a:r>
              <a:rPr lang="en-GB" sz="4400" dirty="0" smtClean="0"/>
              <a:t>a</a:t>
            </a:r>
            <a:r>
              <a:rPr lang="en-GB" sz="4400" baseline="40000" dirty="0" smtClean="0"/>
              <a:t>2</a:t>
            </a:r>
            <a:r>
              <a:rPr lang="en-GB" sz="4400" dirty="0" smtClean="0"/>
              <a:t>+</a:t>
            </a:r>
            <a:r>
              <a:rPr lang="en-GB" sz="4400" dirty="0" smtClean="0">
                <a:solidFill>
                  <a:srgbClr val="FF0000"/>
                </a:solidFill>
              </a:rPr>
              <a:t>2</a:t>
            </a:r>
            <a:r>
              <a:rPr lang="en-GB" sz="4400" dirty="0" smtClean="0"/>
              <a:t>ab+</a:t>
            </a:r>
            <a:r>
              <a:rPr lang="en-GB" sz="4400" dirty="0" smtClean="0">
                <a:solidFill>
                  <a:srgbClr val="FF0000"/>
                </a:solidFill>
              </a:rPr>
              <a:t>1</a:t>
            </a:r>
            <a:r>
              <a:rPr lang="en-GB" sz="4400" dirty="0" smtClean="0"/>
              <a:t>b</a:t>
            </a:r>
            <a:r>
              <a:rPr lang="en-GB" sz="4400" baseline="40000" dirty="0" smtClean="0"/>
              <a:t>2</a:t>
            </a:r>
          </a:p>
          <a:p>
            <a:endParaRPr lang="en-GB" sz="1600" baseline="40000" dirty="0"/>
          </a:p>
          <a:p>
            <a:r>
              <a:rPr lang="en-GB" sz="4400" dirty="0" smtClean="0"/>
              <a:t>=</a:t>
            </a:r>
            <a:r>
              <a:rPr lang="en-GB" sz="4400" dirty="0" smtClean="0">
                <a:solidFill>
                  <a:srgbClr val="FF0000"/>
                </a:solidFill>
              </a:rPr>
              <a:t>1</a:t>
            </a:r>
            <a:r>
              <a:rPr lang="en-GB" sz="4400" dirty="0" smtClean="0"/>
              <a:t>a</a:t>
            </a:r>
            <a:r>
              <a:rPr lang="en-GB" sz="4400" baseline="40000" dirty="0" smtClean="0"/>
              <a:t>3</a:t>
            </a:r>
            <a:r>
              <a:rPr lang="en-GB" sz="4400" dirty="0" smtClean="0"/>
              <a:t>+</a:t>
            </a:r>
            <a:r>
              <a:rPr lang="en-GB" sz="4400" dirty="0" smtClean="0">
                <a:solidFill>
                  <a:srgbClr val="FF0000"/>
                </a:solidFill>
              </a:rPr>
              <a:t>3</a:t>
            </a:r>
            <a:r>
              <a:rPr lang="en-GB" sz="4400" dirty="0" smtClean="0"/>
              <a:t>a</a:t>
            </a:r>
            <a:r>
              <a:rPr lang="en-GB" sz="4400" baseline="40000" dirty="0" smtClean="0"/>
              <a:t>2</a:t>
            </a:r>
            <a:r>
              <a:rPr lang="en-GB" sz="4400" dirty="0" smtClean="0"/>
              <a:t>b+</a:t>
            </a:r>
            <a:r>
              <a:rPr lang="en-GB" sz="4400" dirty="0" smtClean="0">
                <a:solidFill>
                  <a:srgbClr val="FF0000"/>
                </a:solidFill>
              </a:rPr>
              <a:t>3</a:t>
            </a:r>
            <a:r>
              <a:rPr lang="en-GB" sz="4400" dirty="0" smtClean="0"/>
              <a:t>ab</a:t>
            </a:r>
            <a:r>
              <a:rPr lang="en-GB" sz="4400" baseline="40000" dirty="0" smtClean="0"/>
              <a:t>2</a:t>
            </a:r>
            <a:r>
              <a:rPr lang="en-GB" sz="4400" dirty="0" smtClean="0"/>
              <a:t>+</a:t>
            </a:r>
            <a:r>
              <a:rPr lang="en-GB" sz="4400" dirty="0" smtClean="0">
                <a:solidFill>
                  <a:srgbClr val="FF0000"/>
                </a:solidFill>
              </a:rPr>
              <a:t>1</a:t>
            </a:r>
            <a:r>
              <a:rPr lang="en-GB" sz="4400" dirty="0" smtClean="0"/>
              <a:t>b</a:t>
            </a:r>
            <a:r>
              <a:rPr lang="en-GB" sz="4400" baseline="40000" dirty="0" smtClean="0"/>
              <a:t>3</a:t>
            </a:r>
          </a:p>
          <a:p>
            <a:endParaRPr lang="en-GB" sz="1400" baseline="40000" dirty="0" smtClean="0"/>
          </a:p>
          <a:p>
            <a:r>
              <a:rPr lang="en-GB" sz="4400" dirty="0" smtClean="0"/>
              <a:t>=</a:t>
            </a:r>
            <a:r>
              <a:rPr lang="en-GB" sz="4400" dirty="0" smtClean="0">
                <a:solidFill>
                  <a:srgbClr val="FF0000"/>
                </a:solidFill>
              </a:rPr>
              <a:t>1</a:t>
            </a:r>
            <a:r>
              <a:rPr lang="en-GB" sz="4400" dirty="0" smtClean="0"/>
              <a:t>a</a:t>
            </a:r>
            <a:r>
              <a:rPr lang="en-GB" sz="4400" baseline="40000" dirty="0" smtClean="0"/>
              <a:t>4</a:t>
            </a:r>
            <a:r>
              <a:rPr lang="en-GB" sz="4400" dirty="0" smtClean="0"/>
              <a:t>+</a:t>
            </a:r>
            <a:r>
              <a:rPr lang="en-GB" sz="4400" dirty="0" smtClean="0">
                <a:solidFill>
                  <a:srgbClr val="FF0000"/>
                </a:solidFill>
              </a:rPr>
              <a:t>4</a:t>
            </a:r>
            <a:r>
              <a:rPr lang="en-GB" sz="4400" dirty="0" smtClean="0"/>
              <a:t>a</a:t>
            </a:r>
            <a:r>
              <a:rPr lang="en-GB" sz="4400" baseline="40000" dirty="0" smtClean="0"/>
              <a:t>3</a:t>
            </a:r>
            <a:r>
              <a:rPr lang="en-GB" sz="4400" dirty="0" smtClean="0"/>
              <a:t>b+</a:t>
            </a:r>
            <a:r>
              <a:rPr lang="en-GB" sz="4400" dirty="0" smtClean="0">
                <a:solidFill>
                  <a:srgbClr val="FF0000"/>
                </a:solidFill>
              </a:rPr>
              <a:t>6</a:t>
            </a:r>
            <a:r>
              <a:rPr lang="en-GB" sz="4400" dirty="0" smtClean="0"/>
              <a:t>a</a:t>
            </a:r>
            <a:r>
              <a:rPr lang="en-GB" sz="4400" baseline="40000" dirty="0" smtClean="0"/>
              <a:t>2</a:t>
            </a:r>
            <a:r>
              <a:rPr lang="en-GB" sz="4400" dirty="0" smtClean="0"/>
              <a:t>b</a:t>
            </a:r>
            <a:r>
              <a:rPr lang="en-GB" sz="4400" baseline="40000" dirty="0" smtClean="0"/>
              <a:t>2</a:t>
            </a:r>
            <a:r>
              <a:rPr lang="en-GB" sz="4400" dirty="0" smtClean="0"/>
              <a:t>+</a:t>
            </a:r>
            <a:r>
              <a:rPr lang="en-GB" sz="4400" dirty="0" smtClean="0">
                <a:solidFill>
                  <a:srgbClr val="FF0000"/>
                </a:solidFill>
              </a:rPr>
              <a:t>4</a:t>
            </a:r>
            <a:r>
              <a:rPr lang="en-GB" sz="4400" dirty="0" smtClean="0"/>
              <a:t>ab</a:t>
            </a:r>
            <a:r>
              <a:rPr lang="en-GB" sz="4400" baseline="40000" dirty="0" smtClean="0"/>
              <a:t>3</a:t>
            </a:r>
            <a:r>
              <a:rPr lang="en-GB" sz="4400" dirty="0" smtClean="0"/>
              <a:t>+</a:t>
            </a:r>
            <a:r>
              <a:rPr lang="en-GB" sz="4400" dirty="0" smtClean="0">
                <a:solidFill>
                  <a:srgbClr val="FF0000"/>
                </a:solidFill>
              </a:rPr>
              <a:t>1</a:t>
            </a:r>
            <a:r>
              <a:rPr lang="en-GB" sz="4400" dirty="0" smtClean="0"/>
              <a:t>b</a:t>
            </a:r>
            <a:r>
              <a:rPr lang="en-GB" sz="4400" baseline="40000" dirty="0" smtClean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42369" y="0"/>
            <a:ext cx="554427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>
                <a:ln w="11430"/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)Two out of those 3 people were </a:t>
            </a:r>
          </a:p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going to be picked- the order they </a:t>
            </a:r>
            <a:r>
              <a:rPr lang="en-US" sz="2400" b="1" spc="50" dirty="0">
                <a:ln w="11430"/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re </a:t>
            </a:r>
          </a:p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picked doesn’t matter. </a:t>
            </a:r>
          </a:p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How many outcomes are there for this?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0232" y="1643050"/>
            <a:ext cx="521497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You may have worked the following options out: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AB		AC		BC</a:t>
            </a:r>
            <a:endParaRPr lang="en-GB" b="1" dirty="0"/>
          </a:p>
          <a:p>
            <a:pPr algn="ctr"/>
            <a:r>
              <a:rPr lang="en-GB" sz="1600" b="1" i="1" dirty="0" smtClean="0"/>
              <a:t>Same as BA	Same as CA	Same as CB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42369" y="0"/>
            <a:ext cx="554427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>
                <a:ln w="11430"/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)Two out of those 3 people were </a:t>
            </a:r>
          </a:p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going to be picked- the order they </a:t>
            </a:r>
            <a:r>
              <a:rPr lang="en-US" sz="2400" b="1" spc="50" dirty="0">
                <a:ln w="11430"/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re </a:t>
            </a:r>
          </a:p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picked doesn’t matter. </a:t>
            </a:r>
          </a:p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How many outcomes are there for this?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0232" y="1643050"/>
            <a:ext cx="521497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You may have worked the following options out: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AB		AC		BC</a:t>
            </a:r>
            <a:endParaRPr lang="en-GB" b="1" dirty="0"/>
          </a:p>
          <a:p>
            <a:pPr algn="ctr"/>
            <a:r>
              <a:rPr lang="en-GB" sz="1600" b="1" i="1" dirty="0" smtClean="0"/>
              <a:t>Same as BA	Same as CA	Same as CB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4414" y="3000372"/>
            <a:ext cx="6929486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So  3 is the answer. This is a tiny bit harder to work out mathematically: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42369" y="0"/>
            <a:ext cx="554427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>
                <a:ln w="11430"/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)Two out of those 3 people were </a:t>
            </a:r>
          </a:p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going to be picked- the order they </a:t>
            </a:r>
            <a:r>
              <a:rPr lang="en-US" sz="2400" b="1" spc="50" dirty="0">
                <a:ln w="11430"/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re </a:t>
            </a:r>
          </a:p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picked doesn’t matter. </a:t>
            </a:r>
          </a:p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How many outcomes are there for this?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0232" y="1643050"/>
            <a:ext cx="521497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You may have worked the following options out: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AB		AC		BC</a:t>
            </a:r>
            <a:endParaRPr lang="en-GB" b="1" dirty="0"/>
          </a:p>
          <a:p>
            <a:pPr algn="ctr"/>
            <a:r>
              <a:rPr lang="en-GB" sz="1600" b="1" i="1" dirty="0" smtClean="0"/>
              <a:t>Same as BA	Same as CA	Same as CB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4414" y="3000372"/>
            <a:ext cx="6929486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So  3 is the answer. This is a tiny bit harder to work out mathematically:</a:t>
            </a:r>
          </a:p>
        </p:txBody>
      </p:sp>
      <p:sp>
        <p:nvSpPr>
          <p:cNvPr id="8" name="Rectangle 7"/>
          <p:cNvSpPr/>
          <p:nvPr/>
        </p:nvSpPr>
        <p:spPr>
          <a:xfrm>
            <a:off x="3182156" y="3786190"/>
            <a:ext cx="875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68106" y="3857628"/>
            <a:ext cx="1032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nd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3143240" y="4643446"/>
            <a:ext cx="285752" cy="28575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5786447" y="4643446"/>
            <a:ext cx="285751" cy="214313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4348" y="5000636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 are 3 choices for the first pick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42369" y="0"/>
            <a:ext cx="554427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>
                <a:ln w="11430"/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)Two out of those 3 people were </a:t>
            </a:r>
          </a:p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going to be picked- the order they </a:t>
            </a:r>
            <a:r>
              <a:rPr lang="en-US" sz="2400" b="1" spc="50" dirty="0">
                <a:ln w="11430"/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re </a:t>
            </a:r>
          </a:p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picked doesn’t matter. </a:t>
            </a:r>
          </a:p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How many outcomes are there for this?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0232" y="1643050"/>
            <a:ext cx="521497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You may have worked the following options out: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AB		AC		BC</a:t>
            </a:r>
            <a:endParaRPr lang="en-GB" b="1" dirty="0"/>
          </a:p>
          <a:p>
            <a:pPr algn="ctr"/>
            <a:r>
              <a:rPr lang="en-GB" sz="1600" b="1" i="1" dirty="0" smtClean="0"/>
              <a:t>Same as BA	Same as CA	Same as CB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4414" y="3000372"/>
            <a:ext cx="6929486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So  3 is the answer. This is a tiny bit harder to work out mathematically:</a:t>
            </a:r>
          </a:p>
        </p:txBody>
      </p:sp>
      <p:sp>
        <p:nvSpPr>
          <p:cNvPr id="8" name="Rectangle 7"/>
          <p:cNvSpPr/>
          <p:nvPr/>
        </p:nvSpPr>
        <p:spPr>
          <a:xfrm>
            <a:off x="3182156" y="3786190"/>
            <a:ext cx="875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68106" y="3857628"/>
            <a:ext cx="1032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nd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3143240" y="4643446"/>
            <a:ext cx="285752" cy="28575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5786447" y="4643446"/>
            <a:ext cx="285751" cy="214313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4348" y="5000636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 are 3 choices for the first pick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786314" y="5000636"/>
            <a:ext cx="4357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 that leaves 2 choices for the second pick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42369" y="0"/>
            <a:ext cx="554427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>
                <a:ln w="11430"/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)Two out of those 3 people were </a:t>
            </a:r>
          </a:p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going to be picked- the order they </a:t>
            </a:r>
            <a:r>
              <a:rPr lang="en-US" sz="2400" b="1" spc="50" dirty="0">
                <a:ln w="11430"/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re </a:t>
            </a:r>
          </a:p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picked doesn’t matter. </a:t>
            </a:r>
          </a:p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How many outcomes are there for this?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0232" y="1643050"/>
            <a:ext cx="521497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You may have worked the following options out: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AB		AC		BC</a:t>
            </a:r>
            <a:endParaRPr lang="en-GB" b="1" dirty="0"/>
          </a:p>
          <a:p>
            <a:pPr algn="ctr"/>
            <a:r>
              <a:rPr lang="en-GB" sz="1600" b="1" i="1" dirty="0" smtClean="0"/>
              <a:t>Same as BA	Same as CA	Same as CB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4414" y="3000372"/>
            <a:ext cx="6929486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So  3 is the answer. This is a tiny bit harder to work out mathematically:</a:t>
            </a:r>
          </a:p>
        </p:txBody>
      </p:sp>
      <p:sp>
        <p:nvSpPr>
          <p:cNvPr id="8" name="Rectangle 7"/>
          <p:cNvSpPr/>
          <p:nvPr/>
        </p:nvSpPr>
        <p:spPr>
          <a:xfrm>
            <a:off x="3182156" y="3786190"/>
            <a:ext cx="875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68106" y="3857628"/>
            <a:ext cx="1032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nd</a:t>
            </a:r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3143240" y="4643446"/>
            <a:ext cx="285752" cy="28575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5786447" y="4643446"/>
            <a:ext cx="285751" cy="214313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4348" y="5000636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 are 3 choices for the first pick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786314" y="5000636"/>
            <a:ext cx="4357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 that leaves 2 choices for the second pick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00034" y="5500702"/>
            <a:ext cx="8286776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So	 3 x 2   =6         but that gives the options if </a:t>
            </a:r>
            <a:r>
              <a:rPr lang="en-GB" b="1" dirty="0" smtClean="0"/>
              <a:t>AB</a:t>
            </a:r>
            <a:r>
              <a:rPr lang="en-GB" dirty="0" smtClean="0"/>
              <a:t> is the same as </a:t>
            </a:r>
            <a:r>
              <a:rPr lang="en-GB" b="1" dirty="0" smtClean="0"/>
              <a:t>BA</a:t>
            </a:r>
            <a:r>
              <a:rPr lang="en-GB" dirty="0" smtClean="0"/>
              <a:t>,</a:t>
            </a:r>
          </a:p>
          <a:p>
            <a:r>
              <a:rPr lang="en-GB" dirty="0" smtClean="0"/>
              <a:t>					     </a:t>
            </a:r>
            <a:r>
              <a:rPr lang="en-GB" b="1" dirty="0" smtClean="0"/>
              <a:t>AC</a:t>
            </a:r>
            <a:r>
              <a:rPr lang="en-GB" dirty="0" smtClean="0"/>
              <a:t> as </a:t>
            </a:r>
            <a:r>
              <a:rPr lang="en-GB" b="1" dirty="0" smtClean="0"/>
              <a:t>CA</a:t>
            </a:r>
            <a:r>
              <a:rPr lang="en-GB" dirty="0" smtClean="0"/>
              <a:t> and </a:t>
            </a:r>
            <a:r>
              <a:rPr lang="en-GB" b="1" dirty="0" smtClean="0"/>
              <a:t>BC</a:t>
            </a:r>
            <a:r>
              <a:rPr lang="en-GB" dirty="0" smtClean="0"/>
              <a:t> as </a:t>
            </a:r>
            <a:r>
              <a:rPr lang="en-GB" b="1" dirty="0" smtClean="0"/>
              <a:t>CB</a:t>
            </a:r>
          </a:p>
          <a:p>
            <a:r>
              <a:rPr lang="en-GB" dirty="0" smtClean="0"/>
              <a:t>But the question states the </a:t>
            </a:r>
            <a:r>
              <a:rPr lang="en-GB" b="1" dirty="0" smtClean="0"/>
              <a:t>order doesn’t matter</a:t>
            </a:r>
            <a:r>
              <a:rPr lang="en-GB" dirty="0" smtClean="0"/>
              <a:t>- so </a:t>
            </a:r>
            <a:r>
              <a:rPr lang="en-GB" b="1" u="sng" dirty="0" smtClean="0"/>
              <a:t>3x2</a:t>
            </a:r>
            <a:r>
              <a:rPr lang="en-GB" b="1" dirty="0" smtClean="0"/>
              <a:t> =3</a:t>
            </a:r>
          </a:p>
          <a:p>
            <a:r>
              <a:rPr lang="en-GB" b="1" dirty="0" smtClean="0"/>
              <a:t>					        2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5786" y="0"/>
            <a:ext cx="80010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3 out of those </a:t>
            </a:r>
            <a:r>
              <a:rPr lang="en-US" sz="2400" b="1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5</a:t>
            </a:r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 people were going to be picked- the order they </a:t>
            </a:r>
            <a:r>
              <a:rPr lang="en-US" sz="2400" b="1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re  picked doesn’t matter. </a:t>
            </a:r>
          </a:p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How many outcomes are there for this?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214422"/>
            <a:ext cx="9144000" cy="8925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Outcomes:</a:t>
            </a:r>
            <a:endParaRPr lang="en-GB" b="1" dirty="0"/>
          </a:p>
          <a:p>
            <a:r>
              <a:rPr lang="en-GB" b="1" dirty="0" smtClean="0"/>
              <a:t>  ABC 	ABD 	ABE 	ACD 	ACE 	ADE 	BCD 	BCE 	BDE 	CDE</a:t>
            </a:r>
          </a:p>
          <a:p>
            <a:endParaRPr lang="en-GB" sz="1600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2171634"/>
            <a:ext cx="6929486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So  10 is the answer, but mathematically: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5786" y="0"/>
            <a:ext cx="80010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3 out of those </a:t>
            </a:r>
            <a:r>
              <a:rPr lang="en-US" sz="2400" b="1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5</a:t>
            </a:r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 people were going to be picked- the order they </a:t>
            </a:r>
            <a:r>
              <a:rPr lang="en-US" sz="2400" b="1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re  picked doesn’t matter. </a:t>
            </a:r>
          </a:p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How many outcomes are there for this?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214422"/>
            <a:ext cx="9144000" cy="8925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Outcomes:</a:t>
            </a:r>
            <a:endParaRPr lang="en-GB" b="1" dirty="0"/>
          </a:p>
          <a:p>
            <a:r>
              <a:rPr lang="en-GB" b="1" dirty="0" smtClean="0"/>
              <a:t>  ABC 	ABD 	ABE 	ACD 	ACE 	ADE 	BCD 	BCE 	BDE 	CDE</a:t>
            </a:r>
          </a:p>
          <a:p>
            <a:endParaRPr lang="en-GB" sz="1600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2171634"/>
            <a:ext cx="6929486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So  10 is the answer, but mathematically: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470" y="271462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Take ABC as an example  if the order mattered these are all the options:	</a:t>
            </a:r>
            <a:r>
              <a:rPr lang="en-GB" b="1" dirty="0" smtClean="0"/>
              <a:t>ABC       ACB</a:t>
            </a:r>
          </a:p>
          <a:p>
            <a:r>
              <a:rPr lang="en-GB" b="1" dirty="0" smtClean="0"/>
              <a:t>								BAC       BCA</a:t>
            </a:r>
          </a:p>
          <a:p>
            <a:r>
              <a:rPr lang="en-GB" b="1" dirty="0" smtClean="0"/>
              <a:t>								CAB       CBA	</a:t>
            </a:r>
          </a:p>
          <a:p>
            <a:r>
              <a:rPr lang="en-GB" b="1" dirty="0" smtClean="0"/>
              <a:t>								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1470" y="271462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Take ABC as an example  if the order mattered these are all the options:	</a:t>
            </a:r>
            <a:r>
              <a:rPr lang="en-GB" b="1" dirty="0" smtClean="0"/>
              <a:t>ABC       ACB</a:t>
            </a:r>
          </a:p>
          <a:p>
            <a:r>
              <a:rPr lang="en-GB" b="1" dirty="0" smtClean="0"/>
              <a:t>								BAC       BCA</a:t>
            </a:r>
          </a:p>
          <a:p>
            <a:r>
              <a:rPr lang="en-GB" b="1" dirty="0" smtClean="0"/>
              <a:t>								CAB       CBA	</a:t>
            </a:r>
          </a:p>
          <a:p>
            <a:r>
              <a:rPr lang="en-GB" b="1" dirty="0" smtClean="0"/>
              <a:t>								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785786" y="0"/>
            <a:ext cx="80010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3 out of those </a:t>
            </a:r>
            <a:r>
              <a:rPr lang="en-US" sz="2400" b="1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5</a:t>
            </a:r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 people were going to be picked- the order they </a:t>
            </a:r>
            <a:r>
              <a:rPr lang="en-US" sz="2400" b="1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re  picked doesn’t matter. </a:t>
            </a:r>
          </a:p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How many outcomes are there for this?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214422"/>
            <a:ext cx="9144000" cy="8925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Outcomes:</a:t>
            </a:r>
            <a:endParaRPr lang="en-GB" b="1" dirty="0"/>
          </a:p>
          <a:p>
            <a:r>
              <a:rPr lang="en-GB" b="1" dirty="0" smtClean="0"/>
              <a:t>  ABC 	ABD 	ABE 	ACD 	ACE 	ADE 	BCD 	BCE 	BDE 	CDE</a:t>
            </a:r>
          </a:p>
          <a:p>
            <a:endParaRPr lang="en-GB" sz="1600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2171634"/>
            <a:ext cx="6929486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So  10 is the answer, but mathematically:</a:t>
            </a:r>
          </a:p>
        </p:txBody>
      </p:sp>
      <p:sp>
        <p:nvSpPr>
          <p:cNvPr id="8" name="Rectangle 7"/>
          <p:cNvSpPr/>
          <p:nvPr/>
        </p:nvSpPr>
        <p:spPr>
          <a:xfrm>
            <a:off x="1285852" y="3214686"/>
            <a:ext cx="6953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n-US" sz="40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</a:t>
            </a:r>
            <a:endParaRPr lang="en-US" sz="40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28860" y="3214686"/>
            <a:ext cx="8098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40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nd</a:t>
            </a:r>
            <a:endParaRPr lang="en-US" sz="40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142976" y="3786190"/>
            <a:ext cx="285752" cy="28575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2643175" y="3929065"/>
            <a:ext cx="285751" cy="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4143380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There are 5 choices </a:t>
            </a:r>
          </a:p>
          <a:p>
            <a:r>
              <a:rPr lang="en-GB" sz="1600" dirty="0" smtClean="0"/>
              <a:t>for the first pick</a:t>
            </a:r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857356" y="4357694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 that leaves 4 choices </a:t>
            </a:r>
          </a:p>
          <a:p>
            <a:r>
              <a:rPr lang="en-GB" dirty="0" smtClean="0"/>
              <a:t>for the second pick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428992" y="3214686"/>
            <a:ext cx="7489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sz="36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nd</a:t>
            </a:r>
            <a:endParaRPr lang="en-US" sz="36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6200000" flipV="1">
            <a:off x="4000496" y="3643314"/>
            <a:ext cx="285752" cy="28575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71934" y="3929066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 are 3 choices </a:t>
            </a:r>
          </a:p>
          <a:p>
            <a:r>
              <a:rPr lang="en-GB" dirty="0" smtClean="0"/>
              <a:t>for the third pick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1470" y="271462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Take ABC as an example  if the order mattered these are all the options:	</a:t>
            </a:r>
            <a:r>
              <a:rPr lang="en-GB" b="1" dirty="0" smtClean="0"/>
              <a:t>ABC       ACB</a:t>
            </a:r>
          </a:p>
          <a:p>
            <a:r>
              <a:rPr lang="en-GB" b="1" dirty="0" smtClean="0"/>
              <a:t>								BAC       BCA</a:t>
            </a:r>
          </a:p>
          <a:p>
            <a:r>
              <a:rPr lang="en-GB" b="1" dirty="0" smtClean="0"/>
              <a:t>								CAB       CBA	</a:t>
            </a:r>
          </a:p>
          <a:p>
            <a:r>
              <a:rPr lang="en-GB" b="1" dirty="0" smtClean="0"/>
              <a:t>								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785786" y="0"/>
            <a:ext cx="80010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3 out of those </a:t>
            </a:r>
            <a:r>
              <a:rPr lang="en-US" sz="2400" b="1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5</a:t>
            </a:r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 people were going to be picked- the order they </a:t>
            </a:r>
            <a:r>
              <a:rPr lang="en-US" sz="2400" b="1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re  picked doesn’t matter. </a:t>
            </a:r>
          </a:p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How many outcomes are there for this?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214422"/>
            <a:ext cx="9144000" cy="8925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Outcomes:</a:t>
            </a:r>
            <a:endParaRPr lang="en-GB" b="1" dirty="0"/>
          </a:p>
          <a:p>
            <a:r>
              <a:rPr lang="en-GB" b="1" dirty="0" smtClean="0"/>
              <a:t>  ABC 	ABD 	ABE 	ACD 	ACE 	ADE 	BCD 	BCE 	BDE 	CDE</a:t>
            </a:r>
          </a:p>
          <a:p>
            <a:endParaRPr lang="en-GB" sz="1600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2171634"/>
            <a:ext cx="6929486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So  10 is the answer, but mathematically:</a:t>
            </a:r>
          </a:p>
        </p:txBody>
      </p:sp>
      <p:sp>
        <p:nvSpPr>
          <p:cNvPr id="8" name="Rectangle 7"/>
          <p:cNvSpPr/>
          <p:nvPr/>
        </p:nvSpPr>
        <p:spPr>
          <a:xfrm>
            <a:off x="1285852" y="3214686"/>
            <a:ext cx="6953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n-US" sz="40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</a:t>
            </a:r>
            <a:endParaRPr lang="en-US" sz="40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28860" y="3214686"/>
            <a:ext cx="8098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40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nd</a:t>
            </a:r>
            <a:endParaRPr lang="en-US" sz="40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142976" y="3786190"/>
            <a:ext cx="285752" cy="28575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2643175" y="3929065"/>
            <a:ext cx="285751" cy="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4143380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There are 5 choices </a:t>
            </a:r>
          </a:p>
          <a:p>
            <a:r>
              <a:rPr lang="en-GB" sz="1600" dirty="0" smtClean="0"/>
              <a:t>for the first pick</a:t>
            </a:r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857356" y="4357694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 that leaves 4 choices </a:t>
            </a:r>
          </a:p>
          <a:p>
            <a:r>
              <a:rPr lang="en-GB" dirty="0" smtClean="0"/>
              <a:t>for the second pick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428992" y="3214686"/>
            <a:ext cx="7489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sz="36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nd</a:t>
            </a:r>
            <a:endParaRPr lang="en-US" sz="36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6200000" flipV="1">
            <a:off x="4000496" y="3643314"/>
            <a:ext cx="285752" cy="28575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71934" y="3929066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 are 3 choices </a:t>
            </a:r>
          </a:p>
          <a:p>
            <a:r>
              <a:rPr lang="en-GB" dirty="0" smtClean="0"/>
              <a:t>for the third pick</a:t>
            </a:r>
            <a:endParaRPr lang="en-GB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 flipH="1" flipV="1">
            <a:off x="7680347" y="4036223"/>
            <a:ext cx="785024" cy="794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43702" y="4505934"/>
            <a:ext cx="242886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This is like the first question - 3 choices put in order  which is 3!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1470" y="271462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Take ABC as an example  if the order mattered these are all the options:	</a:t>
            </a:r>
            <a:r>
              <a:rPr lang="en-GB" b="1" dirty="0" smtClean="0"/>
              <a:t>ABC       ACB</a:t>
            </a:r>
          </a:p>
          <a:p>
            <a:r>
              <a:rPr lang="en-GB" b="1" dirty="0" smtClean="0"/>
              <a:t>								BAC       BCA</a:t>
            </a:r>
          </a:p>
          <a:p>
            <a:r>
              <a:rPr lang="en-GB" b="1" dirty="0" smtClean="0"/>
              <a:t>								CAB       CBA	</a:t>
            </a:r>
          </a:p>
          <a:p>
            <a:r>
              <a:rPr lang="en-GB" b="1" dirty="0" smtClean="0"/>
              <a:t>								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785786" y="0"/>
            <a:ext cx="80010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3 out of those </a:t>
            </a:r>
            <a:r>
              <a:rPr lang="en-US" sz="2400" b="1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5</a:t>
            </a:r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 people were going to be picked- the order they </a:t>
            </a:r>
            <a:r>
              <a:rPr lang="en-US" sz="2400" b="1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re  picked doesn’t matter. </a:t>
            </a:r>
          </a:p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</a:rPr>
              <a:t>How many outcomes are there for this?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214422"/>
            <a:ext cx="9144000" cy="8925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Outcomes:</a:t>
            </a:r>
            <a:endParaRPr lang="en-GB" b="1" dirty="0"/>
          </a:p>
          <a:p>
            <a:r>
              <a:rPr lang="en-GB" b="1" dirty="0" smtClean="0"/>
              <a:t>  ABC 	ABD 	ABE 	ACD 	ACE 	ADE 	BCD 	BCE 	BDE 	CDE</a:t>
            </a:r>
          </a:p>
          <a:p>
            <a:endParaRPr lang="en-GB" sz="1600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2171634"/>
            <a:ext cx="6929486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So  10 is the answer, but mathematically:</a:t>
            </a:r>
          </a:p>
        </p:txBody>
      </p:sp>
      <p:sp>
        <p:nvSpPr>
          <p:cNvPr id="8" name="Rectangle 7"/>
          <p:cNvSpPr/>
          <p:nvPr/>
        </p:nvSpPr>
        <p:spPr>
          <a:xfrm>
            <a:off x="1285852" y="3214686"/>
            <a:ext cx="6953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n-US" sz="40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</a:t>
            </a:r>
            <a:endParaRPr lang="en-US" sz="40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28860" y="3214686"/>
            <a:ext cx="8098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40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nd</a:t>
            </a:r>
            <a:endParaRPr lang="en-US" sz="40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142976" y="3786190"/>
            <a:ext cx="285752" cy="28575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2643175" y="3929065"/>
            <a:ext cx="285751" cy="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4143380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There are 5 choices </a:t>
            </a:r>
          </a:p>
          <a:p>
            <a:r>
              <a:rPr lang="en-GB" sz="1600" dirty="0" smtClean="0"/>
              <a:t>for the first pick</a:t>
            </a:r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857356" y="4357694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 that leaves 4 choices </a:t>
            </a:r>
          </a:p>
          <a:p>
            <a:r>
              <a:rPr lang="en-GB" dirty="0" smtClean="0"/>
              <a:t>for the second pick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428992" y="3214686"/>
            <a:ext cx="7489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sz="36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nd</a:t>
            </a:r>
            <a:endParaRPr lang="en-US" sz="36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6200000" flipV="1">
            <a:off x="4000496" y="3643314"/>
            <a:ext cx="285752" cy="28575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71934" y="3929066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 are 3 choices </a:t>
            </a:r>
          </a:p>
          <a:p>
            <a:r>
              <a:rPr lang="en-GB" dirty="0" smtClean="0"/>
              <a:t>for the third pick</a:t>
            </a:r>
            <a:endParaRPr lang="en-GB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 flipH="1" flipV="1">
            <a:off x="7680347" y="4036223"/>
            <a:ext cx="785024" cy="794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43702" y="4505934"/>
            <a:ext cx="242886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This is like the first question - 3 choices put in order  which is 3!</a:t>
            </a:r>
            <a:endParaRPr lang="en-GB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8596" y="5643578"/>
            <a:ext cx="8286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So	 5 x 4 x 3   =60</a:t>
            </a:r>
            <a:endParaRPr lang="en-GB" b="1" dirty="0" smtClean="0"/>
          </a:p>
          <a:p>
            <a:r>
              <a:rPr lang="en-GB" dirty="0" smtClean="0"/>
              <a:t>But the question states the </a:t>
            </a:r>
            <a:r>
              <a:rPr lang="en-GB" b="1" dirty="0" smtClean="0"/>
              <a:t>order doesn’t matter</a:t>
            </a:r>
            <a:r>
              <a:rPr lang="en-GB" dirty="0" smtClean="0"/>
              <a:t>- so </a:t>
            </a:r>
            <a:r>
              <a:rPr lang="en-GB" b="1" u="sng" dirty="0" smtClean="0"/>
              <a:t>5x4x3</a:t>
            </a:r>
            <a:r>
              <a:rPr lang="en-GB" b="1" dirty="0" smtClean="0"/>
              <a:t> = </a:t>
            </a:r>
            <a:r>
              <a:rPr lang="en-GB" b="1" u="sng" dirty="0" smtClean="0"/>
              <a:t>5x4x3  </a:t>
            </a:r>
            <a:r>
              <a:rPr lang="en-GB" b="1" dirty="0" smtClean="0"/>
              <a:t>=10</a:t>
            </a:r>
          </a:p>
          <a:p>
            <a:r>
              <a:rPr lang="en-GB" b="1" dirty="0" smtClean="0"/>
              <a:t>					          3!	      3x2	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728" y="142853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Expand these: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6215074" cy="4298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1</a:t>
            </a:r>
          </a:p>
          <a:p>
            <a:endParaRPr lang="en-GB" sz="2400" baseline="40000" dirty="0" smtClean="0"/>
          </a:p>
          <a:p>
            <a:r>
              <a:rPr lang="en-GB" sz="4400" dirty="0" smtClean="0">
                <a:solidFill>
                  <a:srgbClr val="FF0000"/>
                </a:solidFill>
              </a:rPr>
              <a:t>1</a:t>
            </a:r>
            <a:r>
              <a:rPr lang="en-GB" sz="4400" dirty="0" smtClean="0"/>
              <a:t>a+</a:t>
            </a:r>
            <a:r>
              <a:rPr lang="en-GB" sz="4400" dirty="0" smtClean="0">
                <a:solidFill>
                  <a:srgbClr val="FF0000"/>
                </a:solidFill>
              </a:rPr>
              <a:t>1</a:t>
            </a:r>
            <a:r>
              <a:rPr lang="en-GB" sz="4400" dirty="0" smtClean="0"/>
              <a:t>b</a:t>
            </a:r>
          </a:p>
          <a:p>
            <a:endParaRPr lang="en-GB" sz="2000" baseline="40000" dirty="0" smtClean="0"/>
          </a:p>
          <a:p>
            <a:r>
              <a:rPr lang="en-GB" sz="4400" dirty="0" smtClean="0">
                <a:solidFill>
                  <a:srgbClr val="FF0000"/>
                </a:solidFill>
              </a:rPr>
              <a:t>1</a:t>
            </a:r>
            <a:r>
              <a:rPr lang="en-GB" sz="4400" dirty="0" smtClean="0"/>
              <a:t>a</a:t>
            </a:r>
            <a:r>
              <a:rPr lang="en-GB" sz="4400" baseline="40000" dirty="0" smtClean="0"/>
              <a:t>2</a:t>
            </a:r>
            <a:r>
              <a:rPr lang="en-GB" sz="4400" dirty="0" smtClean="0"/>
              <a:t>+</a:t>
            </a:r>
            <a:r>
              <a:rPr lang="en-GB" sz="4400" dirty="0" smtClean="0">
                <a:solidFill>
                  <a:srgbClr val="FF0000"/>
                </a:solidFill>
              </a:rPr>
              <a:t>2</a:t>
            </a:r>
            <a:r>
              <a:rPr lang="en-GB" sz="4400" dirty="0" smtClean="0"/>
              <a:t>ab+</a:t>
            </a:r>
            <a:r>
              <a:rPr lang="en-GB" sz="4400" dirty="0" smtClean="0">
                <a:solidFill>
                  <a:srgbClr val="FF0000"/>
                </a:solidFill>
              </a:rPr>
              <a:t>1</a:t>
            </a:r>
            <a:r>
              <a:rPr lang="en-GB" sz="4400" dirty="0" smtClean="0"/>
              <a:t>b</a:t>
            </a:r>
            <a:r>
              <a:rPr lang="en-GB" sz="4400" baseline="40000" dirty="0" smtClean="0"/>
              <a:t>2</a:t>
            </a:r>
          </a:p>
          <a:p>
            <a:endParaRPr lang="en-GB" sz="1600" baseline="40000" dirty="0"/>
          </a:p>
          <a:p>
            <a:r>
              <a:rPr lang="en-GB" sz="4400" dirty="0" smtClean="0">
                <a:solidFill>
                  <a:srgbClr val="FF0000"/>
                </a:solidFill>
              </a:rPr>
              <a:t>1</a:t>
            </a:r>
            <a:r>
              <a:rPr lang="en-GB" sz="4400" dirty="0" smtClean="0"/>
              <a:t>a</a:t>
            </a:r>
            <a:r>
              <a:rPr lang="en-GB" sz="4400" baseline="40000" dirty="0" smtClean="0"/>
              <a:t>3</a:t>
            </a:r>
            <a:r>
              <a:rPr lang="en-GB" sz="4400" dirty="0" smtClean="0"/>
              <a:t>+</a:t>
            </a:r>
            <a:r>
              <a:rPr lang="en-GB" sz="4400" dirty="0" smtClean="0">
                <a:solidFill>
                  <a:srgbClr val="FF0000"/>
                </a:solidFill>
              </a:rPr>
              <a:t>3</a:t>
            </a:r>
            <a:r>
              <a:rPr lang="en-GB" sz="4400" dirty="0" smtClean="0"/>
              <a:t>a</a:t>
            </a:r>
            <a:r>
              <a:rPr lang="en-GB" sz="4400" baseline="40000" dirty="0" smtClean="0"/>
              <a:t>2</a:t>
            </a:r>
            <a:r>
              <a:rPr lang="en-GB" sz="4400" dirty="0" smtClean="0"/>
              <a:t>b+</a:t>
            </a:r>
            <a:r>
              <a:rPr lang="en-GB" sz="4400" dirty="0" smtClean="0">
                <a:solidFill>
                  <a:srgbClr val="FF0000"/>
                </a:solidFill>
              </a:rPr>
              <a:t>3</a:t>
            </a:r>
            <a:r>
              <a:rPr lang="en-GB" sz="4400" dirty="0" smtClean="0"/>
              <a:t>ab</a:t>
            </a:r>
            <a:r>
              <a:rPr lang="en-GB" sz="4400" baseline="40000" dirty="0" smtClean="0"/>
              <a:t>2</a:t>
            </a:r>
            <a:r>
              <a:rPr lang="en-GB" sz="4400" dirty="0" smtClean="0"/>
              <a:t>+</a:t>
            </a:r>
            <a:r>
              <a:rPr lang="en-GB" sz="4400" dirty="0" smtClean="0">
                <a:solidFill>
                  <a:srgbClr val="FF0000"/>
                </a:solidFill>
              </a:rPr>
              <a:t>1</a:t>
            </a:r>
            <a:r>
              <a:rPr lang="en-GB" sz="4400" dirty="0" smtClean="0"/>
              <a:t>b</a:t>
            </a:r>
            <a:r>
              <a:rPr lang="en-GB" sz="4400" baseline="40000" dirty="0" smtClean="0"/>
              <a:t>3</a:t>
            </a:r>
          </a:p>
          <a:p>
            <a:endParaRPr lang="en-GB" sz="1400" baseline="40000" dirty="0" smtClean="0"/>
          </a:p>
          <a:p>
            <a:r>
              <a:rPr lang="en-GB" sz="4400" dirty="0" smtClean="0">
                <a:solidFill>
                  <a:srgbClr val="FF0000"/>
                </a:solidFill>
              </a:rPr>
              <a:t>1</a:t>
            </a:r>
            <a:r>
              <a:rPr lang="en-GB" sz="4400" dirty="0" smtClean="0"/>
              <a:t>a</a:t>
            </a:r>
            <a:r>
              <a:rPr lang="en-GB" sz="4400" baseline="40000" dirty="0" smtClean="0"/>
              <a:t>4</a:t>
            </a:r>
            <a:r>
              <a:rPr lang="en-GB" sz="4400" dirty="0" smtClean="0"/>
              <a:t>+</a:t>
            </a:r>
            <a:r>
              <a:rPr lang="en-GB" sz="4400" dirty="0" smtClean="0">
                <a:solidFill>
                  <a:srgbClr val="FF0000"/>
                </a:solidFill>
              </a:rPr>
              <a:t>4</a:t>
            </a:r>
            <a:r>
              <a:rPr lang="en-GB" sz="4400" dirty="0" smtClean="0"/>
              <a:t>a</a:t>
            </a:r>
            <a:r>
              <a:rPr lang="en-GB" sz="4400" baseline="40000" dirty="0" smtClean="0"/>
              <a:t>3</a:t>
            </a:r>
            <a:r>
              <a:rPr lang="en-GB" sz="4400" dirty="0" smtClean="0"/>
              <a:t>b+</a:t>
            </a:r>
            <a:r>
              <a:rPr lang="en-GB" sz="4400" dirty="0" smtClean="0">
                <a:solidFill>
                  <a:srgbClr val="FF0000"/>
                </a:solidFill>
              </a:rPr>
              <a:t>6</a:t>
            </a:r>
            <a:r>
              <a:rPr lang="en-GB" sz="4400" dirty="0" smtClean="0"/>
              <a:t>a</a:t>
            </a:r>
            <a:r>
              <a:rPr lang="en-GB" sz="4400" baseline="40000" dirty="0" smtClean="0"/>
              <a:t>2</a:t>
            </a:r>
            <a:r>
              <a:rPr lang="en-GB" sz="4400" dirty="0" smtClean="0"/>
              <a:t>b</a:t>
            </a:r>
            <a:r>
              <a:rPr lang="en-GB" sz="4400" baseline="40000" dirty="0" smtClean="0"/>
              <a:t>2</a:t>
            </a:r>
            <a:r>
              <a:rPr lang="en-GB" sz="4400" dirty="0" smtClean="0"/>
              <a:t>+</a:t>
            </a:r>
            <a:r>
              <a:rPr lang="en-GB" sz="4400" dirty="0" smtClean="0">
                <a:solidFill>
                  <a:srgbClr val="FF0000"/>
                </a:solidFill>
              </a:rPr>
              <a:t>4</a:t>
            </a:r>
            <a:r>
              <a:rPr lang="en-GB" sz="4400" dirty="0" smtClean="0"/>
              <a:t>ab</a:t>
            </a:r>
            <a:r>
              <a:rPr lang="en-GB" sz="4400" baseline="40000" dirty="0" smtClean="0"/>
              <a:t>3</a:t>
            </a:r>
            <a:r>
              <a:rPr lang="en-GB" sz="4400" dirty="0" smtClean="0"/>
              <a:t>+</a:t>
            </a:r>
            <a:r>
              <a:rPr lang="en-GB" sz="4400" dirty="0" smtClean="0">
                <a:solidFill>
                  <a:srgbClr val="FF0000"/>
                </a:solidFill>
              </a:rPr>
              <a:t>1</a:t>
            </a:r>
            <a:r>
              <a:rPr lang="en-GB" sz="4400" dirty="0" smtClean="0"/>
              <a:t>b</a:t>
            </a:r>
            <a:r>
              <a:rPr lang="en-GB" sz="4400" baseline="40000" dirty="0" smtClean="0"/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5984" y="1428736"/>
            <a:ext cx="68580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				         1</a:t>
            </a:r>
          </a:p>
          <a:p>
            <a:r>
              <a:rPr lang="en-GB" sz="3600" b="1" dirty="0" smtClean="0"/>
              <a:t>			               1   1</a:t>
            </a:r>
          </a:p>
          <a:p>
            <a:r>
              <a:rPr lang="en-GB" sz="3600" b="1" dirty="0" smtClean="0"/>
              <a:t>			            1   2    1</a:t>
            </a:r>
          </a:p>
          <a:p>
            <a:r>
              <a:rPr lang="en-GB" sz="3600" b="1" dirty="0" smtClean="0"/>
              <a:t>			        1    3    3    1</a:t>
            </a:r>
          </a:p>
          <a:p>
            <a:r>
              <a:rPr lang="en-GB" sz="3600" b="1" dirty="0" smtClean="0"/>
              <a:t>			    1     4    6    4    1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85728"/>
            <a:ext cx="8286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5 options 3 Choices</a:t>
            </a:r>
          </a:p>
          <a:p>
            <a:r>
              <a:rPr lang="en-GB" dirty="0" smtClean="0"/>
              <a:t>So				 </a:t>
            </a:r>
            <a:r>
              <a:rPr lang="en-GB" b="1" u="sng" dirty="0" smtClean="0"/>
              <a:t>5x4x3</a:t>
            </a:r>
            <a:r>
              <a:rPr lang="en-GB" b="1" dirty="0" smtClean="0"/>
              <a:t> = </a:t>
            </a:r>
            <a:r>
              <a:rPr lang="en-GB" b="1" u="sng" dirty="0" smtClean="0"/>
              <a:t>5x4x3  </a:t>
            </a:r>
            <a:r>
              <a:rPr lang="en-GB" b="1" dirty="0" smtClean="0"/>
              <a:t>=10</a:t>
            </a:r>
          </a:p>
          <a:p>
            <a:r>
              <a:rPr lang="en-GB" b="1" dirty="0" smtClean="0"/>
              <a:t>				    3!         3x2	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7190" y="1500174"/>
            <a:ext cx="8286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3 options 2 Choices</a:t>
            </a:r>
          </a:p>
          <a:p>
            <a:r>
              <a:rPr lang="en-GB" dirty="0" smtClean="0"/>
              <a:t>So 				</a:t>
            </a:r>
            <a:r>
              <a:rPr lang="en-GB" b="1" u="sng" dirty="0" smtClean="0"/>
              <a:t>3x2</a:t>
            </a:r>
            <a:r>
              <a:rPr lang="en-GB" b="1" dirty="0" smtClean="0"/>
              <a:t> =3</a:t>
            </a:r>
          </a:p>
          <a:p>
            <a:r>
              <a:rPr lang="en-GB" b="1" dirty="0" smtClean="0"/>
              <a:t>				   2</a:t>
            </a:r>
            <a:endParaRPr lang="en-GB" b="1" dirty="0"/>
          </a:p>
        </p:txBody>
      </p:sp>
      <p:sp>
        <p:nvSpPr>
          <p:cNvPr id="10" name="Rectangle 9"/>
          <p:cNvSpPr/>
          <p:nvPr/>
        </p:nvSpPr>
        <p:spPr>
          <a:xfrm>
            <a:off x="785786" y="3929066"/>
            <a:ext cx="73432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Can you see any rule?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85728"/>
            <a:ext cx="8286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5 options 3 Choices</a:t>
            </a:r>
          </a:p>
          <a:p>
            <a:r>
              <a:rPr lang="en-GB" dirty="0" smtClean="0"/>
              <a:t>So				 </a:t>
            </a:r>
            <a:r>
              <a:rPr lang="en-GB" b="1" u="sng" dirty="0" smtClean="0"/>
              <a:t>5x4x3</a:t>
            </a:r>
            <a:r>
              <a:rPr lang="en-GB" b="1" dirty="0" smtClean="0"/>
              <a:t> = </a:t>
            </a:r>
            <a:r>
              <a:rPr lang="en-GB" b="1" u="sng" dirty="0" smtClean="0"/>
              <a:t>5x4x3  </a:t>
            </a:r>
            <a:r>
              <a:rPr lang="en-GB" b="1" dirty="0" smtClean="0"/>
              <a:t>=10</a:t>
            </a:r>
          </a:p>
          <a:p>
            <a:r>
              <a:rPr lang="en-GB" b="1" dirty="0" smtClean="0"/>
              <a:t>				    3!         3x2	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7190" y="1357298"/>
            <a:ext cx="8286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3 options 2 Choices</a:t>
            </a:r>
          </a:p>
          <a:p>
            <a:r>
              <a:rPr lang="en-GB" dirty="0" smtClean="0"/>
              <a:t>So 				</a:t>
            </a:r>
            <a:r>
              <a:rPr lang="en-GB" b="1" u="sng" dirty="0" smtClean="0"/>
              <a:t>3x2</a:t>
            </a:r>
            <a:r>
              <a:rPr lang="en-GB" b="1" dirty="0" smtClean="0"/>
              <a:t> =3</a:t>
            </a:r>
          </a:p>
          <a:p>
            <a:r>
              <a:rPr lang="en-GB" b="1" dirty="0" smtClean="0"/>
              <a:t>				   2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85728"/>
            <a:ext cx="8286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5 options 3 Choices</a:t>
            </a:r>
          </a:p>
          <a:p>
            <a:r>
              <a:rPr lang="en-GB" dirty="0" smtClean="0"/>
              <a:t>So				 </a:t>
            </a:r>
            <a:r>
              <a:rPr lang="en-GB" b="1" u="sng" dirty="0" smtClean="0"/>
              <a:t>5x4x3</a:t>
            </a:r>
            <a:r>
              <a:rPr lang="en-GB" b="1" dirty="0" smtClean="0"/>
              <a:t> = </a:t>
            </a:r>
            <a:r>
              <a:rPr lang="en-GB" b="1" u="sng" dirty="0" smtClean="0"/>
              <a:t>5x4x3  </a:t>
            </a:r>
            <a:r>
              <a:rPr lang="en-GB" b="1" dirty="0" smtClean="0"/>
              <a:t>=10</a:t>
            </a:r>
          </a:p>
          <a:p>
            <a:r>
              <a:rPr lang="en-GB" b="1" dirty="0" smtClean="0"/>
              <a:t>				    3!         3x2	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7190" y="1357298"/>
            <a:ext cx="8286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3 options 2 Choices</a:t>
            </a:r>
          </a:p>
          <a:p>
            <a:r>
              <a:rPr lang="en-GB" dirty="0" smtClean="0"/>
              <a:t>So 				</a:t>
            </a:r>
            <a:r>
              <a:rPr lang="en-GB" b="1" u="sng" dirty="0" smtClean="0"/>
              <a:t>3x2</a:t>
            </a:r>
            <a:r>
              <a:rPr lang="en-GB" b="1" dirty="0" smtClean="0"/>
              <a:t> =3</a:t>
            </a:r>
          </a:p>
          <a:p>
            <a:r>
              <a:rPr lang="en-GB" b="1" dirty="0" smtClean="0"/>
              <a:t>				   2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2428868"/>
            <a:ext cx="8286776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COMBINATION RULE: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n options r choices</a:t>
            </a:r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GB" dirty="0" smtClean="0"/>
              <a:t>			</a:t>
            </a:r>
          </a:p>
          <a:p>
            <a:endParaRPr lang="en-GB" b="1" dirty="0" smtClean="0"/>
          </a:p>
          <a:p>
            <a:r>
              <a:rPr lang="en-GB" b="1" dirty="0" smtClean="0"/>
              <a:t>			               </a:t>
            </a:r>
            <a:r>
              <a:rPr lang="en-GB" sz="3600" b="1" u="sng" dirty="0" smtClean="0"/>
              <a:t>n! </a:t>
            </a:r>
          </a:p>
          <a:p>
            <a:r>
              <a:rPr lang="en-GB" sz="3600" b="1" dirty="0" smtClean="0"/>
              <a:t>			    (n-r)!r!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85728"/>
            <a:ext cx="8286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5 options 3 Choices</a:t>
            </a:r>
          </a:p>
          <a:p>
            <a:r>
              <a:rPr lang="en-GB" dirty="0" smtClean="0"/>
              <a:t>So				 </a:t>
            </a:r>
            <a:r>
              <a:rPr lang="en-GB" b="1" u="sng" dirty="0" smtClean="0"/>
              <a:t>5x4x3</a:t>
            </a:r>
            <a:r>
              <a:rPr lang="en-GB" b="1" dirty="0" smtClean="0"/>
              <a:t> = </a:t>
            </a:r>
            <a:r>
              <a:rPr lang="en-GB" b="1" u="sng" dirty="0" smtClean="0"/>
              <a:t>5x4x3  </a:t>
            </a:r>
            <a:r>
              <a:rPr lang="en-GB" b="1" dirty="0" smtClean="0"/>
              <a:t>=10</a:t>
            </a:r>
          </a:p>
          <a:p>
            <a:r>
              <a:rPr lang="en-GB" b="1" dirty="0" smtClean="0"/>
              <a:t>				    3!         3x2	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7190" y="1357298"/>
            <a:ext cx="8286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3 options 2 Choices</a:t>
            </a:r>
          </a:p>
          <a:p>
            <a:r>
              <a:rPr lang="en-GB" dirty="0" smtClean="0"/>
              <a:t>So 				</a:t>
            </a:r>
            <a:r>
              <a:rPr lang="en-GB" b="1" u="sng" dirty="0" smtClean="0"/>
              <a:t>3x2</a:t>
            </a:r>
            <a:r>
              <a:rPr lang="en-GB" b="1" dirty="0" smtClean="0"/>
              <a:t> =3</a:t>
            </a:r>
          </a:p>
          <a:p>
            <a:r>
              <a:rPr lang="en-GB" b="1" dirty="0" smtClean="0"/>
              <a:t>				   2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2428868"/>
            <a:ext cx="8286776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COMBINATION RULE: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n options r choices</a:t>
            </a:r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GB" dirty="0" smtClean="0"/>
              <a:t>			</a:t>
            </a:r>
          </a:p>
          <a:p>
            <a:endParaRPr lang="en-GB" b="1" dirty="0" smtClean="0"/>
          </a:p>
          <a:p>
            <a:r>
              <a:rPr lang="en-GB" b="1" dirty="0" smtClean="0"/>
              <a:t>			               </a:t>
            </a:r>
            <a:r>
              <a:rPr lang="en-GB" sz="3600" b="1" u="sng" dirty="0" smtClean="0"/>
              <a:t>n! </a:t>
            </a:r>
          </a:p>
          <a:p>
            <a:r>
              <a:rPr lang="en-GB" sz="3600" b="1" dirty="0" smtClean="0"/>
              <a:t>			    (n-r)!r!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4786322"/>
            <a:ext cx="8286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5 options 3 Choices</a:t>
            </a:r>
          </a:p>
          <a:p>
            <a:r>
              <a:rPr lang="en-GB" dirty="0" smtClean="0"/>
              <a:t>So				 </a:t>
            </a:r>
            <a:r>
              <a:rPr lang="en-GB" b="1" u="sng" dirty="0" smtClean="0"/>
              <a:t>5x4x3x2x1</a:t>
            </a:r>
            <a:r>
              <a:rPr lang="en-GB" b="1" dirty="0" smtClean="0"/>
              <a:t> </a:t>
            </a:r>
          </a:p>
          <a:p>
            <a:r>
              <a:rPr lang="en-GB" b="1" dirty="0" smtClean="0"/>
              <a:t>				 2x1x3x2x1	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85728"/>
            <a:ext cx="8286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5 options 3 Choices</a:t>
            </a:r>
          </a:p>
          <a:p>
            <a:r>
              <a:rPr lang="en-GB" dirty="0" smtClean="0"/>
              <a:t>So				 </a:t>
            </a:r>
            <a:r>
              <a:rPr lang="en-GB" b="1" u="sng" dirty="0" smtClean="0"/>
              <a:t>5x4x3</a:t>
            </a:r>
            <a:r>
              <a:rPr lang="en-GB" b="1" dirty="0" smtClean="0"/>
              <a:t> = </a:t>
            </a:r>
            <a:r>
              <a:rPr lang="en-GB" b="1" u="sng" dirty="0" smtClean="0"/>
              <a:t>5x4x3  </a:t>
            </a:r>
            <a:r>
              <a:rPr lang="en-GB" b="1" dirty="0" smtClean="0"/>
              <a:t>=10</a:t>
            </a:r>
          </a:p>
          <a:p>
            <a:r>
              <a:rPr lang="en-GB" b="1" dirty="0" smtClean="0"/>
              <a:t>				    3!         3x2	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7190" y="1357298"/>
            <a:ext cx="8286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3 options 2 Choices</a:t>
            </a:r>
          </a:p>
          <a:p>
            <a:r>
              <a:rPr lang="en-GB" dirty="0" smtClean="0"/>
              <a:t>So 				</a:t>
            </a:r>
            <a:r>
              <a:rPr lang="en-GB" b="1" u="sng" dirty="0" smtClean="0"/>
              <a:t>3x2</a:t>
            </a:r>
            <a:r>
              <a:rPr lang="en-GB" b="1" dirty="0" smtClean="0"/>
              <a:t> =3</a:t>
            </a:r>
          </a:p>
          <a:p>
            <a:r>
              <a:rPr lang="en-GB" b="1" dirty="0" smtClean="0"/>
              <a:t>				   2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2428868"/>
            <a:ext cx="8286776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COMBINATION RULE: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n options r choices</a:t>
            </a:r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GB" dirty="0" smtClean="0"/>
              <a:t>			</a:t>
            </a:r>
          </a:p>
          <a:p>
            <a:endParaRPr lang="en-GB" b="1" dirty="0" smtClean="0"/>
          </a:p>
          <a:p>
            <a:r>
              <a:rPr lang="en-GB" b="1" dirty="0" smtClean="0"/>
              <a:t>			               </a:t>
            </a:r>
            <a:r>
              <a:rPr lang="en-GB" sz="3600" b="1" u="sng" dirty="0" smtClean="0"/>
              <a:t>n! </a:t>
            </a:r>
          </a:p>
          <a:p>
            <a:r>
              <a:rPr lang="en-GB" sz="3600" b="1" dirty="0" smtClean="0"/>
              <a:t>			    (n-r)!r!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4786322"/>
            <a:ext cx="8286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5 options 3 Choices</a:t>
            </a:r>
          </a:p>
          <a:p>
            <a:r>
              <a:rPr lang="en-GB" dirty="0" smtClean="0"/>
              <a:t>So				 </a:t>
            </a:r>
            <a:r>
              <a:rPr lang="en-GB" b="1" u="sng" dirty="0" smtClean="0"/>
              <a:t>5x4x3x2x1</a:t>
            </a:r>
            <a:r>
              <a:rPr lang="en-GB" b="1" dirty="0" smtClean="0"/>
              <a:t> </a:t>
            </a:r>
          </a:p>
          <a:p>
            <a:r>
              <a:rPr lang="en-GB" b="1" dirty="0" smtClean="0"/>
              <a:t>				 2x1x3x2x1	</a:t>
            </a:r>
            <a:endParaRPr lang="en-GB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786314" y="5214950"/>
            <a:ext cx="35719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143372" y="5500702"/>
            <a:ext cx="35719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85728"/>
            <a:ext cx="8286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5 options 3 Choices</a:t>
            </a:r>
          </a:p>
          <a:p>
            <a:r>
              <a:rPr lang="en-GB" dirty="0" smtClean="0"/>
              <a:t>So				 </a:t>
            </a:r>
            <a:r>
              <a:rPr lang="en-GB" b="1" u="sng" dirty="0" smtClean="0"/>
              <a:t>5x4x3</a:t>
            </a:r>
            <a:r>
              <a:rPr lang="en-GB" b="1" dirty="0" smtClean="0"/>
              <a:t> = </a:t>
            </a:r>
            <a:r>
              <a:rPr lang="en-GB" b="1" u="sng" dirty="0" smtClean="0"/>
              <a:t>5x4x3  </a:t>
            </a:r>
            <a:r>
              <a:rPr lang="en-GB" b="1" dirty="0" smtClean="0"/>
              <a:t>=10</a:t>
            </a:r>
          </a:p>
          <a:p>
            <a:r>
              <a:rPr lang="en-GB" b="1" dirty="0" smtClean="0"/>
              <a:t>				    3!         3x2	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7190" y="1357298"/>
            <a:ext cx="8286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3 options 2 Choices</a:t>
            </a:r>
          </a:p>
          <a:p>
            <a:r>
              <a:rPr lang="en-GB" dirty="0" smtClean="0"/>
              <a:t>So 				</a:t>
            </a:r>
            <a:r>
              <a:rPr lang="en-GB" b="1" u="sng" dirty="0" smtClean="0"/>
              <a:t>3x2</a:t>
            </a:r>
            <a:r>
              <a:rPr lang="en-GB" b="1" dirty="0" smtClean="0"/>
              <a:t> =3</a:t>
            </a:r>
          </a:p>
          <a:p>
            <a:r>
              <a:rPr lang="en-GB" b="1" dirty="0" smtClean="0"/>
              <a:t>				   2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2428868"/>
            <a:ext cx="8286776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COMBINATION RULE: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n options r choices</a:t>
            </a:r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GB" dirty="0" smtClean="0"/>
              <a:t>			</a:t>
            </a:r>
          </a:p>
          <a:p>
            <a:endParaRPr lang="en-GB" b="1" dirty="0" smtClean="0"/>
          </a:p>
          <a:p>
            <a:r>
              <a:rPr lang="en-GB" b="1" dirty="0" smtClean="0"/>
              <a:t>			               </a:t>
            </a:r>
            <a:r>
              <a:rPr lang="en-GB" sz="3600" b="1" u="sng" dirty="0" smtClean="0"/>
              <a:t>n! </a:t>
            </a:r>
          </a:p>
          <a:p>
            <a:r>
              <a:rPr lang="en-GB" sz="3600" b="1" dirty="0" smtClean="0"/>
              <a:t>			    (n-r)!r!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4786322"/>
            <a:ext cx="8286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5 options 3 Choices</a:t>
            </a:r>
          </a:p>
          <a:p>
            <a:r>
              <a:rPr lang="en-GB" dirty="0" smtClean="0"/>
              <a:t>So				 </a:t>
            </a:r>
            <a:r>
              <a:rPr lang="en-GB" b="1" u="sng" dirty="0" smtClean="0"/>
              <a:t>5x4x3x2x1</a:t>
            </a:r>
            <a:r>
              <a:rPr lang="en-GB" b="1" dirty="0" smtClean="0"/>
              <a:t> </a:t>
            </a:r>
          </a:p>
          <a:p>
            <a:r>
              <a:rPr lang="en-GB" b="1" dirty="0" smtClean="0"/>
              <a:t>				 2x1x3x2x1	</a:t>
            </a:r>
            <a:endParaRPr lang="en-GB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786314" y="5214950"/>
            <a:ext cx="35719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143372" y="5500702"/>
            <a:ext cx="35719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7158" y="5863256"/>
            <a:ext cx="8286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3 options 2 Choices</a:t>
            </a:r>
          </a:p>
          <a:p>
            <a:r>
              <a:rPr lang="en-GB" dirty="0" smtClean="0"/>
              <a:t>So 				</a:t>
            </a:r>
            <a:r>
              <a:rPr lang="en-GB" b="1" u="sng" dirty="0" smtClean="0"/>
              <a:t>3x2x1</a:t>
            </a:r>
            <a:r>
              <a:rPr lang="en-GB" b="1" dirty="0" smtClean="0"/>
              <a:t> </a:t>
            </a:r>
          </a:p>
          <a:p>
            <a:r>
              <a:rPr lang="en-GB" b="1" dirty="0" smtClean="0"/>
              <a:t>				 1x2x1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85728"/>
            <a:ext cx="8286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5 options 3 Choices</a:t>
            </a:r>
          </a:p>
          <a:p>
            <a:r>
              <a:rPr lang="en-GB" dirty="0" smtClean="0"/>
              <a:t>So				 </a:t>
            </a:r>
            <a:r>
              <a:rPr lang="en-GB" b="1" u="sng" dirty="0" smtClean="0"/>
              <a:t>5x4x3</a:t>
            </a:r>
            <a:r>
              <a:rPr lang="en-GB" b="1" dirty="0" smtClean="0"/>
              <a:t> = </a:t>
            </a:r>
            <a:r>
              <a:rPr lang="en-GB" b="1" u="sng" dirty="0" smtClean="0"/>
              <a:t>5x4x3  </a:t>
            </a:r>
            <a:r>
              <a:rPr lang="en-GB" b="1" dirty="0" smtClean="0"/>
              <a:t>=10</a:t>
            </a:r>
          </a:p>
          <a:p>
            <a:r>
              <a:rPr lang="en-GB" b="1" dirty="0" smtClean="0"/>
              <a:t>				    3!         3x2	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7190" y="1357298"/>
            <a:ext cx="8286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3 options 2 Choices</a:t>
            </a:r>
          </a:p>
          <a:p>
            <a:r>
              <a:rPr lang="en-GB" dirty="0" smtClean="0"/>
              <a:t>So 				</a:t>
            </a:r>
            <a:r>
              <a:rPr lang="en-GB" b="1" u="sng" dirty="0" smtClean="0"/>
              <a:t>3x2</a:t>
            </a:r>
            <a:r>
              <a:rPr lang="en-GB" b="1" dirty="0" smtClean="0"/>
              <a:t> =3</a:t>
            </a:r>
          </a:p>
          <a:p>
            <a:r>
              <a:rPr lang="en-GB" b="1" dirty="0" smtClean="0"/>
              <a:t>				   2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2428868"/>
            <a:ext cx="8286776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COMBINATION RULE: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n options r choices</a:t>
            </a:r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GB" dirty="0" smtClean="0"/>
              <a:t>			</a:t>
            </a:r>
          </a:p>
          <a:p>
            <a:endParaRPr lang="en-GB" b="1" dirty="0" smtClean="0"/>
          </a:p>
          <a:p>
            <a:r>
              <a:rPr lang="en-GB" b="1" dirty="0" smtClean="0"/>
              <a:t>			               </a:t>
            </a:r>
            <a:r>
              <a:rPr lang="en-GB" sz="3600" b="1" u="sng" dirty="0" smtClean="0"/>
              <a:t>n! </a:t>
            </a:r>
          </a:p>
          <a:p>
            <a:r>
              <a:rPr lang="en-GB" sz="3600" b="1" dirty="0" smtClean="0"/>
              <a:t>			    (n-r)!r!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4786322"/>
            <a:ext cx="8286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5 options 3 Choices</a:t>
            </a:r>
          </a:p>
          <a:p>
            <a:r>
              <a:rPr lang="en-GB" dirty="0" smtClean="0"/>
              <a:t>So				 </a:t>
            </a:r>
            <a:r>
              <a:rPr lang="en-GB" b="1" u="sng" dirty="0" smtClean="0"/>
              <a:t>5x4x3x2x1</a:t>
            </a:r>
            <a:r>
              <a:rPr lang="en-GB" b="1" dirty="0" smtClean="0"/>
              <a:t> </a:t>
            </a:r>
          </a:p>
          <a:p>
            <a:r>
              <a:rPr lang="en-GB" b="1" dirty="0" smtClean="0"/>
              <a:t>				 2x1x3x2x1	</a:t>
            </a:r>
            <a:endParaRPr lang="en-GB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786314" y="5214950"/>
            <a:ext cx="35719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143372" y="5500702"/>
            <a:ext cx="35719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7158" y="5863256"/>
            <a:ext cx="828677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3 options 2 Choices</a:t>
            </a:r>
          </a:p>
          <a:p>
            <a:r>
              <a:rPr lang="en-GB" dirty="0" smtClean="0"/>
              <a:t>So 				</a:t>
            </a:r>
            <a:r>
              <a:rPr lang="en-GB" b="1" u="sng" dirty="0" smtClean="0"/>
              <a:t>3x2x1</a:t>
            </a:r>
            <a:r>
              <a:rPr lang="en-GB" b="1" dirty="0" smtClean="0"/>
              <a:t> </a:t>
            </a:r>
          </a:p>
          <a:p>
            <a:r>
              <a:rPr lang="en-GB" b="1" dirty="0" smtClean="0"/>
              <a:t>				 1x2x1</a:t>
            </a:r>
            <a:endParaRPr lang="en-GB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00562" y="6356370"/>
            <a:ext cx="142876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43372" y="6572272"/>
            <a:ext cx="142876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-24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Combinations can use 2 notations- you need to recognise both! </a:t>
            </a:r>
            <a:endParaRPr lang="en-GB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357298"/>
            <a:ext cx="3214710" cy="315471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9900" b="1" baseline="40000" dirty="0" err="1" smtClean="0"/>
              <a:t>n</a:t>
            </a:r>
            <a:r>
              <a:rPr lang="en-GB" sz="19900" b="1" dirty="0" err="1" smtClean="0"/>
              <a:t>c</a:t>
            </a:r>
            <a:r>
              <a:rPr lang="en-GB" sz="19900" b="1" baseline="-32000" dirty="0" err="1" smtClean="0"/>
              <a:t>r</a:t>
            </a:r>
            <a:endParaRPr lang="en-GB" sz="19900" b="1" baseline="-32000" dirty="0"/>
          </a:p>
        </p:txBody>
      </p:sp>
      <p:sp>
        <p:nvSpPr>
          <p:cNvPr id="8" name="TextBox 7"/>
          <p:cNvSpPr txBox="1"/>
          <p:nvPr/>
        </p:nvSpPr>
        <p:spPr>
          <a:xfrm>
            <a:off x="6215074" y="1214422"/>
            <a:ext cx="2357454" cy="363176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500" b="1" dirty="0" smtClean="0"/>
              <a:t>  n</a:t>
            </a:r>
          </a:p>
          <a:p>
            <a:r>
              <a:rPr lang="en-GB" sz="11500" b="1" dirty="0" smtClean="0"/>
              <a:t>  r</a:t>
            </a:r>
            <a:endParaRPr lang="en-GB" sz="11500" b="1" baseline="-32000" dirty="0"/>
          </a:p>
        </p:txBody>
      </p:sp>
      <p:sp>
        <p:nvSpPr>
          <p:cNvPr id="9" name="Arc 8"/>
          <p:cNvSpPr/>
          <p:nvPr/>
        </p:nvSpPr>
        <p:spPr>
          <a:xfrm rot="1911633">
            <a:off x="4811821" y="1312779"/>
            <a:ext cx="3340917" cy="4709416"/>
          </a:xfrm>
          <a:prstGeom prst="arc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c 9"/>
          <p:cNvSpPr/>
          <p:nvPr/>
        </p:nvSpPr>
        <p:spPr>
          <a:xfrm rot="1911633" flipH="1" flipV="1">
            <a:off x="6613419" y="161049"/>
            <a:ext cx="3069152" cy="4821387"/>
          </a:xfrm>
          <a:prstGeom prst="arc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28596" y="4929198"/>
            <a:ext cx="66437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n – is the total number of options</a:t>
            </a:r>
          </a:p>
          <a:p>
            <a:r>
              <a:rPr lang="en-GB" sz="2800" b="1" dirty="0" smtClean="0"/>
              <a:t>r - is the number of choices you will make</a:t>
            </a:r>
          </a:p>
          <a:p>
            <a:r>
              <a:rPr lang="en-GB" sz="2800" b="1" dirty="0" smtClean="0"/>
              <a:t>Says	‘ n choice r’ 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-24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Combinations can use 2 notations- you need to recognise both! </a:t>
            </a:r>
            <a:endParaRPr lang="en-GB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214422"/>
            <a:ext cx="2286016" cy="221599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3800" b="1" baseline="40000" dirty="0" err="1" smtClean="0"/>
              <a:t>n</a:t>
            </a:r>
            <a:r>
              <a:rPr lang="en-GB" sz="13800" b="1" dirty="0" err="1" smtClean="0"/>
              <a:t>c</a:t>
            </a:r>
            <a:r>
              <a:rPr lang="en-GB" sz="13800" b="1" baseline="-32000" dirty="0" err="1" smtClean="0"/>
              <a:t>r</a:t>
            </a:r>
            <a:endParaRPr lang="en-GB" sz="13800" b="1" baseline="-32000" dirty="0"/>
          </a:p>
        </p:txBody>
      </p:sp>
      <p:sp>
        <p:nvSpPr>
          <p:cNvPr id="8" name="TextBox 7"/>
          <p:cNvSpPr txBox="1"/>
          <p:nvPr/>
        </p:nvSpPr>
        <p:spPr>
          <a:xfrm>
            <a:off x="6286512" y="1214422"/>
            <a:ext cx="2000264" cy="280076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800" b="1" dirty="0" smtClean="0"/>
              <a:t>  n</a:t>
            </a:r>
          </a:p>
          <a:p>
            <a:r>
              <a:rPr lang="en-GB" sz="8800" b="1" dirty="0" smtClean="0"/>
              <a:t>  r</a:t>
            </a:r>
            <a:endParaRPr lang="en-GB" sz="8800" b="1" baseline="-32000" dirty="0"/>
          </a:p>
        </p:txBody>
      </p:sp>
      <p:sp>
        <p:nvSpPr>
          <p:cNvPr id="9" name="Arc 8"/>
          <p:cNvSpPr/>
          <p:nvPr/>
        </p:nvSpPr>
        <p:spPr>
          <a:xfrm rot="1911633">
            <a:off x="5149829" y="1375456"/>
            <a:ext cx="2701995" cy="3535586"/>
          </a:xfrm>
          <a:prstGeom prst="arc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c 9"/>
          <p:cNvSpPr/>
          <p:nvPr/>
        </p:nvSpPr>
        <p:spPr>
          <a:xfrm rot="1911633" flipH="1" flipV="1">
            <a:off x="6620541" y="473266"/>
            <a:ext cx="2260900" cy="3534979"/>
          </a:xfrm>
          <a:prstGeom prst="arc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42910" y="3500438"/>
            <a:ext cx="664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n – is the total number of options</a:t>
            </a:r>
          </a:p>
          <a:p>
            <a:r>
              <a:rPr lang="en-GB" sz="2400" b="1" dirty="0" smtClean="0"/>
              <a:t>r - is the number of choices you will make</a:t>
            </a:r>
          </a:p>
          <a:p>
            <a:r>
              <a:rPr lang="en-GB" sz="2400" b="1" dirty="0" smtClean="0"/>
              <a:t>Says	‘ n choice r’ </a:t>
            </a:r>
            <a:endParaRPr lang="en-GB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71538" y="4643446"/>
            <a:ext cx="7358114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COMBINATION RULE: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n options r choices</a:t>
            </a:r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GB" dirty="0" smtClean="0"/>
              <a:t>			</a:t>
            </a:r>
          </a:p>
          <a:p>
            <a:endParaRPr lang="en-GB" b="1" dirty="0" smtClean="0"/>
          </a:p>
          <a:p>
            <a:r>
              <a:rPr lang="en-GB" b="1" dirty="0" smtClean="0"/>
              <a:t>			               </a:t>
            </a:r>
            <a:r>
              <a:rPr lang="en-GB" sz="3600" b="1" u="sng" dirty="0" smtClean="0"/>
              <a:t>n! </a:t>
            </a:r>
          </a:p>
          <a:p>
            <a:r>
              <a:rPr lang="en-GB" sz="3600" b="1" dirty="0" smtClean="0"/>
              <a:t>			    (n-r)!r!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76778"/>
            <a:ext cx="84296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to use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this for binomial expansion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857232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/>
              <a:t>Eg</a:t>
            </a:r>
            <a:r>
              <a:rPr lang="en-GB" sz="3600" b="1" dirty="0" smtClean="0"/>
              <a:t>.	(1+x)</a:t>
            </a:r>
            <a:r>
              <a:rPr lang="en-GB" sz="3600" b="1" baseline="40000" dirty="0" smtClean="0"/>
              <a:t>4</a:t>
            </a:r>
            <a:endParaRPr lang="en-GB" sz="3600" b="1" baseline="40000" dirty="0"/>
          </a:p>
        </p:txBody>
      </p:sp>
      <p:sp>
        <p:nvSpPr>
          <p:cNvPr id="22" name="TextBox 21"/>
          <p:cNvSpPr txBox="1"/>
          <p:nvPr/>
        </p:nvSpPr>
        <p:spPr>
          <a:xfrm>
            <a:off x="642910" y="2113184"/>
            <a:ext cx="77867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4 so the coefficients will be:</a:t>
            </a:r>
          </a:p>
          <a:p>
            <a:endParaRPr lang="en-GB" sz="2400" b="1" dirty="0" smtClean="0"/>
          </a:p>
          <a:p>
            <a:r>
              <a:rPr lang="en-GB" sz="2400" b="1" baseline="40000" dirty="0" smtClean="0">
                <a:solidFill>
                  <a:srgbClr val="FF0000"/>
                </a:solidFill>
              </a:rPr>
              <a:t>4</a:t>
            </a:r>
            <a:r>
              <a:rPr lang="en-GB" sz="2400" b="1" dirty="0" smtClean="0">
                <a:solidFill>
                  <a:srgbClr val="FF0000"/>
                </a:solidFill>
              </a:rPr>
              <a:t>c</a:t>
            </a:r>
            <a:r>
              <a:rPr lang="en-GB" sz="2400" b="1" baseline="-32000" dirty="0" smtClean="0">
                <a:solidFill>
                  <a:srgbClr val="FF0000"/>
                </a:solidFill>
              </a:rPr>
              <a:t>0</a:t>
            </a:r>
            <a:r>
              <a:rPr lang="en-GB" sz="2400" b="1" baseline="-32000" dirty="0" smtClean="0"/>
              <a:t>    </a:t>
            </a:r>
            <a:r>
              <a:rPr lang="en-GB" sz="2400" b="1" dirty="0" smtClean="0"/>
              <a:t> 1</a:t>
            </a:r>
            <a:r>
              <a:rPr lang="en-GB" sz="2400" b="1" baseline="38000" dirty="0" smtClean="0"/>
              <a:t>4</a:t>
            </a:r>
            <a:r>
              <a:rPr lang="en-GB" sz="2400" b="1" baseline="-32000" dirty="0" smtClean="0"/>
              <a:t>           </a:t>
            </a:r>
            <a:r>
              <a:rPr lang="en-GB" sz="2400" b="1" baseline="-32000" dirty="0" smtClean="0">
                <a:solidFill>
                  <a:srgbClr val="FF0000"/>
                </a:solidFill>
              </a:rPr>
              <a:t> </a:t>
            </a:r>
            <a:r>
              <a:rPr lang="en-GB" sz="2400" b="1" baseline="40000" dirty="0" smtClean="0">
                <a:solidFill>
                  <a:srgbClr val="FF0000"/>
                </a:solidFill>
              </a:rPr>
              <a:t>4</a:t>
            </a:r>
            <a:r>
              <a:rPr lang="en-GB" sz="2400" b="1" dirty="0" smtClean="0">
                <a:solidFill>
                  <a:srgbClr val="FF0000"/>
                </a:solidFill>
              </a:rPr>
              <a:t>c</a:t>
            </a:r>
            <a:r>
              <a:rPr lang="en-GB" sz="2400" b="1" baseline="-32000" dirty="0" smtClean="0">
                <a:solidFill>
                  <a:srgbClr val="FF0000"/>
                </a:solidFill>
              </a:rPr>
              <a:t>1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smtClean="0"/>
              <a:t>1</a:t>
            </a:r>
            <a:r>
              <a:rPr lang="en-GB" sz="2400" b="1" baseline="40000" dirty="0" smtClean="0"/>
              <a:t>3</a:t>
            </a:r>
            <a:r>
              <a:rPr lang="en-GB" sz="2400" b="1" dirty="0" smtClean="0"/>
              <a:t> x</a:t>
            </a:r>
            <a:r>
              <a:rPr lang="en-GB" sz="2400" b="1" baseline="40000" dirty="0" smtClean="0"/>
              <a:t>1</a:t>
            </a:r>
            <a:r>
              <a:rPr lang="en-GB" sz="2400" b="1" baseline="-32000" dirty="0" smtClean="0"/>
              <a:t>             </a:t>
            </a:r>
            <a:r>
              <a:rPr lang="en-GB" sz="2400" b="1" dirty="0" smtClean="0"/>
              <a:t>  </a:t>
            </a:r>
            <a:r>
              <a:rPr lang="en-GB" sz="2400" b="1" baseline="40000" dirty="0" smtClean="0">
                <a:solidFill>
                  <a:srgbClr val="FF0000"/>
                </a:solidFill>
              </a:rPr>
              <a:t>4</a:t>
            </a:r>
            <a:r>
              <a:rPr lang="en-GB" sz="2400" b="1" dirty="0" smtClean="0">
                <a:solidFill>
                  <a:srgbClr val="FF0000"/>
                </a:solidFill>
              </a:rPr>
              <a:t>c</a:t>
            </a:r>
            <a:r>
              <a:rPr lang="en-GB" sz="2400" b="1" baseline="-32000" dirty="0" smtClean="0">
                <a:solidFill>
                  <a:srgbClr val="FF0000"/>
                </a:solidFill>
              </a:rPr>
              <a:t>2</a:t>
            </a:r>
            <a:r>
              <a:rPr lang="en-GB" sz="2400" b="1" dirty="0" smtClean="0"/>
              <a:t> 1</a:t>
            </a:r>
            <a:r>
              <a:rPr lang="en-GB" sz="2400" b="1" baseline="40000" dirty="0" smtClean="0"/>
              <a:t>2</a:t>
            </a:r>
            <a:r>
              <a:rPr lang="en-GB" sz="2400" b="1" dirty="0" smtClean="0"/>
              <a:t>x</a:t>
            </a:r>
            <a:r>
              <a:rPr lang="en-GB" sz="2400" b="1" baseline="40000" dirty="0" smtClean="0"/>
              <a:t>2</a:t>
            </a:r>
            <a:r>
              <a:rPr lang="en-GB" sz="2400" b="1" dirty="0" smtClean="0"/>
              <a:t>          </a:t>
            </a:r>
            <a:r>
              <a:rPr lang="en-GB" sz="2400" b="1" baseline="40000" dirty="0" smtClean="0">
                <a:solidFill>
                  <a:srgbClr val="FF0000"/>
                </a:solidFill>
              </a:rPr>
              <a:t>4</a:t>
            </a:r>
            <a:r>
              <a:rPr lang="en-GB" sz="2400" b="1" dirty="0" smtClean="0">
                <a:solidFill>
                  <a:srgbClr val="FF0000"/>
                </a:solidFill>
              </a:rPr>
              <a:t>c</a:t>
            </a:r>
            <a:r>
              <a:rPr lang="en-GB" sz="2400" b="1" baseline="-32000" dirty="0" smtClean="0">
                <a:solidFill>
                  <a:srgbClr val="FF0000"/>
                </a:solidFill>
              </a:rPr>
              <a:t>3</a:t>
            </a:r>
            <a:r>
              <a:rPr lang="en-GB" sz="2400" b="1" baseline="-32000" dirty="0" smtClean="0"/>
              <a:t> </a:t>
            </a:r>
            <a:r>
              <a:rPr lang="en-GB" sz="2400" b="1" dirty="0" smtClean="0"/>
              <a:t> 1</a:t>
            </a:r>
            <a:r>
              <a:rPr lang="en-GB" sz="2400" b="1" baseline="40000" dirty="0" smtClean="0"/>
              <a:t>1</a:t>
            </a:r>
            <a:r>
              <a:rPr lang="en-GB" sz="2400" b="1" dirty="0" smtClean="0"/>
              <a:t>x</a:t>
            </a:r>
            <a:r>
              <a:rPr lang="en-GB" sz="2400" b="1" baseline="40000" dirty="0" smtClean="0"/>
              <a:t>3</a:t>
            </a:r>
            <a:r>
              <a:rPr lang="en-GB" sz="2400" b="1" dirty="0" smtClean="0"/>
              <a:t>        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baseline="40000" dirty="0" smtClean="0">
                <a:solidFill>
                  <a:srgbClr val="FF0000"/>
                </a:solidFill>
              </a:rPr>
              <a:t>4</a:t>
            </a:r>
            <a:r>
              <a:rPr lang="en-GB" sz="2400" b="1" dirty="0" smtClean="0">
                <a:solidFill>
                  <a:srgbClr val="FF0000"/>
                </a:solidFill>
              </a:rPr>
              <a:t>c</a:t>
            </a:r>
            <a:r>
              <a:rPr lang="en-GB" sz="2400" b="1" baseline="-32000" dirty="0" smtClean="0">
                <a:solidFill>
                  <a:srgbClr val="FF0000"/>
                </a:solidFill>
              </a:rPr>
              <a:t>4 </a:t>
            </a:r>
            <a:r>
              <a:rPr lang="en-GB" sz="2400" b="1" dirty="0" smtClean="0"/>
              <a:t>x</a:t>
            </a:r>
            <a:r>
              <a:rPr lang="en-GB" sz="2400" b="1" baseline="40000" dirty="0" smtClean="0"/>
              <a:t>4</a:t>
            </a:r>
          </a:p>
          <a:p>
            <a:endParaRPr lang="en-GB" sz="2400" b="1" baseline="-32000" dirty="0" smtClean="0"/>
          </a:p>
          <a:p>
            <a:r>
              <a:rPr lang="en-GB" sz="2400" b="1" baseline="-32000" dirty="0" smtClean="0"/>
              <a:t> </a:t>
            </a:r>
            <a:r>
              <a:rPr lang="en-GB" sz="2400" b="1" dirty="0" smtClean="0"/>
              <a:t>    </a:t>
            </a:r>
            <a:endParaRPr lang="en-GB" sz="2400" b="1" baseline="400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3357554" y="857232"/>
            <a:ext cx="2286016" cy="646331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baseline="40000" dirty="0" err="1" smtClean="0"/>
              <a:t>n</a:t>
            </a:r>
            <a:r>
              <a:rPr lang="en-GB" sz="3600" b="1" dirty="0" err="1" smtClean="0"/>
              <a:t>c</a:t>
            </a:r>
            <a:r>
              <a:rPr lang="en-GB" sz="3600" b="1" baseline="-32000" dirty="0" err="1" smtClean="0"/>
              <a:t>r</a:t>
            </a:r>
            <a:endParaRPr lang="en-GB" sz="3600" b="1" baseline="-3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728" y="142853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Expand these: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2143116"/>
            <a:ext cx="68580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				         1</a:t>
            </a:r>
          </a:p>
          <a:p>
            <a:r>
              <a:rPr lang="en-GB" sz="3600" b="1" dirty="0" smtClean="0"/>
              <a:t>			               1   1</a:t>
            </a:r>
          </a:p>
          <a:p>
            <a:r>
              <a:rPr lang="en-GB" sz="3600" b="1" dirty="0" smtClean="0"/>
              <a:t>			            1   2    1</a:t>
            </a:r>
          </a:p>
          <a:p>
            <a:r>
              <a:rPr lang="en-GB" sz="3600" b="1" dirty="0" smtClean="0"/>
              <a:t>			        1    3    3    1</a:t>
            </a:r>
          </a:p>
          <a:p>
            <a:r>
              <a:rPr lang="en-GB" sz="3600" b="1" dirty="0" smtClean="0"/>
              <a:t>			    1     4    6    4    1</a:t>
            </a:r>
            <a:endParaRPr lang="en-GB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-32" y="2214554"/>
            <a:ext cx="607223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1.	(</a:t>
            </a:r>
            <a:r>
              <a:rPr lang="en-GB" sz="3600" dirty="0" err="1" smtClean="0"/>
              <a:t>a+b</a:t>
            </a:r>
            <a:r>
              <a:rPr lang="en-GB" sz="3600" dirty="0" smtClean="0"/>
              <a:t>)</a:t>
            </a:r>
            <a:r>
              <a:rPr lang="en-GB" sz="3600" baseline="40000" dirty="0" smtClean="0"/>
              <a:t>0		</a:t>
            </a:r>
          </a:p>
          <a:p>
            <a:r>
              <a:rPr lang="en-GB" sz="3600" dirty="0" smtClean="0"/>
              <a:t>2.	(</a:t>
            </a:r>
            <a:r>
              <a:rPr lang="en-GB" sz="3600" dirty="0" err="1" smtClean="0"/>
              <a:t>a+b</a:t>
            </a:r>
            <a:r>
              <a:rPr lang="en-GB" sz="3600" dirty="0" smtClean="0"/>
              <a:t>)</a:t>
            </a:r>
            <a:r>
              <a:rPr lang="en-GB" sz="3600" baseline="40000" dirty="0" smtClean="0"/>
              <a:t>1</a:t>
            </a:r>
          </a:p>
          <a:p>
            <a:r>
              <a:rPr lang="en-GB" sz="3600" dirty="0" smtClean="0"/>
              <a:t>3.	(</a:t>
            </a:r>
            <a:r>
              <a:rPr lang="en-GB" sz="3600" dirty="0" err="1" smtClean="0"/>
              <a:t>a+b</a:t>
            </a:r>
            <a:r>
              <a:rPr lang="en-GB" sz="3600" dirty="0" smtClean="0"/>
              <a:t>)</a:t>
            </a:r>
            <a:r>
              <a:rPr lang="en-GB" sz="3600" baseline="40000" dirty="0" smtClean="0"/>
              <a:t>2</a:t>
            </a:r>
          </a:p>
          <a:p>
            <a:pPr marL="914400" indent="-914400">
              <a:buAutoNum type="arabicPeriod" startAt="4"/>
            </a:pPr>
            <a:r>
              <a:rPr lang="en-GB" sz="3600" dirty="0" smtClean="0"/>
              <a:t>(</a:t>
            </a:r>
            <a:r>
              <a:rPr lang="en-GB" sz="3600" dirty="0" err="1" smtClean="0"/>
              <a:t>a+b</a:t>
            </a:r>
            <a:r>
              <a:rPr lang="en-GB" sz="3600" dirty="0" smtClean="0"/>
              <a:t>)</a:t>
            </a:r>
            <a:r>
              <a:rPr lang="en-GB" sz="3600" baseline="40000" dirty="0" smtClean="0"/>
              <a:t>3</a:t>
            </a:r>
          </a:p>
          <a:p>
            <a:pPr marL="914400" indent="-914400">
              <a:buFontTx/>
              <a:buAutoNum type="arabicPeriod" startAt="4"/>
            </a:pPr>
            <a:r>
              <a:rPr lang="en-GB" sz="3600" dirty="0" smtClean="0"/>
              <a:t>(</a:t>
            </a:r>
            <a:r>
              <a:rPr lang="en-GB" sz="3600" dirty="0" err="1" smtClean="0"/>
              <a:t>a+b</a:t>
            </a:r>
            <a:r>
              <a:rPr lang="en-GB" sz="3600" dirty="0" smtClean="0"/>
              <a:t>)</a:t>
            </a:r>
            <a:r>
              <a:rPr lang="en-GB" sz="3600" baseline="40000" dirty="0" smtClean="0"/>
              <a:t>4</a:t>
            </a:r>
          </a:p>
          <a:p>
            <a:pPr marL="914400" indent="-914400"/>
            <a:endParaRPr lang="en-GB" sz="3600" baseline="400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14546" y="2500306"/>
            <a:ext cx="378621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14546" y="3070222"/>
            <a:ext cx="35719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14546" y="3570288"/>
            <a:ext cx="328614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214546" y="4143380"/>
            <a:ext cx="292895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214546" y="4641858"/>
            <a:ext cx="250033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57488" y="214311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Power of 0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2928926" y="270247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Power of 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28926" y="320254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Power of 2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2928926" y="377404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Power of 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28926" y="427411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Power of 4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572132" y="1617637"/>
            <a:ext cx="30718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Coefficients </a:t>
            </a:r>
          </a:p>
          <a:p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857232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/>
              <a:t>Eg</a:t>
            </a:r>
            <a:r>
              <a:rPr lang="en-GB" sz="3600" b="1" dirty="0" smtClean="0"/>
              <a:t>.	(1+x)</a:t>
            </a:r>
            <a:r>
              <a:rPr lang="en-GB" sz="3600" b="1" baseline="40000" dirty="0" smtClean="0">
                <a:solidFill>
                  <a:srgbClr val="FF0000"/>
                </a:solidFill>
              </a:rPr>
              <a:t>4</a:t>
            </a:r>
            <a:endParaRPr lang="en-GB" sz="3600" b="1" baseline="400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2910" y="2113184"/>
            <a:ext cx="77867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4 so the coefficients will be:</a:t>
            </a:r>
          </a:p>
          <a:p>
            <a:endParaRPr lang="en-GB" sz="2400" b="1" dirty="0" smtClean="0"/>
          </a:p>
          <a:p>
            <a:r>
              <a:rPr lang="en-GB" sz="2400" b="1" baseline="40000" dirty="0" smtClean="0">
                <a:solidFill>
                  <a:srgbClr val="FF0000"/>
                </a:solidFill>
              </a:rPr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/>
              <a:t>0    </a:t>
            </a:r>
            <a:r>
              <a:rPr lang="en-GB" sz="2400" b="1" dirty="0" smtClean="0"/>
              <a:t> 1</a:t>
            </a:r>
            <a:r>
              <a:rPr lang="en-GB" sz="2400" b="1" baseline="38000" dirty="0" smtClean="0">
                <a:solidFill>
                  <a:srgbClr val="FF0000"/>
                </a:solidFill>
              </a:rPr>
              <a:t>4</a:t>
            </a:r>
            <a:r>
              <a:rPr lang="en-GB" sz="2400" b="1" baseline="-32000" dirty="0" smtClean="0">
                <a:solidFill>
                  <a:srgbClr val="FF0000"/>
                </a:solidFill>
              </a:rPr>
              <a:t>  </a:t>
            </a:r>
            <a:r>
              <a:rPr lang="en-GB" sz="2400" b="1" baseline="-32000" dirty="0" smtClean="0"/>
              <a:t>          </a:t>
            </a:r>
            <a:r>
              <a:rPr lang="en-GB" sz="2400" b="1" baseline="40000" dirty="0" smtClean="0">
                <a:solidFill>
                  <a:srgbClr val="FF0000"/>
                </a:solidFill>
              </a:rPr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/>
              <a:t>1</a:t>
            </a:r>
            <a:r>
              <a:rPr lang="en-GB" sz="2400" b="1" dirty="0" smtClean="0"/>
              <a:t> 1</a:t>
            </a:r>
            <a:r>
              <a:rPr lang="en-GB" sz="2400" b="1" baseline="40000" dirty="0" smtClean="0">
                <a:solidFill>
                  <a:srgbClr val="FF0000"/>
                </a:solidFill>
              </a:rPr>
              <a:t>3</a:t>
            </a:r>
            <a:r>
              <a:rPr lang="en-GB" sz="2400" b="1" dirty="0" smtClean="0"/>
              <a:t> x</a:t>
            </a:r>
            <a:r>
              <a:rPr lang="en-GB" sz="2400" b="1" baseline="40000" dirty="0" smtClean="0">
                <a:solidFill>
                  <a:srgbClr val="FF0000"/>
                </a:solidFill>
              </a:rPr>
              <a:t>1</a:t>
            </a:r>
            <a:r>
              <a:rPr lang="en-GB" sz="2400" b="1" baseline="-32000" dirty="0" smtClean="0"/>
              <a:t>             </a:t>
            </a:r>
            <a:r>
              <a:rPr lang="en-GB" sz="2400" b="1" dirty="0" smtClean="0"/>
              <a:t>  </a:t>
            </a:r>
            <a:r>
              <a:rPr lang="en-GB" sz="2400" b="1" baseline="40000" dirty="0" smtClean="0">
                <a:solidFill>
                  <a:srgbClr val="FF0000"/>
                </a:solidFill>
              </a:rPr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/>
              <a:t>2</a:t>
            </a:r>
            <a:r>
              <a:rPr lang="en-GB" sz="2400" b="1" dirty="0" smtClean="0"/>
              <a:t> 1</a:t>
            </a:r>
            <a:r>
              <a:rPr lang="en-GB" sz="2400" b="1" baseline="40000" dirty="0" smtClean="0">
                <a:solidFill>
                  <a:srgbClr val="FF0000"/>
                </a:solidFill>
              </a:rPr>
              <a:t>2</a:t>
            </a:r>
            <a:r>
              <a:rPr lang="en-GB" sz="2400" b="1" dirty="0" smtClean="0"/>
              <a:t>x</a:t>
            </a:r>
            <a:r>
              <a:rPr lang="en-GB" sz="2400" b="1" baseline="40000" dirty="0" smtClean="0">
                <a:solidFill>
                  <a:srgbClr val="FF0000"/>
                </a:solidFill>
              </a:rPr>
              <a:t>2</a:t>
            </a:r>
            <a:r>
              <a:rPr lang="en-GB" sz="2400" b="1" dirty="0" smtClean="0"/>
              <a:t>          </a:t>
            </a:r>
            <a:r>
              <a:rPr lang="en-GB" sz="2400" b="1" baseline="40000" dirty="0" smtClean="0">
                <a:solidFill>
                  <a:srgbClr val="FF0000"/>
                </a:solidFill>
              </a:rPr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/>
              <a:t>3 </a:t>
            </a:r>
            <a:r>
              <a:rPr lang="en-GB" sz="2400" b="1" dirty="0" smtClean="0"/>
              <a:t> 1</a:t>
            </a:r>
            <a:r>
              <a:rPr lang="en-GB" sz="2400" b="1" baseline="40000" dirty="0" smtClean="0">
                <a:solidFill>
                  <a:srgbClr val="FF0000"/>
                </a:solidFill>
              </a:rPr>
              <a:t>1</a:t>
            </a:r>
            <a:r>
              <a:rPr lang="en-GB" sz="2400" b="1" dirty="0" smtClean="0"/>
              <a:t>x</a:t>
            </a:r>
            <a:r>
              <a:rPr lang="en-GB" sz="2400" b="1" baseline="40000" dirty="0" smtClean="0">
                <a:solidFill>
                  <a:srgbClr val="FF0000"/>
                </a:solidFill>
              </a:rPr>
              <a:t>3</a:t>
            </a:r>
            <a:r>
              <a:rPr lang="en-GB" sz="2400" b="1" dirty="0" smtClean="0"/>
              <a:t>         </a:t>
            </a:r>
            <a:r>
              <a:rPr lang="en-GB" sz="2400" b="1" baseline="40000" dirty="0" smtClean="0">
                <a:solidFill>
                  <a:srgbClr val="FF0000"/>
                </a:solidFill>
              </a:rPr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/>
              <a:t>4 </a:t>
            </a:r>
            <a:r>
              <a:rPr lang="en-GB" sz="2400" b="1" dirty="0" smtClean="0"/>
              <a:t>x</a:t>
            </a:r>
            <a:r>
              <a:rPr lang="en-GB" sz="2400" b="1" baseline="40000" dirty="0" smtClean="0">
                <a:solidFill>
                  <a:srgbClr val="FF0000"/>
                </a:solidFill>
              </a:rPr>
              <a:t>4</a:t>
            </a:r>
          </a:p>
          <a:p>
            <a:endParaRPr lang="en-GB" sz="2400" b="1" baseline="-32000" dirty="0" smtClean="0"/>
          </a:p>
          <a:p>
            <a:r>
              <a:rPr lang="en-GB" sz="2400" b="1" baseline="-32000" dirty="0" smtClean="0"/>
              <a:t> </a:t>
            </a:r>
            <a:r>
              <a:rPr lang="en-GB" sz="2400" b="1" dirty="0" smtClean="0"/>
              <a:t>    </a:t>
            </a:r>
            <a:endParaRPr lang="en-GB" sz="2400" b="1" baseline="400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3357554" y="857232"/>
            <a:ext cx="2286016" cy="646331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baseline="40000" dirty="0" err="1" smtClean="0"/>
              <a:t>n</a:t>
            </a:r>
            <a:r>
              <a:rPr lang="en-GB" sz="3600" b="1" dirty="0" err="1" smtClean="0"/>
              <a:t>c</a:t>
            </a:r>
            <a:r>
              <a:rPr lang="en-GB" sz="3600" b="1" baseline="-32000" dirty="0" err="1" smtClean="0"/>
              <a:t>r</a:t>
            </a:r>
            <a:endParaRPr lang="en-GB" sz="3600" b="1" baseline="-3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00034" y="3714752"/>
            <a:ext cx="7929618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Notice: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 The powers of the two numbers add up to = </a:t>
            </a:r>
            <a:r>
              <a:rPr lang="en-GB" sz="2800" b="1" dirty="0" smtClean="0"/>
              <a:t>n</a:t>
            </a:r>
          </a:p>
        </p:txBody>
      </p:sp>
      <p:sp>
        <p:nvSpPr>
          <p:cNvPr id="7" name="Rectangle 6"/>
          <p:cNvSpPr/>
          <p:nvPr/>
        </p:nvSpPr>
        <p:spPr>
          <a:xfrm>
            <a:off x="285720" y="76778"/>
            <a:ext cx="84296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to use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this for binomial expansion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857232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/>
              <a:t>Eg</a:t>
            </a:r>
            <a:r>
              <a:rPr lang="en-GB" sz="3600" b="1" dirty="0" smtClean="0"/>
              <a:t>.	(1+x)</a:t>
            </a:r>
            <a:r>
              <a:rPr lang="en-GB" sz="3600" b="1" baseline="40000" dirty="0" smtClean="0"/>
              <a:t>4</a:t>
            </a:r>
            <a:endParaRPr lang="en-GB" sz="3600" b="1" baseline="40000" dirty="0"/>
          </a:p>
        </p:txBody>
      </p:sp>
      <p:sp>
        <p:nvSpPr>
          <p:cNvPr id="22" name="TextBox 21"/>
          <p:cNvSpPr txBox="1"/>
          <p:nvPr/>
        </p:nvSpPr>
        <p:spPr>
          <a:xfrm>
            <a:off x="642910" y="2113184"/>
            <a:ext cx="77867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4 so the coefficients will be:</a:t>
            </a:r>
          </a:p>
          <a:p>
            <a:endParaRPr lang="en-GB" sz="2400" b="1" dirty="0" smtClean="0"/>
          </a:p>
          <a:p>
            <a:r>
              <a:rPr lang="en-GB" sz="2400" b="1" baseline="40000" dirty="0" smtClean="0"/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>
                <a:solidFill>
                  <a:srgbClr val="FF0000"/>
                </a:solidFill>
              </a:rPr>
              <a:t>0</a:t>
            </a:r>
            <a:r>
              <a:rPr lang="en-GB" sz="2400" b="1" baseline="-32000" dirty="0" smtClean="0"/>
              <a:t>    </a:t>
            </a:r>
            <a:r>
              <a:rPr lang="en-GB" sz="2400" b="1" dirty="0" smtClean="0"/>
              <a:t> 1</a:t>
            </a:r>
            <a:r>
              <a:rPr lang="en-GB" sz="2400" b="1" baseline="38000" dirty="0" smtClean="0"/>
              <a:t>4</a:t>
            </a:r>
            <a:r>
              <a:rPr lang="en-GB" sz="2400" b="1" baseline="-32000" dirty="0" smtClean="0"/>
              <a:t>            </a:t>
            </a:r>
            <a:r>
              <a:rPr lang="en-GB" sz="2400" b="1" baseline="40000" dirty="0" smtClean="0"/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>
                <a:solidFill>
                  <a:srgbClr val="FF0000"/>
                </a:solidFill>
              </a:rPr>
              <a:t>1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smtClean="0"/>
              <a:t>1</a:t>
            </a:r>
            <a:r>
              <a:rPr lang="en-GB" sz="2400" b="1" baseline="40000" dirty="0" smtClean="0"/>
              <a:t>3</a:t>
            </a:r>
            <a:r>
              <a:rPr lang="en-GB" sz="2400" b="1" dirty="0" smtClean="0"/>
              <a:t> x</a:t>
            </a:r>
            <a:r>
              <a:rPr lang="en-GB" sz="2400" b="1" baseline="40000" dirty="0" smtClean="0">
                <a:solidFill>
                  <a:srgbClr val="FF0000"/>
                </a:solidFill>
              </a:rPr>
              <a:t>1</a:t>
            </a:r>
            <a:r>
              <a:rPr lang="en-GB" sz="2400" b="1" baseline="-32000" dirty="0" smtClean="0"/>
              <a:t>             </a:t>
            </a:r>
            <a:r>
              <a:rPr lang="en-GB" sz="2400" b="1" dirty="0" smtClean="0"/>
              <a:t>  </a:t>
            </a:r>
            <a:r>
              <a:rPr lang="en-GB" sz="2400" b="1" baseline="40000" dirty="0" smtClean="0"/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>
                <a:solidFill>
                  <a:srgbClr val="FF0000"/>
                </a:solidFill>
              </a:rPr>
              <a:t>2</a:t>
            </a:r>
            <a:r>
              <a:rPr lang="en-GB" sz="2400" b="1" dirty="0" smtClean="0"/>
              <a:t> 1</a:t>
            </a:r>
            <a:r>
              <a:rPr lang="en-GB" sz="2400" b="1" baseline="40000" dirty="0" smtClean="0"/>
              <a:t>2</a:t>
            </a:r>
            <a:r>
              <a:rPr lang="en-GB" sz="2400" b="1" dirty="0" smtClean="0"/>
              <a:t>x</a:t>
            </a:r>
            <a:r>
              <a:rPr lang="en-GB" sz="2400" b="1" baseline="40000" dirty="0" smtClean="0">
                <a:solidFill>
                  <a:srgbClr val="FF0000"/>
                </a:solidFill>
              </a:rPr>
              <a:t>2</a:t>
            </a:r>
            <a:r>
              <a:rPr lang="en-GB" sz="2400" b="1" dirty="0" smtClean="0"/>
              <a:t>          </a:t>
            </a:r>
            <a:r>
              <a:rPr lang="en-GB" sz="2400" b="1" baseline="40000" dirty="0" smtClean="0"/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>
                <a:solidFill>
                  <a:srgbClr val="FF0000"/>
                </a:solidFill>
              </a:rPr>
              <a:t>3</a:t>
            </a:r>
            <a:r>
              <a:rPr lang="en-GB" sz="2400" b="1" baseline="-32000" dirty="0" smtClean="0"/>
              <a:t> </a:t>
            </a:r>
            <a:r>
              <a:rPr lang="en-GB" sz="2400" b="1" dirty="0" smtClean="0"/>
              <a:t> 1</a:t>
            </a:r>
            <a:r>
              <a:rPr lang="en-GB" sz="2400" b="1" baseline="40000" dirty="0" smtClean="0"/>
              <a:t>1</a:t>
            </a:r>
            <a:r>
              <a:rPr lang="en-GB" sz="2400" b="1" dirty="0" smtClean="0"/>
              <a:t>x</a:t>
            </a:r>
            <a:r>
              <a:rPr lang="en-GB" sz="2400" b="1" baseline="40000" dirty="0" smtClean="0">
                <a:solidFill>
                  <a:srgbClr val="FF0000"/>
                </a:solidFill>
              </a:rPr>
              <a:t>3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smtClean="0"/>
              <a:t>        </a:t>
            </a:r>
            <a:r>
              <a:rPr lang="en-GB" sz="2400" b="1" baseline="40000" dirty="0" smtClean="0"/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>
                <a:solidFill>
                  <a:srgbClr val="FF0000"/>
                </a:solidFill>
              </a:rPr>
              <a:t>4</a:t>
            </a:r>
            <a:r>
              <a:rPr lang="en-GB" sz="2400" b="1" baseline="-32000" dirty="0" smtClean="0"/>
              <a:t> </a:t>
            </a:r>
            <a:r>
              <a:rPr lang="en-GB" sz="2400" b="1" dirty="0" smtClean="0"/>
              <a:t>x</a:t>
            </a:r>
            <a:r>
              <a:rPr lang="en-GB" sz="2400" b="1" baseline="40000" dirty="0" smtClean="0">
                <a:solidFill>
                  <a:srgbClr val="FF0000"/>
                </a:solidFill>
              </a:rPr>
              <a:t>4</a:t>
            </a:r>
          </a:p>
          <a:p>
            <a:endParaRPr lang="en-GB" sz="2400" b="1" baseline="-32000" dirty="0" smtClean="0"/>
          </a:p>
          <a:p>
            <a:r>
              <a:rPr lang="en-GB" sz="2400" b="1" baseline="-32000" dirty="0" smtClean="0"/>
              <a:t> </a:t>
            </a:r>
            <a:r>
              <a:rPr lang="en-GB" sz="2400" b="1" dirty="0" smtClean="0"/>
              <a:t>    </a:t>
            </a:r>
            <a:endParaRPr lang="en-GB" sz="2400" b="1" baseline="400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3357554" y="857232"/>
            <a:ext cx="2286016" cy="646331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baseline="40000" dirty="0" err="1" smtClean="0"/>
              <a:t>n</a:t>
            </a:r>
            <a:r>
              <a:rPr lang="en-GB" sz="3600" b="1" dirty="0" err="1" smtClean="0"/>
              <a:t>c</a:t>
            </a:r>
            <a:r>
              <a:rPr lang="en-GB" sz="3600" b="1" baseline="-32000" dirty="0" err="1" smtClean="0"/>
              <a:t>r</a:t>
            </a:r>
            <a:endParaRPr lang="en-GB" sz="3600" b="1" baseline="-32000" dirty="0"/>
          </a:p>
        </p:txBody>
      </p:sp>
      <p:sp>
        <p:nvSpPr>
          <p:cNvPr id="18" name="TextBox 17"/>
          <p:cNvSpPr txBox="1"/>
          <p:nvPr/>
        </p:nvSpPr>
        <p:spPr>
          <a:xfrm>
            <a:off x="428596" y="3714752"/>
            <a:ext cx="8501122" cy="1815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Notice: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 The powers of the two numbers add up to = </a:t>
            </a:r>
            <a:r>
              <a:rPr lang="en-GB" sz="2800" b="1" dirty="0" smtClean="0"/>
              <a:t>n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 The value of </a:t>
            </a:r>
            <a:r>
              <a:rPr lang="en-GB" sz="2800" b="1" dirty="0" smtClean="0"/>
              <a:t>r</a:t>
            </a:r>
            <a:r>
              <a:rPr lang="en-GB" sz="2800" dirty="0" smtClean="0"/>
              <a:t> is the same as the </a:t>
            </a:r>
            <a:r>
              <a:rPr lang="en-GB" sz="2800" b="1" dirty="0" smtClean="0"/>
              <a:t>power</a:t>
            </a:r>
            <a:r>
              <a:rPr lang="en-GB" sz="2800" dirty="0" smtClean="0"/>
              <a:t> of the second half of the term</a:t>
            </a:r>
          </a:p>
        </p:txBody>
      </p:sp>
      <p:sp>
        <p:nvSpPr>
          <p:cNvPr id="7" name="Rectangle 6"/>
          <p:cNvSpPr/>
          <p:nvPr/>
        </p:nvSpPr>
        <p:spPr>
          <a:xfrm>
            <a:off x="285720" y="76778"/>
            <a:ext cx="84296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to use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this for binomial expansion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0232" y="857232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(2x-5)</a:t>
            </a:r>
            <a:r>
              <a:rPr lang="en-GB" sz="3600" b="1" baseline="40000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14480" y="1571613"/>
            <a:ext cx="54292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4 so the coefficients will be:</a:t>
            </a:r>
          </a:p>
          <a:p>
            <a:endParaRPr lang="en-GB" sz="2400" b="1" dirty="0" smtClean="0"/>
          </a:p>
          <a:p>
            <a:r>
              <a:rPr lang="en-GB" sz="2400" b="1" baseline="40000" dirty="0" smtClean="0"/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/>
              <a:t>0                 </a:t>
            </a:r>
            <a:r>
              <a:rPr lang="en-GB" sz="2400" b="1" baseline="40000" dirty="0" smtClean="0"/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/>
              <a:t>1             </a:t>
            </a:r>
            <a:r>
              <a:rPr lang="en-GB" sz="2400" b="1" dirty="0" smtClean="0"/>
              <a:t>  </a:t>
            </a:r>
            <a:r>
              <a:rPr lang="en-GB" sz="2400" b="1" baseline="40000" dirty="0" smtClean="0"/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/>
              <a:t>2</a:t>
            </a:r>
            <a:r>
              <a:rPr lang="en-GB" sz="2400" b="1" dirty="0" smtClean="0"/>
              <a:t>             </a:t>
            </a:r>
            <a:r>
              <a:rPr lang="en-GB" sz="2400" b="1" baseline="40000" dirty="0" smtClean="0"/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/>
              <a:t>3</a:t>
            </a:r>
            <a:r>
              <a:rPr lang="en-GB" sz="2400" b="1" dirty="0" smtClean="0"/>
              <a:t>         </a:t>
            </a:r>
            <a:r>
              <a:rPr lang="en-GB" sz="2400" b="1" baseline="40000" dirty="0" smtClean="0"/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/>
              <a:t>4</a:t>
            </a:r>
          </a:p>
          <a:p>
            <a:endParaRPr lang="en-GB" sz="2400" b="1" baseline="-32000" dirty="0" smtClean="0"/>
          </a:p>
          <a:p>
            <a:r>
              <a:rPr lang="en-GB" sz="2400" b="1" baseline="-32000" dirty="0" smtClean="0"/>
              <a:t> </a:t>
            </a:r>
            <a:r>
              <a:rPr lang="en-GB" sz="2400" b="1" dirty="0" smtClean="0"/>
              <a:t>  1             4              6                4           1</a:t>
            </a:r>
          </a:p>
          <a:p>
            <a:endParaRPr lang="en-GB" sz="2400" b="1" baseline="400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5072034" y="857232"/>
            <a:ext cx="2286016" cy="646331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baseline="40000" dirty="0" err="1" smtClean="0"/>
              <a:t>n</a:t>
            </a:r>
            <a:r>
              <a:rPr lang="en-GB" sz="3600" b="1" dirty="0" err="1" smtClean="0"/>
              <a:t>c</a:t>
            </a:r>
            <a:r>
              <a:rPr lang="en-GB" sz="3600" b="1" baseline="-32000" dirty="0" err="1" smtClean="0"/>
              <a:t>r</a:t>
            </a:r>
            <a:endParaRPr lang="en-GB" sz="3600" b="1" baseline="-32000" dirty="0"/>
          </a:p>
        </p:txBody>
      </p:sp>
      <p:sp>
        <p:nvSpPr>
          <p:cNvPr id="6" name="Rectangle 5"/>
          <p:cNvSpPr/>
          <p:nvPr/>
        </p:nvSpPr>
        <p:spPr>
          <a:xfrm>
            <a:off x="500034" y="76778"/>
            <a:ext cx="84296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to use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this for binomial expansion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14546" y="857232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(2x-5)</a:t>
            </a:r>
            <a:r>
              <a:rPr lang="en-GB" sz="3600" b="1" baseline="40000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43074" y="1571612"/>
            <a:ext cx="542925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4 so the coefficients will be:</a:t>
            </a:r>
          </a:p>
          <a:p>
            <a:endParaRPr lang="en-GB" sz="2400" b="1" dirty="0" smtClean="0"/>
          </a:p>
          <a:p>
            <a:r>
              <a:rPr lang="en-GB" sz="2400" b="1" baseline="40000" dirty="0" smtClean="0"/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/>
              <a:t>0                 </a:t>
            </a:r>
            <a:r>
              <a:rPr lang="en-GB" sz="2400" b="1" baseline="40000" dirty="0" smtClean="0"/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/>
              <a:t>1             </a:t>
            </a:r>
            <a:r>
              <a:rPr lang="en-GB" sz="2400" b="1" dirty="0" smtClean="0"/>
              <a:t>  </a:t>
            </a:r>
            <a:r>
              <a:rPr lang="en-GB" sz="2400" b="1" baseline="40000" dirty="0" smtClean="0"/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/>
              <a:t>2</a:t>
            </a:r>
            <a:r>
              <a:rPr lang="en-GB" sz="2400" b="1" dirty="0" smtClean="0"/>
              <a:t>             </a:t>
            </a:r>
            <a:r>
              <a:rPr lang="en-GB" sz="2400" b="1" baseline="40000" dirty="0" smtClean="0"/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/>
              <a:t>3</a:t>
            </a:r>
            <a:r>
              <a:rPr lang="en-GB" sz="2400" b="1" dirty="0" smtClean="0"/>
              <a:t>         </a:t>
            </a:r>
            <a:r>
              <a:rPr lang="en-GB" sz="2400" b="1" baseline="40000" dirty="0" smtClean="0"/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/>
              <a:t>4</a:t>
            </a:r>
          </a:p>
          <a:p>
            <a:endParaRPr lang="en-GB" sz="2400" b="1" baseline="-32000" dirty="0" smtClean="0"/>
          </a:p>
          <a:p>
            <a:r>
              <a:rPr lang="en-GB" sz="2400" b="1" baseline="-32000" dirty="0" smtClean="0"/>
              <a:t> </a:t>
            </a:r>
            <a:r>
              <a:rPr lang="en-GB" sz="2400" b="1" dirty="0" smtClean="0"/>
              <a:t>  1             4              6                4           1</a:t>
            </a:r>
          </a:p>
          <a:p>
            <a:r>
              <a:rPr lang="en-GB" sz="2400" b="1" dirty="0" smtClean="0"/>
              <a:t>Terms will be</a:t>
            </a:r>
          </a:p>
          <a:p>
            <a:r>
              <a:rPr lang="en-GB" sz="2400" b="1" dirty="0" smtClean="0"/>
              <a:t>(2x)</a:t>
            </a:r>
            <a:r>
              <a:rPr lang="en-GB" sz="2400" b="1" baseline="38000" dirty="0" smtClean="0"/>
              <a:t>4</a:t>
            </a:r>
            <a:r>
              <a:rPr lang="en-GB" sz="2400" b="1" dirty="0" smtClean="0"/>
              <a:t>, (2x)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(-5), (2x)</a:t>
            </a:r>
            <a:r>
              <a:rPr lang="en-GB" sz="2400" b="1" baseline="40000" dirty="0" smtClean="0"/>
              <a:t>2</a:t>
            </a:r>
            <a:r>
              <a:rPr lang="en-GB" sz="2400" b="1" dirty="0" smtClean="0"/>
              <a:t>(-5)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, (2x)(-5)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 ,(-5)</a:t>
            </a:r>
            <a:r>
              <a:rPr lang="en-GB" sz="2400" b="1" baseline="40000" dirty="0" smtClean="0"/>
              <a:t>4</a:t>
            </a:r>
          </a:p>
          <a:p>
            <a:endParaRPr lang="en-GB" sz="2400" b="1" baseline="40000" dirty="0"/>
          </a:p>
          <a:p>
            <a:endParaRPr lang="en-GB" sz="2400" b="1" dirty="0"/>
          </a:p>
          <a:p>
            <a:r>
              <a:rPr lang="en-GB" sz="2400" b="1" dirty="0" smtClean="0"/>
              <a:t>16x</a:t>
            </a:r>
            <a:r>
              <a:rPr lang="en-GB" sz="2400" b="1" baseline="38000" dirty="0" smtClean="0"/>
              <a:t>4</a:t>
            </a:r>
            <a:r>
              <a:rPr lang="en-GB" sz="2400" b="1" dirty="0" smtClean="0"/>
              <a:t>,   -40x</a:t>
            </a:r>
            <a:r>
              <a:rPr lang="en-GB" sz="2400" b="1" baseline="38000" dirty="0" smtClean="0"/>
              <a:t>3     </a:t>
            </a:r>
            <a:r>
              <a:rPr lang="en-GB" sz="2400" b="1" dirty="0" smtClean="0"/>
              <a:t>,   100x</a:t>
            </a:r>
            <a:r>
              <a:rPr lang="en-GB" sz="2400" b="1" baseline="40000" dirty="0" smtClean="0"/>
              <a:t>2       </a:t>
            </a:r>
            <a:r>
              <a:rPr lang="en-GB" sz="2400" b="1" dirty="0" smtClean="0"/>
              <a:t>,   -250x    , 625</a:t>
            </a:r>
            <a:endParaRPr lang="en-GB" sz="2400" b="1" baseline="40000" dirty="0" smtClean="0"/>
          </a:p>
          <a:p>
            <a:r>
              <a:rPr lang="en-GB" sz="2400" b="1" dirty="0" smtClean="0"/>
              <a:t> </a:t>
            </a:r>
          </a:p>
          <a:p>
            <a:r>
              <a:rPr lang="en-GB" sz="2400" b="1" dirty="0" smtClean="0"/>
              <a:t> </a:t>
            </a:r>
          </a:p>
          <a:p>
            <a:endParaRPr lang="en-GB" sz="2400" b="1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1786712" y="4356900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2715406" y="4356900"/>
            <a:ext cx="427834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3786976" y="4356900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5144298" y="4356900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6142842" y="4356900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214942" y="857232"/>
            <a:ext cx="2286016" cy="646331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baseline="40000" dirty="0" err="1" smtClean="0"/>
              <a:t>n</a:t>
            </a:r>
            <a:r>
              <a:rPr lang="en-GB" sz="3600" b="1" dirty="0" err="1" smtClean="0"/>
              <a:t>c</a:t>
            </a:r>
            <a:r>
              <a:rPr lang="en-GB" sz="3600" b="1" baseline="-32000" dirty="0" err="1" smtClean="0"/>
              <a:t>r</a:t>
            </a:r>
            <a:endParaRPr lang="en-GB" sz="3600" b="1" baseline="-32000" dirty="0"/>
          </a:p>
        </p:txBody>
      </p:sp>
      <p:sp>
        <p:nvSpPr>
          <p:cNvPr id="42" name="Rectangle 41"/>
          <p:cNvSpPr/>
          <p:nvPr/>
        </p:nvSpPr>
        <p:spPr>
          <a:xfrm>
            <a:off x="285720" y="76778"/>
            <a:ext cx="84296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to use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this for binomial expansion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0232" y="857232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(2x-5)</a:t>
            </a:r>
            <a:r>
              <a:rPr lang="en-GB" sz="3600" b="1" baseline="40000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14512" y="1571612"/>
            <a:ext cx="542925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4 so the coefficients will be:</a:t>
            </a:r>
          </a:p>
          <a:p>
            <a:endParaRPr lang="en-GB" sz="2400" b="1" dirty="0" smtClean="0"/>
          </a:p>
          <a:p>
            <a:r>
              <a:rPr lang="en-GB" sz="2400" b="1" baseline="40000" dirty="0" smtClean="0"/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/>
              <a:t>0                 </a:t>
            </a:r>
            <a:r>
              <a:rPr lang="en-GB" sz="2400" b="1" baseline="40000" dirty="0" smtClean="0"/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/>
              <a:t>1             </a:t>
            </a:r>
            <a:r>
              <a:rPr lang="en-GB" sz="2400" b="1" dirty="0" smtClean="0"/>
              <a:t>  </a:t>
            </a:r>
            <a:r>
              <a:rPr lang="en-GB" sz="2400" b="1" baseline="40000" dirty="0" smtClean="0"/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/>
              <a:t>2</a:t>
            </a:r>
            <a:r>
              <a:rPr lang="en-GB" sz="2400" b="1" dirty="0" smtClean="0"/>
              <a:t>             </a:t>
            </a:r>
            <a:r>
              <a:rPr lang="en-GB" sz="2400" b="1" baseline="40000" dirty="0" smtClean="0"/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/>
              <a:t>3</a:t>
            </a:r>
            <a:r>
              <a:rPr lang="en-GB" sz="2400" b="1" dirty="0" smtClean="0"/>
              <a:t>         </a:t>
            </a:r>
            <a:r>
              <a:rPr lang="en-GB" sz="2400" b="1" baseline="40000" dirty="0" smtClean="0"/>
              <a:t>4</a:t>
            </a:r>
            <a:r>
              <a:rPr lang="en-GB" sz="2400" b="1" dirty="0" smtClean="0"/>
              <a:t>c</a:t>
            </a:r>
            <a:r>
              <a:rPr lang="en-GB" sz="2400" b="1" baseline="-32000" dirty="0" smtClean="0"/>
              <a:t>4</a:t>
            </a:r>
          </a:p>
          <a:p>
            <a:endParaRPr lang="en-GB" sz="2400" b="1" baseline="-32000" dirty="0" smtClean="0"/>
          </a:p>
          <a:p>
            <a:r>
              <a:rPr lang="en-GB" sz="2400" b="1" baseline="-32000" dirty="0" smtClean="0"/>
              <a:t> </a:t>
            </a:r>
            <a:r>
              <a:rPr lang="en-GB" sz="2400" b="1" dirty="0" smtClean="0"/>
              <a:t>  1             4              6                4           1</a:t>
            </a:r>
          </a:p>
          <a:p>
            <a:r>
              <a:rPr lang="en-GB" sz="2400" b="1" dirty="0" smtClean="0"/>
              <a:t>Terms will be:</a:t>
            </a:r>
          </a:p>
          <a:p>
            <a:r>
              <a:rPr lang="en-GB" sz="2400" b="1" dirty="0" smtClean="0"/>
              <a:t>(2x)</a:t>
            </a:r>
            <a:r>
              <a:rPr lang="en-GB" sz="2400" b="1" baseline="38000" dirty="0" smtClean="0"/>
              <a:t>4</a:t>
            </a:r>
            <a:r>
              <a:rPr lang="en-GB" sz="2400" b="1" dirty="0" smtClean="0"/>
              <a:t>, (2x)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(-5), (2x)</a:t>
            </a:r>
            <a:r>
              <a:rPr lang="en-GB" sz="2400" b="1" baseline="40000" dirty="0" smtClean="0"/>
              <a:t>2</a:t>
            </a:r>
            <a:r>
              <a:rPr lang="en-GB" sz="2400" b="1" dirty="0" smtClean="0"/>
              <a:t>(-5)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, (2x)(-5)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 ,(-5)</a:t>
            </a:r>
            <a:r>
              <a:rPr lang="en-GB" sz="2400" b="1" baseline="40000" dirty="0" smtClean="0"/>
              <a:t>4</a:t>
            </a:r>
          </a:p>
          <a:p>
            <a:endParaRPr lang="en-GB" sz="2400" b="1" baseline="40000" dirty="0"/>
          </a:p>
          <a:p>
            <a:endParaRPr lang="en-GB" sz="2400" b="1" dirty="0"/>
          </a:p>
          <a:p>
            <a:r>
              <a:rPr lang="en-GB" sz="2400" b="1" dirty="0" smtClean="0"/>
              <a:t>16x</a:t>
            </a:r>
            <a:r>
              <a:rPr lang="en-GB" sz="2400" b="1" baseline="38000" dirty="0" smtClean="0"/>
              <a:t>4</a:t>
            </a:r>
            <a:r>
              <a:rPr lang="en-GB" sz="2400" b="1" dirty="0" smtClean="0"/>
              <a:t>,   -40x</a:t>
            </a:r>
            <a:r>
              <a:rPr lang="en-GB" sz="2400" b="1" baseline="38000" dirty="0" smtClean="0"/>
              <a:t>3     </a:t>
            </a:r>
            <a:r>
              <a:rPr lang="en-GB" sz="2400" b="1" dirty="0" smtClean="0"/>
              <a:t>,   100x</a:t>
            </a:r>
            <a:r>
              <a:rPr lang="en-GB" sz="2400" b="1" baseline="40000" dirty="0" smtClean="0"/>
              <a:t>2       </a:t>
            </a:r>
            <a:r>
              <a:rPr lang="en-GB" sz="2400" b="1" dirty="0" smtClean="0"/>
              <a:t>,   -250x    , 625</a:t>
            </a:r>
            <a:endParaRPr lang="en-GB" sz="2400" b="1" baseline="40000" dirty="0" smtClean="0"/>
          </a:p>
          <a:p>
            <a:r>
              <a:rPr lang="en-GB" sz="2400" b="1" dirty="0" smtClean="0"/>
              <a:t> </a:t>
            </a:r>
          </a:p>
          <a:p>
            <a:r>
              <a:rPr lang="en-GB" sz="2400" b="1" dirty="0" smtClean="0"/>
              <a:t> Put them together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1    	   4	       6	           4	             1</a:t>
            </a:r>
          </a:p>
          <a:p>
            <a:r>
              <a:rPr lang="en-GB" sz="2400" b="1" dirty="0" smtClean="0"/>
              <a:t>16x</a:t>
            </a:r>
            <a:r>
              <a:rPr lang="en-GB" sz="2400" b="1" baseline="38000" dirty="0" smtClean="0"/>
              <a:t>4</a:t>
            </a:r>
            <a:r>
              <a:rPr lang="en-GB" sz="2400" b="1" dirty="0" smtClean="0"/>
              <a:t>  - 160x</a:t>
            </a:r>
            <a:r>
              <a:rPr lang="en-GB" sz="2400" b="1" baseline="38000" dirty="0" smtClean="0"/>
              <a:t>3    </a:t>
            </a:r>
            <a:r>
              <a:rPr lang="en-GB" sz="2400" b="1" dirty="0" smtClean="0"/>
              <a:t>+  600x</a:t>
            </a:r>
            <a:r>
              <a:rPr lang="en-GB" sz="2400" b="1" baseline="40000" dirty="0" smtClean="0"/>
              <a:t>2</a:t>
            </a:r>
            <a:r>
              <a:rPr lang="en-GB" sz="2400" b="1" dirty="0" smtClean="0"/>
              <a:t>  -    1000x    </a:t>
            </a:r>
            <a:r>
              <a:rPr lang="en-GB" sz="2400" b="1" dirty="0"/>
              <a:t>+</a:t>
            </a:r>
            <a:r>
              <a:rPr lang="en-GB" sz="2400" b="1" dirty="0" smtClean="0"/>
              <a:t> 625</a:t>
            </a:r>
            <a:endParaRPr lang="en-GB" sz="2400" b="1" baseline="40000" dirty="0" smtClean="0"/>
          </a:p>
          <a:p>
            <a:endParaRPr lang="en-GB" sz="2400" b="1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1858150" y="4356900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2786844" y="4356900"/>
            <a:ext cx="427834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3858414" y="4356900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5215736" y="4356900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6214280" y="4356900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1858150" y="5214156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2786844" y="5214156"/>
            <a:ext cx="427834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3858414" y="5214156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5215736" y="5214156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6214280" y="5214156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072066" y="857232"/>
            <a:ext cx="2286016" cy="646331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baseline="40000" dirty="0" err="1" smtClean="0"/>
              <a:t>n</a:t>
            </a:r>
            <a:r>
              <a:rPr lang="en-GB" sz="3600" b="1" dirty="0" err="1" smtClean="0"/>
              <a:t>c</a:t>
            </a:r>
            <a:r>
              <a:rPr lang="en-GB" sz="3600" b="1" baseline="-32000" dirty="0" err="1" smtClean="0"/>
              <a:t>r</a:t>
            </a:r>
            <a:endParaRPr lang="en-GB" sz="3600" b="1" baseline="-32000" dirty="0"/>
          </a:p>
        </p:txBody>
      </p:sp>
      <p:sp>
        <p:nvSpPr>
          <p:cNvPr id="16" name="Rectangle 15"/>
          <p:cNvSpPr/>
          <p:nvPr/>
        </p:nvSpPr>
        <p:spPr>
          <a:xfrm>
            <a:off x="285720" y="76778"/>
            <a:ext cx="84296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to use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this for binomial expansion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643306" y="2428868"/>
            <a:ext cx="500066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8068" y="76778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is this useful?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000108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(x+2y)</a:t>
            </a:r>
            <a:r>
              <a:rPr lang="en-GB" sz="3600" b="1" baseline="40000" dirty="0" smtClean="0"/>
              <a:t>3</a:t>
            </a:r>
            <a:endParaRPr lang="en-GB" sz="3600" b="1" baseline="40000" dirty="0"/>
          </a:p>
        </p:txBody>
      </p:sp>
      <p:grpSp>
        <p:nvGrpSpPr>
          <p:cNvPr id="2" name="Group 19"/>
          <p:cNvGrpSpPr/>
          <p:nvPr/>
        </p:nvGrpSpPr>
        <p:grpSpPr>
          <a:xfrm>
            <a:off x="3112933" y="1071546"/>
            <a:ext cx="5888223" cy="2246769"/>
            <a:chOff x="1571604" y="2143116"/>
            <a:chExt cx="6858048" cy="2852989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2143116"/>
              <a:ext cx="6858048" cy="2852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/>
                <a:t>				      1</a:t>
              </a:r>
            </a:p>
            <a:p>
              <a:r>
                <a:rPr lang="en-GB" sz="2800" b="1" dirty="0" smtClean="0"/>
                <a:t>			               1   1</a:t>
              </a:r>
            </a:p>
            <a:p>
              <a:r>
                <a:rPr lang="en-GB" sz="2800" b="1" dirty="0" smtClean="0"/>
                <a:t>			            1   2    1</a:t>
              </a:r>
            </a:p>
            <a:p>
              <a:r>
                <a:rPr lang="en-GB" sz="2800" b="1" dirty="0" smtClean="0"/>
                <a:t>			        1    3    3    1</a:t>
              </a:r>
            </a:p>
            <a:p>
              <a:r>
                <a:rPr lang="en-GB" sz="2800" b="1" dirty="0" smtClean="0"/>
                <a:t>			    1     4    6    4    1</a:t>
              </a:r>
              <a:endParaRPr lang="en-GB" sz="28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214546" y="2500306"/>
              <a:ext cx="378621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214546" y="3070222"/>
              <a:ext cx="35719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214546" y="3570288"/>
              <a:ext cx="328614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214546" y="4143380"/>
              <a:ext cx="292895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214546" y="4641858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57488" y="2143116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0</a:t>
              </a:r>
              <a:endParaRPr lang="en-GB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8926" y="270247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8926" y="320254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2</a:t>
              </a:r>
              <a:endParaRPr lang="en-GB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28926" y="377404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8926" y="427411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4</a:t>
              </a:r>
              <a:endParaRPr lang="en-GB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643306" y="2428868"/>
            <a:ext cx="500066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8068" y="76778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is this useful?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000108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(x+2y)</a:t>
            </a:r>
            <a:r>
              <a:rPr lang="en-GB" sz="3600" b="1" baseline="40000" dirty="0" smtClean="0"/>
              <a:t>3</a:t>
            </a:r>
            <a:endParaRPr lang="en-GB" sz="3600" b="1" baseline="400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3112933" y="1071546"/>
            <a:ext cx="5888223" cy="2246769"/>
            <a:chOff x="1571604" y="2143116"/>
            <a:chExt cx="6858048" cy="2852989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2143116"/>
              <a:ext cx="6858048" cy="2852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/>
                <a:t>				      1</a:t>
              </a:r>
            </a:p>
            <a:p>
              <a:r>
                <a:rPr lang="en-GB" sz="2800" b="1" dirty="0" smtClean="0"/>
                <a:t>			               1   1</a:t>
              </a:r>
            </a:p>
            <a:p>
              <a:r>
                <a:rPr lang="en-GB" sz="2800" b="1" dirty="0" smtClean="0"/>
                <a:t>			            1   2    1</a:t>
              </a:r>
            </a:p>
            <a:p>
              <a:r>
                <a:rPr lang="en-GB" sz="2800" b="1" dirty="0" smtClean="0"/>
                <a:t>			        1    3    3    1</a:t>
              </a:r>
            </a:p>
            <a:p>
              <a:r>
                <a:rPr lang="en-GB" sz="2800" b="1" dirty="0" smtClean="0"/>
                <a:t>			    1     4    6    4    1</a:t>
              </a:r>
              <a:endParaRPr lang="en-GB" sz="28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214546" y="2500306"/>
              <a:ext cx="378621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214546" y="3070222"/>
              <a:ext cx="35719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214546" y="3570288"/>
              <a:ext cx="328614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214546" y="4143380"/>
              <a:ext cx="292895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214546" y="4641858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57488" y="2143116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0</a:t>
              </a:r>
              <a:endParaRPr lang="en-GB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8926" y="270247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8926" y="320254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2</a:t>
              </a:r>
              <a:endParaRPr lang="en-GB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28926" y="377404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8926" y="427411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4</a:t>
              </a:r>
              <a:endParaRPr lang="en-GB" sz="1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57158" y="1748371"/>
            <a:ext cx="4143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3 so the coefficients will be: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1    3   3   1</a:t>
            </a:r>
          </a:p>
          <a:p>
            <a:endParaRPr lang="en-GB" sz="2400" b="1" dirty="0"/>
          </a:p>
          <a:p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643306" y="2428868"/>
            <a:ext cx="500066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8068" y="76778"/>
            <a:ext cx="638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is this useful?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000108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(x+2y)</a:t>
            </a:r>
            <a:r>
              <a:rPr lang="en-GB" sz="3600" b="1" baseline="40000" dirty="0" smtClean="0"/>
              <a:t>3</a:t>
            </a:r>
            <a:endParaRPr lang="en-GB" sz="3600" b="1" baseline="40000" dirty="0"/>
          </a:p>
        </p:txBody>
      </p:sp>
      <p:grpSp>
        <p:nvGrpSpPr>
          <p:cNvPr id="2" name="Group 19"/>
          <p:cNvGrpSpPr/>
          <p:nvPr/>
        </p:nvGrpSpPr>
        <p:grpSpPr>
          <a:xfrm>
            <a:off x="3112933" y="1071546"/>
            <a:ext cx="5888223" cy="2246769"/>
            <a:chOff x="1571604" y="2143116"/>
            <a:chExt cx="6858048" cy="2852989"/>
          </a:xfrm>
        </p:grpSpPr>
        <p:sp>
          <p:nvSpPr>
            <p:cNvPr id="6" name="TextBox 5"/>
            <p:cNvSpPr txBox="1"/>
            <p:nvPr/>
          </p:nvSpPr>
          <p:spPr>
            <a:xfrm>
              <a:off x="1571604" y="2143116"/>
              <a:ext cx="6858048" cy="2852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/>
                <a:t>				      1</a:t>
              </a:r>
            </a:p>
            <a:p>
              <a:r>
                <a:rPr lang="en-GB" sz="2800" b="1" dirty="0" smtClean="0"/>
                <a:t>			               1   1</a:t>
              </a:r>
            </a:p>
            <a:p>
              <a:r>
                <a:rPr lang="en-GB" sz="2800" b="1" dirty="0" smtClean="0"/>
                <a:t>			            1   2    1</a:t>
              </a:r>
            </a:p>
            <a:p>
              <a:r>
                <a:rPr lang="en-GB" sz="2800" b="1" dirty="0" smtClean="0"/>
                <a:t>			        1    3    3    1</a:t>
              </a:r>
            </a:p>
            <a:p>
              <a:r>
                <a:rPr lang="en-GB" sz="2800" b="1" dirty="0" smtClean="0"/>
                <a:t>			    1     4    6    4    1</a:t>
              </a:r>
              <a:endParaRPr lang="en-GB" sz="28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214546" y="2500306"/>
              <a:ext cx="378621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214546" y="3070222"/>
              <a:ext cx="35719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214546" y="3570288"/>
              <a:ext cx="328614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214546" y="4143380"/>
              <a:ext cx="292895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214546" y="4641858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57488" y="2143116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0</a:t>
              </a:r>
              <a:endParaRPr lang="en-GB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8926" y="270247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8926" y="320254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2</a:t>
              </a:r>
              <a:endParaRPr lang="en-GB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28926" y="3774048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8926" y="4274114"/>
              <a:ext cx="2286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Power of 4</a:t>
              </a:r>
              <a:endParaRPr lang="en-GB" sz="1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57158" y="1748371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Power of 3 so the coefficients will be: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1    3   3   1</a:t>
            </a:r>
          </a:p>
          <a:p>
            <a:endParaRPr lang="en-GB" sz="2400" b="1" dirty="0"/>
          </a:p>
          <a:p>
            <a:r>
              <a:rPr lang="en-GB" sz="2400" b="1" dirty="0" smtClean="0"/>
              <a:t>Terms will be:</a:t>
            </a:r>
          </a:p>
          <a:p>
            <a:r>
              <a:rPr lang="en-GB" sz="2400" b="1" dirty="0" smtClean="0"/>
              <a:t>(x)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, (x)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(2y), (x)(2y)</a:t>
            </a:r>
            <a:r>
              <a:rPr lang="en-GB" sz="2400" b="1" baseline="38000" dirty="0" smtClean="0"/>
              <a:t>2</a:t>
            </a:r>
            <a:r>
              <a:rPr lang="en-GB" sz="2400" b="1" dirty="0" smtClean="0"/>
              <a:t>, (2y)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 </a:t>
            </a:r>
          </a:p>
          <a:p>
            <a:r>
              <a:rPr lang="en-GB" sz="2400" b="1" dirty="0" smtClean="0"/>
              <a:t>  </a:t>
            </a:r>
          </a:p>
          <a:p>
            <a:r>
              <a:rPr lang="en-GB" sz="2400" b="1" dirty="0" smtClean="0"/>
              <a:t> </a:t>
            </a:r>
          </a:p>
          <a:p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3067</Words>
  <Application>Microsoft Office PowerPoint</Application>
  <PresentationFormat>On-screen Show (4:3)</PresentationFormat>
  <Paragraphs>952</Paragraphs>
  <Slides>64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</vt:vector>
  </TitlesOfParts>
  <Company>Notley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activstudio</dc:creator>
  <cp:lastModifiedBy>Teacher</cp:lastModifiedBy>
  <cp:revision>3</cp:revision>
  <dcterms:created xsi:type="dcterms:W3CDTF">2011-02-09T20:10:41Z</dcterms:created>
  <dcterms:modified xsi:type="dcterms:W3CDTF">2011-10-09T21:01:38Z</dcterms:modified>
</cp:coreProperties>
</file>