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activeX/activeX2.xml" ContentType="application/vnd.ms-office.activeX+xml"/>
  <Override PartName="/ppt/notesSlides/notesSlide10.xml" ContentType="application/vnd.openxmlformats-officedocument.presentationml.notesSlide+xml"/>
  <Override PartName="/ppt/activeX/activeX3.xml" ContentType="application/vnd.ms-office.activeX+xml"/>
  <Override PartName="/ppt/notesSlides/notesSlide11.xml" ContentType="application/vnd.openxmlformats-officedocument.presentationml.notesSlide+xml"/>
  <Override PartName="/ppt/activeX/activeX4.xml" ContentType="application/vnd.ms-office.activeX+xml"/>
  <Override PartName="/ppt/notesSlides/notesSlide12.xml" ContentType="application/vnd.openxmlformats-officedocument.presentationml.notesSlide+xml"/>
  <Override PartName="/ppt/activeX/activeX5.xml" ContentType="application/vnd.ms-office.activeX+xml"/>
  <Override PartName="/ppt/notesSlides/notesSlide13.xml" ContentType="application/vnd.openxmlformats-officedocument.presentationml.notesSlide+xml"/>
  <Override PartName="/ppt/activeX/activeX6.xml" ContentType="application/vnd.ms-office.activeX+xml"/>
  <Override PartName="/ppt/notesSlides/notesSlide14.xml" ContentType="application/vnd.openxmlformats-officedocument.presentationml.notesSlide+xml"/>
  <Override PartName="/ppt/activeX/activeX7.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70" r:id="rId4"/>
    <p:sldId id="271" r:id="rId5"/>
    <p:sldId id="272" r:id="rId6"/>
    <p:sldId id="273" r:id="rId7"/>
    <p:sldId id="274" r:id="rId8"/>
    <p:sldId id="275" r:id="rId9"/>
    <p:sldId id="276" r:id="rId10"/>
    <p:sldId id="262" r:id="rId11"/>
    <p:sldId id="257" r:id="rId12"/>
    <p:sldId id="263" r:id="rId13"/>
    <p:sldId id="258" r:id="rId14"/>
    <p:sldId id="264" r:id="rId15"/>
    <p:sldId id="259" r:id="rId16"/>
    <p:sldId id="265" r:id="rId17"/>
    <p:sldId id="266" r:id="rId18"/>
    <p:sldId id="260" r:id="rId19"/>
    <p:sldId id="267" r:id="rId20"/>
    <p:sldId id="261"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DA670-213F-498A-BCF6-CD8032B5A2EB}" type="datetimeFigureOut">
              <a:rPr lang="en-GB" smtClean="0"/>
              <a:t>09/10/2012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6B28D-84E2-403C-8D90-30EDD7E433AA}" type="slidenum">
              <a:rPr lang="en-GB" smtClean="0"/>
              <a:t>‹#›</a:t>
            </a:fld>
            <a:endParaRPr lang="en-GB"/>
          </a:p>
        </p:txBody>
      </p:sp>
    </p:spTree>
    <p:extLst>
      <p:ext uri="{BB962C8B-B14F-4D97-AF65-F5344CB8AC3E}">
        <p14:creationId xmlns:p14="http://schemas.microsoft.com/office/powerpoint/2010/main" val="3122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9B68E-E63D-440E-B617-4D0A7141FCB9}" type="slidenum">
              <a:rPr lang="en-GB"/>
              <a:pPr/>
              <a:t>2</a:t>
            </a:fld>
            <a:endParaRPr lang="en-GB"/>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88DA3-ABAF-4952-878A-FD6898F6A68A}" type="slidenum">
              <a:rPr lang="en-GB"/>
              <a:pPr/>
              <a:t>12</a:t>
            </a:fld>
            <a:endParaRPr lang="en-GB"/>
          </a:p>
        </p:txBody>
      </p:sp>
      <p:sp>
        <p:nvSpPr>
          <p:cNvPr id="231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Drag the points around the circumference of the circle to demonstrate this theorem.</a:t>
            </a:r>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13A7C-B593-4699-A762-110EF2D0771E}" type="slidenum">
              <a:rPr lang="en-GB"/>
              <a:pPr/>
              <a:t>14</a:t>
            </a:fld>
            <a:endParaRPr 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GB"/>
              <a:t>Drag the points around the circumference of the circle to demonstrate this theorem.</a:t>
            </a:r>
          </a:p>
          <a:p>
            <a:r>
              <a:rPr lang="en-GB"/>
              <a:t>Hide one of the angles, modify the diagram and ask pupils to calculate the size of the missing angle.</a:t>
            </a:r>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B8A5E-932E-496A-8E6F-8243AB279234}" type="slidenum">
              <a:rPr lang="en-GB"/>
              <a:pPr/>
              <a:t>16</a:t>
            </a:fld>
            <a:endParaRPr lang="en-GB"/>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GB"/>
              <a:t>Change the position of the point where the tangent meets the radius to show that they are always at right angles.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43855-425E-4885-B8D7-D14698DC903C}" type="slidenum">
              <a:rPr lang="en-GB"/>
              <a:pPr/>
              <a:t>17</a:t>
            </a:fld>
            <a:endParaRPr lang="en-GB"/>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GB"/>
              <a:t>Change the position of P to demonstrate this theorem.</a:t>
            </a:r>
          </a:p>
          <a:p>
            <a:r>
              <a:rPr lang="en-GB"/>
              <a:t>Ask pupils to explain why angles QPR and QOR are supplementary angles.</a:t>
            </a:r>
          </a:p>
          <a:p>
            <a:r>
              <a:rPr lang="en-GB"/>
              <a:t>Hide one of the angles, modify the diagram and ask pupils to calculate the size of the missing angle.</a:t>
            </a:r>
          </a:p>
          <a:p>
            <a:r>
              <a:rPr lang="en-GB"/>
              <a:t>Establish that the shape PQOR is a kite.</a:t>
            </a: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70D66-AA15-45F2-BEB3-7675DAF4CDBF}" type="slidenum">
              <a:rPr lang="en-GB"/>
              <a:pPr/>
              <a:t>19</a:t>
            </a:fld>
            <a:endParaRPr lang="en-GB"/>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GB"/>
              <a:t>Drag the points around the circumference of the circle to demonstrate this theorem.</a:t>
            </a:r>
          </a:p>
          <a:p>
            <a:r>
              <a:rPr lang="en-GB"/>
              <a:t>Hide some of the angles, modify the diagram and ask pupils to calculate the sizes of the missing angles.</a:t>
            </a:r>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A7520-40FF-418B-88CB-75CF68EDAAE6}" type="slidenum">
              <a:rPr lang="en-GB"/>
              <a:pPr/>
              <a:t>21</a:t>
            </a:fld>
            <a:endParaRPr lang="en-GB"/>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GB"/>
              <a:t>Drag the point around the circumference of the circle to investigate the alternate segment theorem.</a:t>
            </a:r>
          </a:p>
          <a:p>
            <a:r>
              <a:rPr lang="en-GB"/>
              <a:t>Hide some of the angles, modify the diagram and ask pupils to calculate the sizes of the missing angles.</a:t>
            </a:r>
          </a:p>
          <a:p>
            <a:r>
              <a:rPr lang="en-GB"/>
              <a:t>A formal proof of this theorem is not required.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F47CD-F878-449F-BC16-2FE219E7A729}" type="slidenum">
              <a:rPr lang="en-GB"/>
              <a:pPr/>
              <a:t>3</a:t>
            </a:fld>
            <a:endParaRPr lang="en-GB"/>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7D869-DDD6-40BB-86FA-7AA6AE80889E}" type="slidenum">
              <a:rPr lang="en-GB"/>
              <a:pPr/>
              <a:t>4</a:t>
            </a:fld>
            <a:endParaRPr lang="en-GB"/>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22AD7-401E-4114-B796-5DEE4958EA88}" type="slidenum">
              <a:rPr lang="en-GB"/>
              <a:pPr/>
              <a:t>5</a:t>
            </a:fld>
            <a:endParaRPr lang="en-GB"/>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9A000-3EB9-41A5-8036-D15250CF14FC}" type="slidenum">
              <a:rPr lang="en-GB"/>
              <a:pPr/>
              <a:t>6</a:t>
            </a:fld>
            <a:endParaRPr lang="en-GB"/>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CFE88-8C20-45BF-BFF8-AB63314140E8}" type="slidenum">
              <a:rPr lang="en-GB"/>
              <a:pPr/>
              <a:t>7</a:t>
            </a:fld>
            <a:endParaRPr lang="en-GB"/>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F1902-173D-4306-8789-0B2A3D9CB7DB}" type="slidenum">
              <a:rPr lang="en-GB"/>
              <a:pPr/>
              <a:t>8</a:t>
            </a:fld>
            <a:endParaRPr lang="en-GB"/>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EC04E-CDC7-48BB-874C-D911B2360F4E}" type="slidenum">
              <a:rPr lang="en-GB"/>
              <a:pPr/>
              <a:t>9</a:t>
            </a:fld>
            <a:endParaRPr lang="en-GB"/>
          </a:p>
        </p:txBody>
      </p:sp>
      <p:sp>
        <p:nvSpPr>
          <p:cNvPr id="18434" name="Rectangle 2"/>
          <p:cNvSpPr>
            <a:spLocks noRot="1" noChangeArrowheads="1" noTextEdit="1"/>
          </p:cNvSpPr>
          <p:nvPr>
            <p:ph type="sldImg"/>
          </p:nvPr>
        </p:nvSpPr>
        <p:spPr>
          <a:xfrm>
            <a:off x="1144588" y="685800"/>
            <a:ext cx="4572000" cy="3429000"/>
          </a:xfrm>
          <a:ln/>
        </p:spPr>
      </p:sp>
      <p:sp>
        <p:nvSpPr>
          <p:cNvPr id="18435"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05E2E-527D-436D-A71A-3C924BF663DE}" type="slidenum">
              <a:rPr lang="en-GB"/>
              <a:pPr/>
              <a:t>10</a:t>
            </a:fld>
            <a:endParaRPr lang="en-GB"/>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GB"/>
              <a:t>Drag the points around the circumference of the circle to demonstrate this theorem.</a:t>
            </a:r>
          </a:p>
          <a:p>
            <a:r>
              <a:rPr lang="en-GB"/>
              <a:t>Hide one of the angles, modify the diagram and ask pupils to calculate the size of the missing angle. Be aware that the angles have been given to the nearest degree.</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9556D4-2776-44D1-B2D6-5101A99253D7}"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556D4-2776-44D1-B2D6-5101A99253D7}"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556D4-2776-44D1-B2D6-5101A99253D7}"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556D4-2776-44D1-B2D6-5101A99253D7}"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556D4-2776-44D1-B2D6-5101A99253D7}"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9556D4-2776-44D1-B2D6-5101A99253D7}"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9556D4-2776-44D1-B2D6-5101A99253D7}" type="datetimeFigureOut">
              <a:rPr lang="en-GB" smtClean="0"/>
              <a:t>09/10/2012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9556D4-2776-44D1-B2D6-5101A99253D7}" type="datetimeFigureOut">
              <a:rPr lang="en-GB" smtClean="0"/>
              <a:t>09/10/2012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556D4-2776-44D1-B2D6-5101A99253D7}" type="datetimeFigureOut">
              <a:rPr lang="en-GB" smtClean="0"/>
              <a:t>09/10/2012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556D4-2776-44D1-B2D6-5101A99253D7}"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556D4-2776-44D1-B2D6-5101A99253D7}"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725096-E585-4FDB-A438-F75E273B060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556D4-2776-44D1-B2D6-5101A99253D7}" type="datetimeFigureOut">
              <a:rPr lang="en-GB" smtClean="0"/>
              <a:t>09/10/2012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25096-E585-4FDB-A438-F75E273B060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Circle theorems</a:t>
            </a:r>
            <a:endParaRPr lang="en-GB" dirty="0"/>
          </a:p>
        </p:txBody>
      </p:sp>
      <p:sp>
        <p:nvSpPr>
          <p:cNvPr id="3" name="Subtitle 2"/>
          <p:cNvSpPr>
            <a:spLocks noGrp="1"/>
          </p:cNvSpPr>
          <p:nvPr>
            <p:ph type="subTitle" idx="1"/>
          </p:nvPr>
        </p:nvSpPr>
        <p:spPr/>
        <p:txBody>
          <a:bodyPr>
            <a:normAutofit fontScale="92500" lnSpcReduction="10000"/>
          </a:bodyPr>
          <a:lstStyle/>
          <a:p>
            <a:r>
              <a:rPr lang="en-GB" sz="2400" dirty="0" smtClean="0">
                <a:solidFill>
                  <a:schemeClr val="tx1">
                    <a:lumMod val="50000"/>
                    <a:lumOff val="50000"/>
                  </a:schemeClr>
                </a:solidFill>
                <a:latin typeface="Calibri" pitchFamily="34" charset="0"/>
              </a:rPr>
              <a:t>Double Angle</a:t>
            </a:r>
          </a:p>
          <a:p>
            <a:r>
              <a:rPr lang="en-GB" sz="2400" dirty="0" smtClean="0">
                <a:solidFill>
                  <a:schemeClr val="tx1">
                    <a:lumMod val="50000"/>
                    <a:lumOff val="50000"/>
                  </a:schemeClr>
                </a:solidFill>
                <a:latin typeface="Calibri" pitchFamily="34" charset="0"/>
              </a:rPr>
              <a:t>Triangles inside Circles</a:t>
            </a:r>
          </a:p>
          <a:p>
            <a:pPr lvl="0">
              <a:spcBef>
                <a:spcPct val="0"/>
              </a:spcBef>
              <a:defRPr/>
            </a:pPr>
            <a:r>
              <a:rPr lang="en-GB" sz="2400" dirty="0">
                <a:solidFill>
                  <a:schemeClr val="tx1">
                    <a:lumMod val="50000"/>
                    <a:lumOff val="50000"/>
                  </a:schemeClr>
                </a:solidFill>
                <a:latin typeface="Calibri" pitchFamily="34" charset="0"/>
              </a:rPr>
              <a:t>Angles connected by a </a:t>
            </a:r>
            <a:r>
              <a:rPr lang="en-GB" sz="2400" dirty="0" smtClean="0">
                <a:solidFill>
                  <a:schemeClr val="tx1">
                    <a:lumMod val="50000"/>
                    <a:lumOff val="50000"/>
                  </a:schemeClr>
                </a:solidFill>
                <a:latin typeface="Calibri" pitchFamily="34" charset="0"/>
              </a:rPr>
              <a:t>chord</a:t>
            </a:r>
          </a:p>
          <a:p>
            <a:pPr lvl="0">
              <a:spcBef>
                <a:spcPct val="0"/>
              </a:spcBef>
              <a:defRPr/>
            </a:pPr>
            <a:r>
              <a:rPr lang="en-GB" sz="2400" dirty="0" smtClean="0">
                <a:solidFill>
                  <a:schemeClr val="tx1">
                    <a:lumMod val="50000"/>
                    <a:lumOff val="50000"/>
                  </a:schemeClr>
                </a:solidFill>
                <a:latin typeface="Calibri" pitchFamily="34" charset="0"/>
              </a:rPr>
              <a:t>Tangents to a circle</a:t>
            </a:r>
          </a:p>
          <a:p>
            <a:pPr lvl="0">
              <a:spcBef>
                <a:spcPct val="0"/>
              </a:spcBef>
              <a:defRPr/>
            </a:pPr>
            <a:r>
              <a:rPr lang="en-GB" sz="2400" dirty="0" smtClean="0">
                <a:solidFill>
                  <a:schemeClr val="tx1">
                    <a:lumMod val="50000"/>
                    <a:lumOff val="50000"/>
                  </a:schemeClr>
                </a:solidFill>
                <a:latin typeface="Calibri" pitchFamily="34" charset="0"/>
              </a:rPr>
              <a:t>Cyclic Quadrilaterals</a:t>
            </a:r>
            <a:endParaRPr lang="en-GB" sz="2400" dirty="0">
              <a:solidFill>
                <a:schemeClr val="tx1">
                  <a:lumMod val="50000"/>
                  <a:lumOff val="50000"/>
                </a:schemeClr>
              </a:solidFill>
              <a:latin typeface="Calibri" pitchFamily="34" charset="0"/>
            </a:endParaRPr>
          </a:p>
          <a:p>
            <a:endParaRPr lang="en-GB" dirty="0" smtClean="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44739" name="Picture 3"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44740" name="Rectangle 4"/>
          <p:cNvSpPr>
            <a:spLocks noGrp="1" noChangeArrowheads="1"/>
          </p:cNvSpPr>
          <p:nvPr>
            <p:ph type="title" idx="4294967295"/>
          </p:nvPr>
        </p:nvSpPr>
        <p:spPr>
          <a:xfrm>
            <a:off x="152400" y="152400"/>
            <a:ext cx="7772400" cy="609600"/>
          </a:xfrm>
          <a:noFill/>
          <a:ln/>
        </p:spPr>
        <p:txBody>
          <a:bodyPr>
            <a:normAutofit fontScale="90000"/>
          </a:bodyPr>
          <a:lstStyle/>
          <a:p>
            <a:r>
              <a:rPr lang="en-GB">
                <a:solidFill>
                  <a:srgbClr val="5B0091"/>
                </a:solidFill>
              </a:rPr>
              <a:t>The angle at the centre</a:t>
            </a:r>
            <a:endParaRPr lang="en-GB"/>
          </a:p>
        </p:txBody>
      </p:sp>
      <p:grpSp>
        <p:nvGrpSpPr>
          <p:cNvPr id="2" name="Group 5"/>
          <p:cNvGrpSpPr>
            <a:grpSpLocks/>
          </p:cNvGrpSpPr>
          <p:nvPr/>
        </p:nvGrpSpPr>
        <p:grpSpPr bwMode="auto">
          <a:xfrm>
            <a:off x="7304088" y="115888"/>
            <a:ext cx="576262" cy="576262"/>
            <a:chOff x="4601" y="73"/>
            <a:chExt cx="363" cy="363"/>
          </a:xfrm>
        </p:grpSpPr>
        <p:pic>
          <p:nvPicPr>
            <p:cNvPr id="244742" name="Picture 6"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44743"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44744"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1026"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99592" y="1152129"/>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23728" y="2318112"/>
            <a:ext cx="72008" cy="7200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endCxn id="4" idx="0"/>
          </p:cNvCxnSpPr>
          <p:nvPr/>
        </p:nvCxnSpPr>
        <p:spPr>
          <a:xfrm rot="5400000" flipH="1" flipV="1">
            <a:off x="705717" y="1418011"/>
            <a:ext cx="1683894"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1"/>
          </p:cNvCxnSpPr>
          <p:nvPr/>
        </p:nvCxnSpPr>
        <p:spPr>
          <a:xfrm flipV="1">
            <a:off x="971603" y="2328656"/>
            <a:ext cx="1162671" cy="5073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0"/>
            <a:endCxn id="4" idx="5"/>
          </p:cNvCxnSpPr>
          <p:nvPr/>
        </p:nvCxnSpPr>
        <p:spPr>
          <a:xfrm rot="16200000" flipH="1">
            <a:off x="1511660" y="1764196"/>
            <a:ext cx="2089731" cy="8655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5"/>
            <a:endCxn id="4" idx="5"/>
          </p:cNvCxnSpPr>
          <p:nvPr/>
        </p:nvCxnSpPr>
        <p:spPr>
          <a:xfrm rot="16200000" flipH="1">
            <a:off x="2156116" y="2408651"/>
            <a:ext cx="862285" cy="804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779912" y="1152129"/>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004048" y="2318112"/>
            <a:ext cx="72008" cy="7200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a:endCxn id="18" idx="0"/>
          </p:cNvCxnSpPr>
          <p:nvPr/>
        </p:nvCxnSpPr>
        <p:spPr>
          <a:xfrm rot="5400000" flipH="1" flipV="1">
            <a:off x="3586037" y="1418011"/>
            <a:ext cx="1683894"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9" idx="1"/>
          </p:cNvCxnSpPr>
          <p:nvPr/>
        </p:nvCxnSpPr>
        <p:spPr>
          <a:xfrm flipV="1">
            <a:off x="3851923" y="2328656"/>
            <a:ext cx="1162671" cy="5073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a:endCxn id="18" idx="6"/>
          </p:cNvCxnSpPr>
          <p:nvPr/>
        </p:nvCxnSpPr>
        <p:spPr>
          <a:xfrm rot="16200000" flipH="1">
            <a:off x="5004049" y="1152128"/>
            <a:ext cx="1224136"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2"/>
            <a:endCxn id="18" idx="6"/>
          </p:cNvCxnSpPr>
          <p:nvPr/>
        </p:nvCxnSpPr>
        <p:spPr>
          <a:xfrm rot="10800000" flipH="1" flipV="1">
            <a:off x="5004048" y="2354114"/>
            <a:ext cx="1224136" cy="22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516216" y="1152129"/>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740352" y="2318112"/>
            <a:ext cx="72008" cy="7200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a:endCxn id="24" idx="0"/>
          </p:cNvCxnSpPr>
          <p:nvPr/>
        </p:nvCxnSpPr>
        <p:spPr>
          <a:xfrm rot="5400000" flipH="1" flipV="1">
            <a:off x="6322341" y="1418011"/>
            <a:ext cx="1683894"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5" idx="1"/>
          </p:cNvCxnSpPr>
          <p:nvPr/>
        </p:nvCxnSpPr>
        <p:spPr>
          <a:xfrm flipV="1">
            <a:off x="6588227" y="2328656"/>
            <a:ext cx="1162671" cy="5073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40352" y="1152128"/>
            <a:ext cx="1152128"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0"/>
          </p:cNvCxnSpPr>
          <p:nvPr/>
        </p:nvCxnSpPr>
        <p:spPr>
          <a:xfrm rot="5400000" flipH="1" flipV="1">
            <a:off x="8147473" y="1573103"/>
            <a:ext cx="373895" cy="11161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99592" y="417646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123728" y="5342448"/>
            <a:ext cx="72008" cy="7200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a:endCxn id="30" idx="0"/>
          </p:cNvCxnSpPr>
          <p:nvPr/>
        </p:nvCxnSpPr>
        <p:spPr>
          <a:xfrm rot="5400000" flipH="1" flipV="1">
            <a:off x="647564" y="4572508"/>
            <a:ext cx="1872208"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1" idx="1"/>
          </p:cNvCxnSpPr>
          <p:nvPr/>
        </p:nvCxnSpPr>
        <p:spPr>
          <a:xfrm flipV="1">
            <a:off x="1043609" y="5352993"/>
            <a:ext cx="1090665" cy="695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0"/>
            <a:endCxn id="30" idx="5"/>
          </p:cNvCxnSpPr>
          <p:nvPr/>
        </p:nvCxnSpPr>
        <p:spPr>
          <a:xfrm rot="16200000" flipH="1">
            <a:off x="1511660" y="4788532"/>
            <a:ext cx="2089731" cy="8655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5"/>
            <a:endCxn id="30" idx="5"/>
          </p:cNvCxnSpPr>
          <p:nvPr/>
        </p:nvCxnSpPr>
        <p:spPr>
          <a:xfrm rot="16200000" flipH="1">
            <a:off x="2156116" y="5432987"/>
            <a:ext cx="862285" cy="804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779912" y="417646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004048" y="5342448"/>
            <a:ext cx="72008" cy="7200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a:endCxn id="36" idx="0"/>
          </p:cNvCxnSpPr>
          <p:nvPr/>
        </p:nvCxnSpPr>
        <p:spPr>
          <a:xfrm flipV="1">
            <a:off x="3779912" y="4176465"/>
            <a:ext cx="1224136"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7" idx="1"/>
          </p:cNvCxnSpPr>
          <p:nvPr/>
        </p:nvCxnSpPr>
        <p:spPr>
          <a:xfrm>
            <a:off x="3779913" y="5184577"/>
            <a:ext cx="1234681" cy="168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0"/>
            <a:endCxn id="36" idx="5"/>
          </p:cNvCxnSpPr>
          <p:nvPr/>
        </p:nvCxnSpPr>
        <p:spPr>
          <a:xfrm rot="16200000" flipH="1">
            <a:off x="4391980" y="4788532"/>
            <a:ext cx="2089731" cy="8655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6" idx="5"/>
          </p:cNvCxnSpPr>
          <p:nvPr/>
        </p:nvCxnSpPr>
        <p:spPr>
          <a:xfrm rot="16200000" flipH="1">
            <a:off x="5036436" y="5432987"/>
            <a:ext cx="862285" cy="804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516216" y="417646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740352" y="5342448"/>
            <a:ext cx="72008" cy="7200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endCxn id="42" idx="0"/>
          </p:cNvCxnSpPr>
          <p:nvPr/>
        </p:nvCxnSpPr>
        <p:spPr>
          <a:xfrm rot="5400000" flipH="1" flipV="1">
            <a:off x="6322341" y="4442347"/>
            <a:ext cx="1683894"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3" idx="1"/>
          </p:cNvCxnSpPr>
          <p:nvPr/>
        </p:nvCxnSpPr>
        <p:spPr>
          <a:xfrm flipV="1">
            <a:off x="6588227" y="5352992"/>
            <a:ext cx="1162671" cy="5073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2" idx="0"/>
          </p:cNvCxnSpPr>
          <p:nvPr/>
        </p:nvCxnSpPr>
        <p:spPr>
          <a:xfrm rot="16200000" flipH="1">
            <a:off x="7524329" y="4392488"/>
            <a:ext cx="1584176"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5"/>
          </p:cNvCxnSpPr>
          <p:nvPr/>
        </p:nvCxnSpPr>
        <p:spPr>
          <a:xfrm rot="16200000" flipH="1">
            <a:off x="8168782" y="5036944"/>
            <a:ext cx="356732" cy="10906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835696" y="1348408"/>
            <a:ext cx="720080" cy="307777"/>
          </a:xfrm>
          <a:prstGeom prst="rect">
            <a:avLst/>
          </a:prstGeom>
          <a:noFill/>
        </p:spPr>
        <p:txBody>
          <a:bodyPr wrap="square" rtlCol="0">
            <a:spAutoFit/>
          </a:bodyPr>
          <a:lstStyle/>
          <a:p>
            <a:r>
              <a:rPr lang="en-GB" sz="1400" dirty="0" smtClean="0">
                <a:latin typeface="Comic Sans MS" pitchFamily="66" charset="0"/>
              </a:rPr>
              <a:t>25°</a:t>
            </a:r>
            <a:endParaRPr lang="en-GB" sz="1400" dirty="0">
              <a:latin typeface="Comic Sans MS" pitchFamily="66" charset="0"/>
            </a:endParaRPr>
          </a:p>
        </p:txBody>
      </p:sp>
      <p:sp>
        <p:nvSpPr>
          <p:cNvPr id="49" name="TextBox 48"/>
          <p:cNvSpPr txBox="1"/>
          <p:nvPr/>
        </p:nvSpPr>
        <p:spPr>
          <a:xfrm>
            <a:off x="7596336" y="4248473"/>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50" name="TextBox 49"/>
          <p:cNvSpPr txBox="1"/>
          <p:nvPr/>
        </p:nvSpPr>
        <p:spPr>
          <a:xfrm>
            <a:off x="7380312" y="5472609"/>
            <a:ext cx="720080" cy="307777"/>
          </a:xfrm>
          <a:prstGeom prst="rect">
            <a:avLst/>
          </a:prstGeom>
          <a:noFill/>
        </p:spPr>
        <p:txBody>
          <a:bodyPr wrap="square" rtlCol="0">
            <a:spAutoFit/>
          </a:bodyPr>
          <a:lstStyle/>
          <a:p>
            <a:r>
              <a:rPr lang="en-GB" sz="1400" dirty="0" smtClean="0">
                <a:latin typeface="Comic Sans MS" pitchFamily="66" charset="0"/>
              </a:rPr>
              <a:t>160°</a:t>
            </a:r>
            <a:endParaRPr lang="en-GB" sz="1400" dirty="0">
              <a:latin typeface="Comic Sans MS" pitchFamily="66" charset="0"/>
            </a:endParaRPr>
          </a:p>
        </p:txBody>
      </p:sp>
      <p:sp>
        <p:nvSpPr>
          <p:cNvPr id="51" name="TextBox 50"/>
          <p:cNvSpPr txBox="1"/>
          <p:nvPr/>
        </p:nvSpPr>
        <p:spPr>
          <a:xfrm>
            <a:off x="1763688" y="5544617"/>
            <a:ext cx="720080" cy="307777"/>
          </a:xfrm>
          <a:prstGeom prst="rect">
            <a:avLst/>
          </a:prstGeom>
          <a:noFill/>
        </p:spPr>
        <p:txBody>
          <a:bodyPr wrap="square" rtlCol="0">
            <a:spAutoFit/>
          </a:bodyPr>
          <a:lstStyle/>
          <a:p>
            <a:r>
              <a:rPr lang="en-GB" sz="1400" dirty="0" smtClean="0">
                <a:latin typeface="Comic Sans MS" pitchFamily="66" charset="0"/>
              </a:rPr>
              <a:t>100°</a:t>
            </a:r>
            <a:endParaRPr lang="en-GB" sz="1400" dirty="0">
              <a:latin typeface="Comic Sans MS" pitchFamily="66" charset="0"/>
            </a:endParaRPr>
          </a:p>
        </p:txBody>
      </p:sp>
      <p:sp>
        <p:nvSpPr>
          <p:cNvPr id="52" name="TextBox 51"/>
          <p:cNvSpPr txBox="1"/>
          <p:nvPr/>
        </p:nvSpPr>
        <p:spPr>
          <a:xfrm>
            <a:off x="4716016" y="1420416"/>
            <a:ext cx="720080" cy="307777"/>
          </a:xfrm>
          <a:prstGeom prst="rect">
            <a:avLst/>
          </a:prstGeom>
          <a:noFill/>
        </p:spPr>
        <p:txBody>
          <a:bodyPr wrap="square" rtlCol="0">
            <a:spAutoFit/>
          </a:bodyPr>
          <a:lstStyle/>
          <a:p>
            <a:r>
              <a:rPr lang="en-GB" sz="1400" dirty="0" smtClean="0">
                <a:latin typeface="Comic Sans MS" pitchFamily="66" charset="0"/>
              </a:rPr>
              <a:t>60°</a:t>
            </a:r>
            <a:endParaRPr lang="en-GB" sz="1400" dirty="0">
              <a:latin typeface="Comic Sans MS" pitchFamily="66" charset="0"/>
            </a:endParaRPr>
          </a:p>
        </p:txBody>
      </p:sp>
      <p:sp>
        <p:nvSpPr>
          <p:cNvPr id="53" name="TextBox 52"/>
          <p:cNvSpPr txBox="1"/>
          <p:nvPr/>
        </p:nvSpPr>
        <p:spPr>
          <a:xfrm>
            <a:off x="4572000" y="5544617"/>
            <a:ext cx="720080" cy="307777"/>
          </a:xfrm>
          <a:prstGeom prst="rect">
            <a:avLst/>
          </a:prstGeom>
          <a:noFill/>
        </p:spPr>
        <p:txBody>
          <a:bodyPr wrap="square" rtlCol="0">
            <a:spAutoFit/>
          </a:bodyPr>
          <a:lstStyle/>
          <a:p>
            <a:r>
              <a:rPr lang="en-GB" sz="1400" dirty="0" smtClean="0">
                <a:latin typeface="Comic Sans MS" pitchFamily="66" charset="0"/>
              </a:rPr>
              <a:t>135°</a:t>
            </a:r>
            <a:endParaRPr lang="en-GB" sz="1400" dirty="0">
              <a:latin typeface="Comic Sans MS" pitchFamily="66" charset="0"/>
            </a:endParaRPr>
          </a:p>
        </p:txBody>
      </p:sp>
      <p:sp>
        <p:nvSpPr>
          <p:cNvPr id="54" name="TextBox 53"/>
          <p:cNvSpPr txBox="1"/>
          <p:nvPr/>
        </p:nvSpPr>
        <p:spPr>
          <a:xfrm>
            <a:off x="7452320" y="1368153"/>
            <a:ext cx="720080" cy="307777"/>
          </a:xfrm>
          <a:prstGeom prst="rect">
            <a:avLst/>
          </a:prstGeom>
          <a:noFill/>
        </p:spPr>
        <p:txBody>
          <a:bodyPr wrap="square" rtlCol="0">
            <a:spAutoFit/>
          </a:bodyPr>
          <a:lstStyle/>
          <a:p>
            <a:r>
              <a:rPr lang="en-GB" sz="1400" dirty="0" smtClean="0">
                <a:latin typeface="Comic Sans MS" pitchFamily="66" charset="0"/>
              </a:rPr>
              <a:t>90°</a:t>
            </a:r>
            <a:endParaRPr lang="en-GB" sz="1400" dirty="0">
              <a:latin typeface="Comic Sans MS" pitchFamily="66" charset="0"/>
            </a:endParaRPr>
          </a:p>
        </p:txBody>
      </p:sp>
      <p:sp>
        <p:nvSpPr>
          <p:cNvPr id="69" name="TextBox 68"/>
          <p:cNvSpPr txBox="1"/>
          <p:nvPr/>
        </p:nvSpPr>
        <p:spPr>
          <a:xfrm>
            <a:off x="4788024" y="4320481"/>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70" name="TextBox 69"/>
          <p:cNvSpPr txBox="1"/>
          <p:nvPr/>
        </p:nvSpPr>
        <p:spPr>
          <a:xfrm>
            <a:off x="1979712" y="4320481"/>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71" name="TextBox 70"/>
          <p:cNvSpPr txBox="1"/>
          <p:nvPr/>
        </p:nvSpPr>
        <p:spPr>
          <a:xfrm>
            <a:off x="7596336" y="2376265"/>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72" name="TextBox 71"/>
          <p:cNvSpPr txBox="1"/>
          <p:nvPr/>
        </p:nvSpPr>
        <p:spPr>
          <a:xfrm>
            <a:off x="4788024" y="2376265"/>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73" name="TextBox 72"/>
          <p:cNvSpPr txBox="1"/>
          <p:nvPr/>
        </p:nvSpPr>
        <p:spPr>
          <a:xfrm>
            <a:off x="1979712" y="2376265"/>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74" name="TextBox 73"/>
          <p:cNvSpPr txBox="1"/>
          <p:nvPr/>
        </p:nvSpPr>
        <p:spPr>
          <a:xfrm>
            <a:off x="827584" y="1224136"/>
            <a:ext cx="301686" cy="369332"/>
          </a:xfrm>
          <a:prstGeom prst="rect">
            <a:avLst/>
          </a:prstGeom>
          <a:noFill/>
          <a:ln>
            <a:solidFill>
              <a:schemeClr val="tx1"/>
            </a:solidFill>
          </a:ln>
        </p:spPr>
        <p:txBody>
          <a:bodyPr wrap="none" rtlCol="0">
            <a:spAutoFit/>
          </a:bodyPr>
          <a:lstStyle/>
          <a:p>
            <a:r>
              <a:rPr lang="en-GB" dirty="0" smtClean="0"/>
              <a:t>1</a:t>
            </a:r>
            <a:endParaRPr lang="en-GB" dirty="0"/>
          </a:p>
        </p:txBody>
      </p:sp>
      <p:sp>
        <p:nvSpPr>
          <p:cNvPr id="75" name="TextBox 74"/>
          <p:cNvSpPr txBox="1"/>
          <p:nvPr/>
        </p:nvSpPr>
        <p:spPr>
          <a:xfrm>
            <a:off x="3923928" y="1008112"/>
            <a:ext cx="301686" cy="369332"/>
          </a:xfrm>
          <a:prstGeom prst="rect">
            <a:avLst/>
          </a:prstGeom>
          <a:noFill/>
          <a:ln>
            <a:solidFill>
              <a:schemeClr val="tx1"/>
            </a:solidFill>
          </a:ln>
        </p:spPr>
        <p:txBody>
          <a:bodyPr wrap="none" rtlCol="0">
            <a:spAutoFit/>
          </a:bodyPr>
          <a:lstStyle/>
          <a:p>
            <a:r>
              <a:rPr lang="en-GB" dirty="0" smtClean="0"/>
              <a:t>2</a:t>
            </a:r>
            <a:endParaRPr lang="en-GB" dirty="0"/>
          </a:p>
        </p:txBody>
      </p:sp>
      <p:sp>
        <p:nvSpPr>
          <p:cNvPr id="76" name="TextBox 75"/>
          <p:cNvSpPr txBox="1"/>
          <p:nvPr/>
        </p:nvSpPr>
        <p:spPr>
          <a:xfrm>
            <a:off x="6588224" y="1080120"/>
            <a:ext cx="301686" cy="369332"/>
          </a:xfrm>
          <a:prstGeom prst="rect">
            <a:avLst/>
          </a:prstGeom>
          <a:noFill/>
          <a:ln>
            <a:solidFill>
              <a:schemeClr val="tx1"/>
            </a:solidFill>
          </a:ln>
        </p:spPr>
        <p:txBody>
          <a:bodyPr wrap="none" rtlCol="0">
            <a:spAutoFit/>
          </a:bodyPr>
          <a:lstStyle/>
          <a:p>
            <a:r>
              <a:rPr lang="en-GB" dirty="0" smtClean="0"/>
              <a:t>3</a:t>
            </a:r>
            <a:endParaRPr lang="en-GB" dirty="0"/>
          </a:p>
        </p:txBody>
      </p:sp>
      <p:sp>
        <p:nvSpPr>
          <p:cNvPr id="77" name="TextBox 76"/>
          <p:cNvSpPr txBox="1"/>
          <p:nvPr/>
        </p:nvSpPr>
        <p:spPr>
          <a:xfrm>
            <a:off x="6516216" y="4032448"/>
            <a:ext cx="301686" cy="369332"/>
          </a:xfrm>
          <a:prstGeom prst="rect">
            <a:avLst/>
          </a:prstGeom>
          <a:noFill/>
          <a:ln>
            <a:solidFill>
              <a:schemeClr val="tx1"/>
            </a:solidFill>
          </a:ln>
        </p:spPr>
        <p:txBody>
          <a:bodyPr wrap="none" rtlCol="0">
            <a:spAutoFit/>
          </a:bodyPr>
          <a:lstStyle/>
          <a:p>
            <a:r>
              <a:rPr lang="en-GB" dirty="0" smtClean="0"/>
              <a:t>6</a:t>
            </a:r>
            <a:endParaRPr lang="en-GB" dirty="0"/>
          </a:p>
        </p:txBody>
      </p:sp>
      <p:sp>
        <p:nvSpPr>
          <p:cNvPr id="78" name="TextBox 77"/>
          <p:cNvSpPr txBox="1"/>
          <p:nvPr/>
        </p:nvSpPr>
        <p:spPr>
          <a:xfrm>
            <a:off x="755576" y="4104456"/>
            <a:ext cx="301686" cy="369332"/>
          </a:xfrm>
          <a:prstGeom prst="rect">
            <a:avLst/>
          </a:prstGeom>
          <a:noFill/>
          <a:ln>
            <a:solidFill>
              <a:schemeClr val="tx1"/>
            </a:solidFill>
          </a:ln>
        </p:spPr>
        <p:txBody>
          <a:bodyPr wrap="none" rtlCol="0">
            <a:spAutoFit/>
          </a:bodyPr>
          <a:lstStyle/>
          <a:p>
            <a:r>
              <a:rPr lang="en-GB" dirty="0" smtClean="0"/>
              <a:t>4</a:t>
            </a:r>
            <a:endParaRPr lang="en-GB" dirty="0"/>
          </a:p>
        </p:txBody>
      </p:sp>
      <p:sp>
        <p:nvSpPr>
          <p:cNvPr id="79" name="TextBox 78"/>
          <p:cNvSpPr txBox="1"/>
          <p:nvPr/>
        </p:nvSpPr>
        <p:spPr>
          <a:xfrm>
            <a:off x="3779912" y="4032448"/>
            <a:ext cx="301686" cy="369332"/>
          </a:xfrm>
          <a:prstGeom prst="rect">
            <a:avLst/>
          </a:prstGeom>
          <a:noFill/>
          <a:ln>
            <a:solidFill>
              <a:schemeClr val="tx1"/>
            </a:solidFill>
          </a:ln>
        </p:spPr>
        <p:txBody>
          <a:bodyPr wrap="none" rtlCol="0">
            <a:spAutoFit/>
          </a:bodyPr>
          <a:lstStyle/>
          <a:p>
            <a:r>
              <a:rPr lang="en-GB" dirty="0" smtClean="0"/>
              <a:t>5</a:t>
            </a:r>
            <a:endParaRPr lang="en-GB" dirty="0"/>
          </a:p>
        </p:txBody>
      </p:sp>
      <p:sp>
        <p:nvSpPr>
          <p:cNvPr id="57" name="TextBox 56"/>
          <p:cNvSpPr txBox="1"/>
          <p:nvPr/>
        </p:nvSpPr>
        <p:spPr>
          <a:xfrm>
            <a:off x="144016" y="1944216"/>
            <a:ext cx="1440160" cy="1477328"/>
          </a:xfrm>
          <a:prstGeom prst="rect">
            <a:avLst/>
          </a:prstGeom>
          <a:solidFill>
            <a:srgbClr val="FFFF00"/>
          </a:solidFill>
        </p:spPr>
        <p:txBody>
          <a:bodyPr wrap="square" rtlCol="0">
            <a:spAutoFit/>
          </a:bodyPr>
          <a:lstStyle/>
          <a:p>
            <a:r>
              <a:rPr lang="en-GB" b="1" dirty="0" smtClean="0"/>
              <a:t>Answers</a:t>
            </a:r>
          </a:p>
          <a:p>
            <a:r>
              <a:rPr lang="en-GB" b="1" dirty="0" smtClean="0"/>
              <a:t>1) 50</a:t>
            </a:r>
          </a:p>
          <a:p>
            <a:r>
              <a:rPr lang="en-GB" b="1" dirty="0" smtClean="0"/>
              <a:t>2)120</a:t>
            </a:r>
          </a:p>
          <a:p>
            <a:r>
              <a:rPr lang="en-GB" b="1" dirty="0" smtClean="0"/>
              <a:t>3)180</a:t>
            </a:r>
          </a:p>
          <a:p>
            <a:endParaRPr lang="en-GB" b="1" dirty="0"/>
          </a:p>
        </p:txBody>
      </p:sp>
      <p:sp>
        <p:nvSpPr>
          <p:cNvPr id="58" name="TextBox 57"/>
          <p:cNvSpPr txBox="1"/>
          <p:nvPr/>
        </p:nvSpPr>
        <p:spPr>
          <a:xfrm>
            <a:off x="144016" y="3096344"/>
            <a:ext cx="1440160" cy="923330"/>
          </a:xfrm>
          <a:prstGeom prst="rect">
            <a:avLst/>
          </a:prstGeom>
          <a:solidFill>
            <a:srgbClr val="FFFF00"/>
          </a:solidFill>
        </p:spPr>
        <p:txBody>
          <a:bodyPr wrap="square" rtlCol="0">
            <a:spAutoFit/>
          </a:bodyPr>
          <a:lstStyle/>
          <a:p>
            <a:r>
              <a:rPr lang="en-GB" b="1" dirty="0" smtClean="0"/>
              <a:t>4)50</a:t>
            </a:r>
          </a:p>
          <a:p>
            <a:r>
              <a:rPr lang="en-GB" b="1" dirty="0" smtClean="0"/>
              <a:t>5)67.5</a:t>
            </a:r>
          </a:p>
          <a:p>
            <a:r>
              <a:rPr lang="en-GB" b="1" dirty="0" smtClean="0"/>
              <a:t>6)80</a:t>
            </a:r>
            <a:endParaRPr lang="en-GB" b="1" dirty="0"/>
          </a:p>
        </p:txBody>
      </p:sp>
      <p:sp>
        <p:nvSpPr>
          <p:cNvPr id="59" name="Rectangle 58">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0" name="Title 1"/>
          <p:cNvSpPr txBox="1">
            <a:spLocks/>
          </p:cNvSpPr>
          <p:nvPr/>
        </p:nvSpPr>
        <p:spPr>
          <a:xfrm>
            <a:off x="467544" y="-171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Century Gothic" pitchFamily="34" charset="0"/>
                <a:ea typeface="+mj-ea"/>
                <a:cs typeface="+mj-cs"/>
              </a:rPr>
              <a:t>Double angle theorem</a:t>
            </a:r>
            <a:endParaRPr kumimoji="0" lang="en-GB"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3"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30404" name="Picture 4"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30405" name="Rectangle 5"/>
          <p:cNvSpPr>
            <a:spLocks noGrp="1" noChangeArrowheads="1"/>
          </p:cNvSpPr>
          <p:nvPr>
            <p:ph type="title" idx="4294967295"/>
          </p:nvPr>
        </p:nvSpPr>
        <p:spPr>
          <a:xfrm>
            <a:off x="152400" y="152400"/>
            <a:ext cx="7772400" cy="609600"/>
          </a:xfrm>
          <a:noFill/>
          <a:ln/>
        </p:spPr>
        <p:txBody>
          <a:bodyPr>
            <a:normAutofit fontScale="90000"/>
          </a:bodyPr>
          <a:lstStyle/>
          <a:p>
            <a:r>
              <a:rPr lang="en-GB">
                <a:solidFill>
                  <a:srgbClr val="5B0091"/>
                </a:solidFill>
              </a:rPr>
              <a:t>Right angles in a semicircle</a:t>
            </a:r>
            <a:endParaRPr lang="en-GB"/>
          </a:p>
        </p:txBody>
      </p:sp>
      <p:grpSp>
        <p:nvGrpSpPr>
          <p:cNvPr id="2" name="Group 18"/>
          <p:cNvGrpSpPr>
            <a:grpSpLocks/>
          </p:cNvGrpSpPr>
          <p:nvPr/>
        </p:nvGrpSpPr>
        <p:grpSpPr bwMode="auto">
          <a:xfrm>
            <a:off x="7304088" y="115888"/>
            <a:ext cx="576262" cy="576262"/>
            <a:chOff x="4601" y="73"/>
            <a:chExt cx="363" cy="363"/>
          </a:xfrm>
        </p:grpSpPr>
        <p:pic>
          <p:nvPicPr>
            <p:cNvPr id="230419" name="Picture 19"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30420" name="Oval 20"/>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30421" name="Oval 21"/>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2050"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2555776" y="2023681"/>
            <a:ext cx="720080" cy="307777"/>
          </a:xfrm>
          <a:prstGeom prst="rect">
            <a:avLst/>
          </a:prstGeom>
          <a:noFill/>
        </p:spPr>
        <p:txBody>
          <a:bodyPr wrap="square" rtlCol="0">
            <a:spAutoFit/>
          </a:bodyPr>
          <a:lstStyle/>
          <a:p>
            <a:r>
              <a:rPr lang="en-GB" sz="1400" dirty="0" smtClean="0">
                <a:latin typeface="Comic Sans MS" pitchFamily="66" charset="0"/>
              </a:rPr>
              <a:t>60°</a:t>
            </a:r>
            <a:endParaRPr lang="en-GB" sz="1400" dirty="0">
              <a:latin typeface="Comic Sans MS" pitchFamily="66" charset="0"/>
            </a:endParaRPr>
          </a:p>
        </p:txBody>
      </p:sp>
      <p:sp>
        <p:nvSpPr>
          <p:cNvPr id="70" name="TextBox 69"/>
          <p:cNvSpPr txBox="1"/>
          <p:nvPr/>
        </p:nvSpPr>
        <p:spPr>
          <a:xfrm>
            <a:off x="971600" y="2455729"/>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74" name="TextBox 73"/>
          <p:cNvSpPr txBox="1"/>
          <p:nvPr/>
        </p:nvSpPr>
        <p:spPr>
          <a:xfrm>
            <a:off x="539552" y="1087576"/>
            <a:ext cx="301686" cy="369332"/>
          </a:xfrm>
          <a:prstGeom prst="rect">
            <a:avLst/>
          </a:prstGeom>
          <a:noFill/>
          <a:ln>
            <a:solidFill>
              <a:schemeClr val="tx1"/>
            </a:solidFill>
          </a:ln>
        </p:spPr>
        <p:txBody>
          <a:bodyPr wrap="none" rtlCol="0">
            <a:spAutoFit/>
          </a:bodyPr>
          <a:lstStyle/>
          <a:p>
            <a:r>
              <a:rPr lang="en-GB" dirty="0" smtClean="0"/>
              <a:t>1</a:t>
            </a:r>
            <a:endParaRPr lang="en-GB" dirty="0"/>
          </a:p>
        </p:txBody>
      </p:sp>
      <p:sp>
        <p:nvSpPr>
          <p:cNvPr id="75" name="TextBox 74"/>
          <p:cNvSpPr txBox="1"/>
          <p:nvPr/>
        </p:nvSpPr>
        <p:spPr>
          <a:xfrm>
            <a:off x="3491880" y="1015568"/>
            <a:ext cx="301686" cy="369332"/>
          </a:xfrm>
          <a:prstGeom prst="rect">
            <a:avLst/>
          </a:prstGeom>
          <a:noFill/>
          <a:ln>
            <a:solidFill>
              <a:schemeClr val="tx1"/>
            </a:solidFill>
          </a:ln>
        </p:spPr>
        <p:txBody>
          <a:bodyPr wrap="none" rtlCol="0">
            <a:spAutoFit/>
          </a:bodyPr>
          <a:lstStyle/>
          <a:p>
            <a:r>
              <a:rPr lang="en-GB" dirty="0" smtClean="0"/>
              <a:t>2</a:t>
            </a:r>
            <a:endParaRPr lang="en-GB" dirty="0"/>
          </a:p>
        </p:txBody>
      </p:sp>
      <p:sp>
        <p:nvSpPr>
          <p:cNvPr id="76" name="TextBox 75"/>
          <p:cNvSpPr txBox="1"/>
          <p:nvPr/>
        </p:nvSpPr>
        <p:spPr>
          <a:xfrm>
            <a:off x="6300192" y="1015568"/>
            <a:ext cx="301686" cy="369332"/>
          </a:xfrm>
          <a:prstGeom prst="rect">
            <a:avLst/>
          </a:prstGeom>
          <a:noFill/>
          <a:ln>
            <a:solidFill>
              <a:schemeClr val="tx1"/>
            </a:solidFill>
          </a:ln>
        </p:spPr>
        <p:txBody>
          <a:bodyPr wrap="none" rtlCol="0">
            <a:spAutoFit/>
          </a:bodyPr>
          <a:lstStyle/>
          <a:p>
            <a:r>
              <a:rPr lang="en-GB" dirty="0" smtClean="0"/>
              <a:t>3</a:t>
            </a:r>
            <a:endParaRPr lang="en-GB" dirty="0"/>
          </a:p>
        </p:txBody>
      </p:sp>
      <p:sp>
        <p:nvSpPr>
          <p:cNvPr id="77" name="TextBox 76"/>
          <p:cNvSpPr txBox="1"/>
          <p:nvPr/>
        </p:nvSpPr>
        <p:spPr>
          <a:xfrm>
            <a:off x="6300192" y="3645024"/>
            <a:ext cx="301686" cy="369332"/>
          </a:xfrm>
          <a:prstGeom prst="rect">
            <a:avLst/>
          </a:prstGeom>
          <a:noFill/>
          <a:ln>
            <a:solidFill>
              <a:schemeClr val="tx1"/>
            </a:solidFill>
          </a:ln>
        </p:spPr>
        <p:txBody>
          <a:bodyPr wrap="none" rtlCol="0">
            <a:spAutoFit/>
          </a:bodyPr>
          <a:lstStyle/>
          <a:p>
            <a:r>
              <a:rPr lang="en-GB" dirty="0" smtClean="0"/>
              <a:t>3</a:t>
            </a:r>
            <a:endParaRPr lang="en-GB" dirty="0"/>
          </a:p>
        </p:txBody>
      </p:sp>
      <p:sp>
        <p:nvSpPr>
          <p:cNvPr id="78" name="TextBox 77"/>
          <p:cNvSpPr txBox="1"/>
          <p:nvPr/>
        </p:nvSpPr>
        <p:spPr>
          <a:xfrm>
            <a:off x="467544" y="3789040"/>
            <a:ext cx="301686" cy="369332"/>
          </a:xfrm>
          <a:prstGeom prst="rect">
            <a:avLst/>
          </a:prstGeom>
          <a:noFill/>
          <a:ln>
            <a:solidFill>
              <a:schemeClr val="tx1"/>
            </a:solidFill>
          </a:ln>
        </p:spPr>
        <p:txBody>
          <a:bodyPr wrap="none" rtlCol="0">
            <a:spAutoFit/>
          </a:bodyPr>
          <a:lstStyle/>
          <a:p>
            <a:r>
              <a:rPr lang="en-GB" dirty="0" smtClean="0"/>
              <a:t>1</a:t>
            </a:r>
            <a:endParaRPr lang="en-GB" dirty="0"/>
          </a:p>
        </p:txBody>
      </p:sp>
      <p:sp>
        <p:nvSpPr>
          <p:cNvPr id="79" name="TextBox 78"/>
          <p:cNvSpPr txBox="1"/>
          <p:nvPr/>
        </p:nvSpPr>
        <p:spPr>
          <a:xfrm>
            <a:off x="3419872" y="3789040"/>
            <a:ext cx="301686" cy="369332"/>
          </a:xfrm>
          <a:prstGeom prst="rect">
            <a:avLst/>
          </a:prstGeom>
          <a:noFill/>
          <a:ln>
            <a:solidFill>
              <a:schemeClr val="tx1"/>
            </a:solidFill>
          </a:ln>
        </p:spPr>
        <p:txBody>
          <a:bodyPr wrap="none" rtlCol="0">
            <a:spAutoFit/>
          </a:bodyPr>
          <a:lstStyle/>
          <a:p>
            <a:r>
              <a:rPr lang="en-GB" dirty="0" smtClean="0"/>
              <a:t>2</a:t>
            </a:r>
            <a:endParaRPr lang="en-GB" dirty="0"/>
          </a:p>
        </p:txBody>
      </p:sp>
      <p:sp>
        <p:nvSpPr>
          <p:cNvPr id="58" name="Oval 57"/>
          <p:cNvSpPr/>
          <p:nvPr/>
        </p:nvSpPr>
        <p:spPr>
          <a:xfrm>
            <a:off x="683568" y="1087577"/>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1879995" y="226741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3491880" y="1087577"/>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4688307" y="226741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300192" y="1087577"/>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496619" y="226741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55576" y="364502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1952003" y="482486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563888" y="364502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4760313" y="482486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372200" y="364502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7568627" y="482486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665019" y="1206649"/>
            <a:ext cx="2452255" cy="1122219"/>
          </a:xfrm>
          <a:custGeom>
            <a:avLst/>
            <a:gdLst>
              <a:gd name="connsiteX0" fmla="*/ 0 w 2452255"/>
              <a:gd name="connsiteY0" fmla="*/ 1080655 h 1122219"/>
              <a:gd name="connsiteX1" fmla="*/ 2452255 w 2452255"/>
              <a:gd name="connsiteY1" fmla="*/ 1122219 h 1122219"/>
              <a:gd name="connsiteX2" fmla="*/ 1814946 w 2452255"/>
              <a:gd name="connsiteY2" fmla="*/ 0 h 1122219"/>
              <a:gd name="connsiteX3" fmla="*/ 0 w 2452255"/>
              <a:gd name="connsiteY3" fmla="*/ 1080655 h 1122219"/>
            </a:gdLst>
            <a:ahLst/>
            <a:cxnLst>
              <a:cxn ang="0">
                <a:pos x="connsiteX0" y="connsiteY0"/>
              </a:cxn>
              <a:cxn ang="0">
                <a:pos x="connsiteX1" y="connsiteY1"/>
              </a:cxn>
              <a:cxn ang="0">
                <a:pos x="connsiteX2" y="connsiteY2"/>
              </a:cxn>
              <a:cxn ang="0">
                <a:pos x="connsiteX3" y="connsiteY3"/>
              </a:cxn>
            </a:cxnLst>
            <a:rect l="l" t="t" r="r" b="b"/>
            <a:pathLst>
              <a:path w="2452255" h="1122219">
                <a:moveTo>
                  <a:pt x="0" y="1080655"/>
                </a:moveTo>
                <a:lnTo>
                  <a:pt x="2452255" y="1122219"/>
                </a:lnTo>
                <a:lnTo>
                  <a:pt x="1814946" y="0"/>
                </a:lnTo>
                <a:lnTo>
                  <a:pt x="0" y="1080655"/>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3574473" y="1068105"/>
            <a:ext cx="1191491" cy="2452255"/>
          </a:xfrm>
          <a:custGeom>
            <a:avLst/>
            <a:gdLst>
              <a:gd name="connsiteX0" fmla="*/ 1191491 w 1191491"/>
              <a:gd name="connsiteY0" fmla="*/ 2452255 h 2452255"/>
              <a:gd name="connsiteX1" fmla="*/ 1066800 w 1191491"/>
              <a:gd name="connsiteY1" fmla="*/ 0 h 2452255"/>
              <a:gd name="connsiteX2" fmla="*/ 0 w 1191491"/>
              <a:gd name="connsiteY2" fmla="*/ 775855 h 2452255"/>
              <a:gd name="connsiteX3" fmla="*/ 1191491 w 1191491"/>
              <a:gd name="connsiteY3" fmla="*/ 2452255 h 2452255"/>
            </a:gdLst>
            <a:ahLst/>
            <a:cxnLst>
              <a:cxn ang="0">
                <a:pos x="connsiteX0" y="connsiteY0"/>
              </a:cxn>
              <a:cxn ang="0">
                <a:pos x="connsiteX1" y="connsiteY1"/>
              </a:cxn>
              <a:cxn ang="0">
                <a:pos x="connsiteX2" y="connsiteY2"/>
              </a:cxn>
              <a:cxn ang="0">
                <a:pos x="connsiteX3" y="connsiteY3"/>
              </a:cxn>
            </a:cxnLst>
            <a:rect l="l" t="t" r="r" b="b"/>
            <a:pathLst>
              <a:path w="1191491" h="2452255">
                <a:moveTo>
                  <a:pt x="1191491" y="2452255"/>
                </a:moveTo>
                <a:lnTo>
                  <a:pt x="1066800" y="0"/>
                </a:lnTo>
                <a:lnTo>
                  <a:pt x="0" y="775855"/>
                </a:lnTo>
                <a:lnTo>
                  <a:pt x="1191491" y="2452255"/>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6289964" y="1081960"/>
            <a:ext cx="2466109" cy="1246909"/>
          </a:xfrm>
          <a:custGeom>
            <a:avLst/>
            <a:gdLst>
              <a:gd name="connsiteX0" fmla="*/ 0 w 2466109"/>
              <a:gd name="connsiteY0" fmla="*/ 1191490 h 1246909"/>
              <a:gd name="connsiteX1" fmla="*/ 2466109 w 2466109"/>
              <a:gd name="connsiteY1" fmla="*/ 1246909 h 1246909"/>
              <a:gd name="connsiteX2" fmla="*/ 1330036 w 2466109"/>
              <a:gd name="connsiteY2" fmla="*/ 0 h 1246909"/>
              <a:gd name="connsiteX3" fmla="*/ 0 w 2466109"/>
              <a:gd name="connsiteY3" fmla="*/ 1191490 h 1246909"/>
            </a:gdLst>
            <a:ahLst/>
            <a:cxnLst>
              <a:cxn ang="0">
                <a:pos x="connsiteX0" y="connsiteY0"/>
              </a:cxn>
              <a:cxn ang="0">
                <a:pos x="connsiteX1" y="connsiteY1"/>
              </a:cxn>
              <a:cxn ang="0">
                <a:pos x="connsiteX2" y="connsiteY2"/>
              </a:cxn>
              <a:cxn ang="0">
                <a:pos x="connsiteX3" y="connsiteY3"/>
              </a:cxn>
            </a:cxnLst>
            <a:rect l="l" t="t" r="r" b="b"/>
            <a:pathLst>
              <a:path w="2466109" h="1246909">
                <a:moveTo>
                  <a:pt x="0" y="1191490"/>
                </a:moveTo>
                <a:lnTo>
                  <a:pt x="2466109" y="1246909"/>
                </a:lnTo>
                <a:lnTo>
                  <a:pt x="1330036" y="0"/>
                </a:lnTo>
                <a:lnTo>
                  <a:pt x="0" y="1191490"/>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4211960" y="1375609"/>
            <a:ext cx="720080" cy="307777"/>
          </a:xfrm>
          <a:prstGeom prst="rect">
            <a:avLst/>
          </a:prstGeom>
          <a:noFill/>
        </p:spPr>
        <p:txBody>
          <a:bodyPr wrap="square" rtlCol="0">
            <a:spAutoFit/>
          </a:bodyPr>
          <a:lstStyle/>
          <a:p>
            <a:r>
              <a:rPr lang="en-GB" sz="1400" dirty="0" smtClean="0">
                <a:latin typeface="Comic Sans MS" pitchFamily="66" charset="0"/>
              </a:rPr>
              <a:t>72°</a:t>
            </a:r>
            <a:endParaRPr lang="en-GB" sz="1400" dirty="0">
              <a:latin typeface="Comic Sans MS" pitchFamily="66" charset="0"/>
            </a:endParaRPr>
          </a:p>
        </p:txBody>
      </p:sp>
      <p:sp>
        <p:nvSpPr>
          <p:cNvPr id="94" name="TextBox 93"/>
          <p:cNvSpPr txBox="1"/>
          <p:nvPr/>
        </p:nvSpPr>
        <p:spPr>
          <a:xfrm>
            <a:off x="4427984" y="2887777"/>
            <a:ext cx="360040" cy="307777"/>
          </a:xfrm>
          <a:prstGeom prst="rect">
            <a:avLst/>
          </a:prstGeom>
          <a:noFill/>
        </p:spPr>
        <p:txBody>
          <a:bodyPr wrap="square" rtlCol="0">
            <a:spAutoFit/>
          </a:bodyPr>
          <a:lstStyle/>
          <a:p>
            <a:r>
              <a:rPr lang="en-GB" sz="1400" b="1" dirty="0" smtClean="0">
                <a:latin typeface="Comic Sans MS" pitchFamily="66" charset="0"/>
              </a:rPr>
              <a:t>x</a:t>
            </a:r>
            <a:endParaRPr lang="en-GB" sz="1400" b="1" dirty="0">
              <a:latin typeface="Comic Sans MS" pitchFamily="66" charset="0"/>
            </a:endParaRPr>
          </a:p>
        </p:txBody>
      </p:sp>
      <p:sp>
        <p:nvSpPr>
          <p:cNvPr id="96" name="TextBox 95"/>
          <p:cNvSpPr txBox="1"/>
          <p:nvPr/>
        </p:nvSpPr>
        <p:spPr>
          <a:xfrm>
            <a:off x="6516216" y="1951673"/>
            <a:ext cx="360040" cy="307777"/>
          </a:xfrm>
          <a:prstGeom prst="rect">
            <a:avLst/>
          </a:prstGeom>
          <a:noFill/>
        </p:spPr>
        <p:txBody>
          <a:bodyPr wrap="square" rtlCol="0">
            <a:spAutoFit/>
          </a:bodyPr>
          <a:lstStyle/>
          <a:p>
            <a:r>
              <a:rPr lang="en-GB" sz="1400" b="1" dirty="0" smtClean="0">
                <a:latin typeface="Comic Sans MS" pitchFamily="66" charset="0"/>
              </a:rPr>
              <a:t>x</a:t>
            </a:r>
            <a:endParaRPr lang="en-GB" sz="1400" b="1" dirty="0">
              <a:latin typeface="Comic Sans MS" pitchFamily="66" charset="0"/>
            </a:endParaRPr>
          </a:p>
        </p:txBody>
      </p:sp>
      <p:sp>
        <p:nvSpPr>
          <p:cNvPr id="97" name="TextBox 96"/>
          <p:cNvSpPr txBox="1"/>
          <p:nvPr/>
        </p:nvSpPr>
        <p:spPr>
          <a:xfrm>
            <a:off x="8172400" y="2023681"/>
            <a:ext cx="360040" cy="307777"/>
          </a:xfrm>
          <a:prstGeom prst="rect">
            <a:avLst/>
          </a:prstGeom>
          <a:noFill/>
        </p:spPr>
        <p:txBody>
          <a:bodyPr wrap="square" rtlCol="0">
            <a:spAutoFit/>
          </a:bodyPr>
          <a:lstStyle/>
          <a:p>
            <a:r>
              <a:rPr lang="en-GB" sz="1400" b="1" dirty="0" smtClean="0">
                <a:latin typeface="Comic Sans MS" pitchFamily="66" charset="0"/>
              </a:rPr>
              <a:t>x</a:t>
            </a:r>
            <a:endParaRPr lang="en-GB" sz="1400" b="1" dirty="0">
              <a:latin typeface="Comic Sans MS" pitchFamily="66" charset="0"/>
            </a:endParaRPr>
          </a:p>
        </p:txBody>
      </p:sp>
      <p:cxnSp>
        <p:nvCxnSpPr>
          <p:cNvPr id="99" name="Straight Connector 98"/>
          <p:cNvCxnSpPr/>
          <p:nvPr/>
        </p:nvCxnSpPr>
        <p:spPr>
          <a:xfrm rot="16200000" flipH="1">
            <a:off x="6790393" y="162207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8100392" y="1591632"/>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reeform 101"/>
          <p:cNvSpPr/>
          <p:nvPr/>
        </p:nvSpPr>
        <p:spPr>
          <a:xfrm>
            <a:off x="1066801" y="4045528"/>
            <a:ext cx="1814945" cy="803564"/>
          </a:xfrm>
          <a:custGeom>
            <a:avLst/>
            <a:gdLst>
              <a:gd name="connsiteX0" fmla="*/ 914400 w 1814945"/>
              <a:gd name="connsiteY0" fmla="*/ 803564 h 803564"/>
              <a:gd name="connsiteX1" fmla="*/ 0 w 1814945"/>
              <a:gd name="connsiteY1" fmla="*/ 0 h 803564"/>
              <a:gd name="connsiteX2" fmla="*/ 1814945 w 1814945"/>
              <a:gd name="connsiteY2" fmla="*/ 27709 h 803564"/>
              <a:gd name="connsiteX3" fmla="*/ 914400 w 1814945"/>
              <a:gd name="connsiteY3" fmla="*/ 803564 h 803564"/>
            </a:gdLst>
            <a:ahLst/>
            <a:cxnLst>
              <a:cxn ang="0">
                <a:pos x="connsiteX0" y="connsiteY0"/>
              </a:cxn>
              <a:cxn ang="0">
                <a:pos x="connsiteX1" y="connsiteY1"/>
              </a:cxn>
              <a:cxn ang="0">
                <a:pos x="connsiteX2" y="connsiteY2"/>
              </a:cxn>
              <a:cxn ang="0">
                <a:pos x="connsiteX3" y="connsiteY3"/>
              </a:cxn>
            </a:cxnLst>
            <a:rect l="l" t="t" r="r" b="b"/>
            <a:pathLst>
              <a:path w="1814945" h="803564">
                <a:moveTo>
                  <a:pt x="914400" y="803564"/>
                </a:moveTo>
                <a:lnTo>
                  <a:pt x="0" y="0"/>
                </a:lnTo>
                <a:lnTo>
                  <a:pt x="1814945" y="27709"/>
                </a:lnTo>
                <a:lnTo>
                  <a:pt x="914400" y="803564"/>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3560619" y="4835237"/>
            <a:ext cx="2327564" cy="568037"/>
          </a:xfrm>
          <a:custGeom>
            <a:avLst/>
            <a:gdLst>
              <a:gd name="connsiteX0" fmla="*/ 1233055 w 2327564"/>
              <a:gd name="connsiteY0" fmla="*/ 0 h 568037"/>
              <a:gd name="connsiteX1" fmla="*/ 0 w 2327564"/>
              <a:gd name="connsiteY1" fmla="*/ 249382 h 568037"/>
              <a:gd name="connsiteX2" fmla="*/ 2327564 w 2327564"/>
              <a:gd name="connsiteY2" fmla="*/ 568037 h 568037"/>
              <a:gd name="connsiteX3" fmla="*/ 1233055 w 2327564"/>
              <a:gd name="connsiteY3" fmla="*/ 0 h 568037"/>
            </a:gdLst>
            <a:ahLst/>
            <a:cxnLst>
              <a:cxn ang="0">
                <a:pos x="connsiteX0" y="connsiteY0"/>
              </a:cxn>
              <a:cxn ang="0">
                <a:pos x="connsiteX1" y="connsiteY1"/>
              </a:cxn>
              <a:cxn ang="0">
                <a:pos x="connsiteX2" y="connsiteY2"/>
              </a:cxn>
              <a:cxn ang="0">
                <a:pos x="connsiteX3" y="connsiteY3"/>
              </a:cxn>
            </a:cxnLst>
            <a:rect l="l" t="t" r="r" b="b"/>
            <a:pathLst>
              <a:path w="2327564" h="568037">
                <a:moveTo>
                  <a:pt x="1233055" y="0"/>
                </a:moveTo>
                <a:lnTo>
                  <a:pt x="0" y="249382"/>
                </a:lnTo>
                <a:lnTo>
                  <a:pt x="2327564" y="568037"/>
                </a:lnTo>
                <a:lnTo>
                  <a:pt x="1233055" y="0"/>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p:cNvSpPr/>
          <p:nvPr/>
        </p:nvSpPr>
        <p:spPr>
          <a:xfrm>
            <a:off x="6636328" y="4005065"/>
            <a:ext cx="1856509" cy="845127"/>
          </a:xfrm>
          <a:custGeom>
            <a:avLst/>
            <a:gdLst>
              <a:gd name="connsiteX0" fmla="*/ 955964 w 1856509"/>
              <a:gd name="connsiteY0" fmla="*/ 845127 h 845127"/>
              <a:gd name="connsiteX1" fmla="*/ 0 w 1856509"/>
              <a:gd name="connsiteY1" fmla="*/ 83127 h 845127"/>
              <a:gd name="connsiteX2" fmla="*/ 1856509 w 1856509"/>
              <a:gd name="connsiteY2" fmla="*/ 0 h 845127"/>
              <a:gd name="connsiteX3" fmla="*/ 955964 w 1856509"/>
              <a:gd name="connsiteY3" fmla="*/ 845127 h 845127"/>
            </a:gdLst>
            <a:ahLst/>
            <a:cxnLst>
              <a:cxn ang="0">
                <a:pos x="connsiteX0" y="connsiteY0"/>
              </a:cxn>
              <a:cxn ang="0">
                <a:pos x="connsiteX1" y="connsiteY1"/>
              </a:cxn>
              <a:cxn ang="0">
                <a:pos x="connsiteX2" y="connsiteY2"/>
              </a:cxn>
              <a:cxn ang="0">
                <a:pos x="connsiteX3" y="connsiteY3"/>
              </a:cxn>
            </a:cxnLst>
            <a:rect l="l" t="t" r="r" b="b"/>
            <a:pathLst>
              <a:path w="1856509" h="845127">
                <a:moveTo>
                  <a:pt x="955964" y="845127"/>
                </a:moveTo>
                <a:lnTo>
                  <a:pt x="0" y="83127"/>
                </a:lnTo>
                <a:lnTo>
                  <a:pt x="1856509" y="0"/>
                </a:lnTo>
                <a:lnTo>
                  <a:pt x="955964" y="845127"/>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1259632" y="4005065"/>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106" name="TextBox 105"/>
          <p:cNvSpPr txBox="1"/>
          <p:nvPr/>
        </p:nvSpPr>
        <p:spPr>
          <a:xfrm>
            <a:off x="2411760" y="4057328"/>
            <a:ext cx="360040" cy="307777"/>
          </a:xfrm>
          <a:prstGeom prst="rect">
            <a:avLst/>
          </a:prstGeom>
          <a:noFill/>
        </p:spPr>
        <p:txBody>
          <a:bodyPr wrap="square" rtlCol="0">
            <a:spAutoFit/>
          </a:bodyPr>
          <a:lstStyle/>
          <a:p>
            <a:r>
              <a:rPr lang="en-GB" sz="1400" b="1" dirty="0">
                <a:latin typeface="Comic Sans MS" pitchFamily="66" charset="0"/>
              </a:rPr>
              <a:t>y</a:t>
            </a:r>
          </a:p>
        </p:txBody>
      </p:sp>
      <p:sp>
        <p:nvSpPr>
          <p:cNvPr id="107" name="TextBox 106"/>
          <p:cNvSpPr txBox="1"/>
          <p:nvPr/>
        </p:nvSpPr>
        <p:spPr>
          <a:xfrm>
            <a:off x="4644008" y="4835561"/>
            <a:ext cx="360040" cy="307777"/>
          </a:xfrm>
          <a:prstGeom prst="rect">
            <a:avLst/>
          </a:prstGeom>
          <a:noFill/>
        </p:spPr>
        <p:txBody>
          <a:bodyPr wrap="square" rtlCol="0">
            <a:spAutoFit/>
          </a:bodyPr>
          <a:lstStyle/>
          <a:p>
            <a:r>
              <a:rPr lang="en-GB" sz="1400" b="1" dirty="0">
                <a:latin typeface="Comic Sans MS" pitchFamily="66" charset="0"/>
              </a:rPr>
              <a:t>y</a:t>
            </a:r>
          </a:p>
        </p:txBody>
      </p:sp>
      <p:sp>
        <p:nvSpPr>
          <p:cNvPr id="108" name="TextBox 107"/>
          <p:cNvSpPr txBox="1"/>
          <p:nvPr/>
        </p:nvSpPr>
        <p:spPr>
          <a:xfrm>
            <a:off x="8028384" y="4005065"/>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109" name="TextBox 108"/>
          <p:cNvSpPr txBox="1"/>
          <p:nvPr/>
        </p:nvSpPr>
        <p:spPr>
          <a:xfrm>
            <a:off x="1691680" y="4489376"/>
            <a:ext cx="720080" cy="307777"/>
          </a:xfrm>
          <a:prstGeom prst="rect">
            <a:avLst/>
          </a:prstGeom>
          <a:noFill/>
        </p:spPr>
        <p:txBody>
          <a:bodyPr wrap="square" rtlCol="0">
            <a:spAutoFit/>
          </a:bodyPr>
          <a:lstStyle/>
          <a:p>
            <a:r>
              <a:rPr lang="en-GB" sz="1400" dirty="0" smtClean="0">
                <a:latin typeface="Comic Sans MS" pitchFamily="66" charset="0"/>
              </a:rPr>
              <a:t>100°</a:t>
            </a:r>
            <a:endParaRPr lang="en-GB" sz="1400" dirty="0">
              <a:latin typeface="Comic Sans MS" pitchFamily="66" charset="0"/>
            </a:endParaRPr>
          </a:p>
        </p:txBody>
      </p:sp>
      <p:sp>
        <p:nvSpPr>
          <p:cNvPr id="110" name="TextBox 109"/>
          <p:cNvSpPr txBox="1"/>
          <p:nvPr/>
        </p:nvSpPr>
        <p:spPr>
          <a:xfrm>
            <a:off x="5233927" y="5093150"/>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111" name="TextBox 110"/>
          <p:cNvSpPr txBox="1"/>
          <p:nvPr/>
        </p:nvSpPr>
        <p:spPr>
          <a:xfrm>
            <a:off x="3937783" y="4927314"/>
            <a:ext cx="720080" cy="307777"/>
          </a:xfrm>
          <a:prstGeom prst="rect">
            <a:avLst/>
          </a:prstGeom>
          <a:noFill/>
        </p:spPr>
        <p:txBody>
          <a:bodyPr wrap="square" rtlCol="0">
            <a:spAutoFit/>
          </a:bodyPr>
          <a:lstStyle/>
          <a:p>
            <a:r>
              <a:rPr lang="en-GB" sz="1400" dirty="0" smtClean="0">
                <a:latin typeface="Comic Sans MS" pitchFamily="66" charset="0"/>
              </a:rPr>
              <a:t>30°</a:t>
            </a:r>
            <a:endParaRPr lang="en-GB" sz="1400" dirty="0">
              <a:latin typeface="Comic Sans MS" pitchFamily="66" charset="0"/>
            </a:endParaRPr>
          </a:p>
        </p:txBody>
      </p:sp>
      <p:sp>
        <p:nvSpPr>
          <p:cNvPr id="112" name="TextBox 111"/>
          <p:cNvSpPr txBox="1"/>
          <p:nvPr/>
        </p:nvSpPr>
        <p:spPr>
          <a:xfrm>
            <a:off x="6804248" y="4077073"/>
            <a:ext cx="720080" cy="307777"/>
          </a:xfrm>
          <a:prstGeom prst="rect">
            <a:avLst/>
          </a:prstGeom>
          <a:noFill/>
        </p:spPr>
        <p:txBody>
          <a:bodyPr wrap="square" rtlCol="0">
            <a:spAutoFit/>
          </a:bodyPr>
          <a:lstStyle/>
          <a:p>
            <a:r>
              <a:rPr lang="en-GB" sz="1400" dirty="0" smtClean="0">
                <a:latin typeface="Comic Sans MS" pitchFamily="66" charset="0"/>
              </a:rPr>
              <a:t>22°</a:t>
            </a:r>
            <a:endParaRPr lang="en-GB" sz="1400" dirty="0">
              <a:latin typeface="Comic Sans MS" pitchFamily="66" charset="0"/>
            </a:endParaRPr>
          </a:p>
        </p:txBody>
      </p:sp>
      <p:sp>
        <p:nvSpPr>
          <p:cNvPr id="113" name="TextBox 112"/>
          <p:cNvSpPr txBox="1"/>
          <p:nvPr/>
        </p:nvSpPr>
        <p:spPr>
          <a:xfrm>
            <a:off x="7452320" y="4509121"/>
            <a:ext cx="360040" cy="307777"/>
          </a:xfrm>
          <a:prstGeom prst="rect">
            <a:avLst/>
          </a:prstGeom>
          <a:noFill/>
        </p:spPr>
        <p:txBody>
          <a:bodyPr wrap="square" rtlCol="0">
            <a:spAutoFit/>
          </a:bodyPr>
          <a:lstStyle/>
          <a:p>
            <a:r>
              <a:rPr lang="en-GB" sz="1400" b="1" dirty="0">
                <a:latin typeface="Comic Sans MS" pitchFamily="66" charset="0"/>
              </a:rPr>
              <a:t>y</a:t>
            </a:r>
          </a:p>
        </p:txBody>
      </p:sp>
      <p:sp>
        <p:nvSpPr>
          <p:cNvPr id="45" name="TextBox 44"/>
          <p:cNvSpPr txBox="1"/>
          <p:nvPr/>
        </p:nvSpPr>
        <p:spPr>
          <a:xfrm>
            <a:off x="0" y="1628800"/>
            <a:ext cx="1584176" cy="1477328"/>
          </a:xfrm>
          <a:prstGeom prst="rect">
            <a:avLst/>
          </a:prstGeom>
          <a:solidFill>
            <a:srgbClr val="FFFF00"/>
          </a:solidFill>
        </p:spPr>
        <p:txBody>
          <a:bodyPr wrap="square" rtlCol="0">
            <a:spAutoFit/>
          </a:bodyPr>
          <a:lstStyle/>
          <a:p>
            <a:r>
              <a:rPr lang="en-GB" b="1" dirty="0" smtClean="0"/>
              <a:t>Answers</a:t>
            </a:r>
          </a:p>
          <a:p>
            <a:r>
              <a:rPr lang="en-GB" b="1" dirty="0" smtClean="0"/>
              <a:t>1) X=30</a:t>
            </a:r>
          </a:p>
          <a:p>
            <a:r>
              <a:rPr lang="en-GB" b="1" dirty="0" smtClean="0"/>
              <a:t>2)x=18</a:t>
            </a:r>
          </a:p>
          <a:p>
            <a:r>
              <a:rPr lang="en-GB" b="1" dirty="0" smtClean="0"/>
              <a:t>3)x=45</a:t>
            </a:r>
          </a:p>
          <a:p>
            <a:endParaRPr lang="en-GB" b="1" dirty="0"/>
          </a:p>
        </p:txBody>
      </p:sp>
      <p:sp>
        <p:nvSpPr>
          <p:cNvPr id="46" name="TextBox 45"/>
          <p:cNvSpPr txBox="1"/>
          <p:nvPr/>
        </p:nvSpPr>
        <p:spPr>
          <a:xfrm>
            <a:off x="0" y="2852936"/>
            <a:ext cx="1584176" cy="923330"/>
          </a:xfrm>
          <a:prstGeom prst="rect">
            <a:avLst/>
          </a:prstGeom>
          <a:solidFill>
            <a:srgbClr val="FFFF00"/>
          </a:solidFill>
        </p:spPr>
        <p:txBody>
          <a:bodyPr wrap="square" rtlCol="0">
            <a:spAutoFit/>
          </a:bodyPr>
          <a:lstStyle/>
          <a:p>
            <a:r>
              <a:rPr lang="en-GB" b="1" dirty="0" smtClean="0"/>
              <a:t>4)X=40 y=40</a:t>
            </a:r>
          </a:p>
          <a:p>
            <a:r>
              <a:rPr lang="en-GB" b="1" dirty="0" smtClean="0"/>
              <a:t>5)x=30 y= 120</a:t>
            </a:r>
          </a:p>
          <a:p>
            <a:r>
              <a:rPr lang="en-GB" b="1" dirty="0" smtClean="0"/>
              <a:t>6)x=22 y=136</a:t>
            </a:r>
            <a:endParaRPr lang="en-GB" b="1" dirty="0"/>
          </a:p>
        </p:txBody>
      </p:sp>
      <p:sp>
        <p:nvSpPr>
          <p:cNvPr id="47" name="TextBox 46"/>
          <p:cNvSpPr txBox="1"/>
          <p:nvPr/>
        </p:nvSpPr>
        <p:spPr>
          <a:xfrm>
            <a:off x="899592" y="2023680"/>
            <a:ext cx="360040" cy="307777"/>
          </a:xfrm>
          <a:prstGeom prst="rect">
            <a:avLst/>
          </a:prstGeom>
          <a:noFill/>
        </p:spPr>
        <p:txBody>
          <a:bodyPr wrap="square" rtlCol="0">
            <a:spAutoFit/>
          </a:bodyPr>
          <a:lstStyle/>
          <a:p>
            <a:r>
              <a:rPr lang="en-GB" sz="1400" b="1" dirty="0" smtClean="0">
                <a:latin typeface="Comic Sans MS" pitchFamily="66" charset="0"/>
              </a:rPr>
              <a:t>x</a:t>
            </a:r>
            <a:endParaRPr lang="en-GB" sz="1400" b="1" dirty="0">
              <a:latin typeface="Comic Sans MS" pitchFamily="66" charset="0"/>
            </a:endParaRPr>
          </a:p>
        </p:txBody>
      </p:sp>
      <p:sp>
        <p:nvSpPr>
          <p:cNvPr id="49" name="Rectangle 48">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0" name="Title 1"/>
          <p:cNvSpPr txBox="1">
            <a:spLocks/>
          </p:cNvSpPr>
          <p:nvPr/>
        </p:nvSpPr>
        <p:spPr>
          <a:xfrm>
            <a:off x="467544" y="-171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Century Gothic" pitchFamily="34" charset="0"/>
                <a:ea typeface="+mj-ea"/>
                <a:cs typeface="+mj-cs"/>
              </a:rPr>
              <a:t>Triangles inside circles</a:t>
            </a:r>
            <a:endParaRPr kumimoji="0" lang="en-GB"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4" name="Picture 4"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40645" name="Picture 5"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40646" name="Rectangle 6"/>
          <p:cNvSpPr>
            <a:spLocks noGrp="1" noChangeArrowheads="1"/>
          </p:cNvSpPr>
          <p:nvPr>
            <p:ph type="title" idx="4294967295"/>
          </p:nvPr>
        </p:nvSpPr>
        <p:spPr>
          <a:xfrm>
            <a:off x="152400" y="152400"/>
            <a:ext cx="7772400" cy="609600"/>
          </a:xfrm>
          <a:noFill/>
          <a:ln/>
        </p:spPr>
        <p:txBody>
          <a:bodyPr>
            <a:normAutofit fontScale="90000"/>
          </a:bodyPr>
          <a:lstStyle/>
          <a:p>
            <a:r>
              <a:rPr lang="en-GB">
                <a:solidFill>
                  <a:srgbClr val="5B0091"/>
                </a:solidFill>
              </a:rPr>
              <a:t>Angles in the same segment</a:t>
            </a:r>
            <a:endParaRPr lang="en-GB"/>
          </a:p>
        </p:txBody>
      </p:sp>
      <p:grpSp>
        <p:nvGrpSpPr>
          <p:cNvPr id="2" name="Group 7"/>
          <p:cNvGrpSpPr>
            <a:grpSpLocks/>
          </p:cNvGrpSpPr>
          <p:nvPr/>
        </p:nvGrpSpPr>
        <p:grpSpPr bwMode="auto">
          <a:xfrm>
            <a:off x="7304088" y="115888"/>
            <a:ext cx="576262" cy="576262"/>
            <a:chOff x="4601" y="73"/>
            <a:chExt cx="363" cy="363"/>
          </a:xfrm>
        </p:grpSpPr>
        <p:pic>
          <p:nvPicPr>
            <p:cNvPr id="240648" name="Picture 8"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40649" name="Oval 9"/>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40650" name="Oval 10"/>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3074"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55576" y="1196752"/>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endCxn id="4" idx="0"/>
          </p:cNvCxnSpPr>
          <p:nvPr/>
        </p:nvCxnSpPr>
        <p:spPr>
          <a:xfrm rot="5400000" flipH="1" flipV="1">
            <a:off x="561701" y="1462634"/>
            <a:ext cx="1683894"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7"/>
          </p:cNvCxnSpPr>
          <p:nvPr/>
        </p:nvCxnSpPr>
        <p:spPr>
          <a:xfrm flipV="1">
            <a:off x="827588" y="1555293"/>
            <a:ext cx="2017721" cy="13253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0"/>
          </p:cNvCxnSpPr>
          <p:nvPr/>
        </p:nvCxnSpPr>
        <p:spPr>
          <a:xfrm rot="16200000" flipH="1">
            <a:off x="1223628" y="1952835"/>
            <a:ext cx="2232248"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91680" y="1393031"/>
            <a:ext cx="720080" cy="307777"/>
          </a:xfrm>
          <a:prstGeom prst="rect">
            <a:avLst/>
          </a:prstGeom>
          <a:noFill/>
        </p:spPr>
        <p:txBody>
          <a:bodyPr wrap="square" rtlCol="0">
            <a:spAutoFit/>
          </a:bodyPr>
          <a:lstStyle/>
          <a:p>
            <a:r>
              <a:rPr lang="en-GB" sz="1400" dirty="0" smtClean="0">
                <a:latin typeface="Comic Sans MS" pitchFamily="66" charset="0"/>
              </a:rPr>
              <a:t>25°</a:t>
            </a:r>
            <a:endParaRPr lang="en-GB" sz="1400" dirty="0">
              <a:latin typeface="Comic Sans MS" pitchFamily="66" charset="0"/>
            </a:endParaRPr>
          </a:p>
        </p:txBody>
      </p:sp>
      <p:sp>
        <p:nvSpPr>
          <p:cNvPr id="73" name="TextBox 72"/>
          <p:cNvSpPr txBox="1"/>
          <p:nvPr/>
        </p:nvSpPr>
        <p:spPr>
          <a:xfrm>
            <a:off x="2555776" y="1628800"/>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74" name="TextBox 73"/>
          <p:cNvSpPr txBox="1"/>
          <p:nvPr/>
        </p:nvSpPr>
        <p:spPr>
          <a:xfrm>
            <a:off x="683568" y="1268759"/>
            <a:ext cx="301686" cy="369332"/>
          </a:xfrm>
          <a:prstGeom prst="rect">
            <a:avLst/>
          </a:prstGeom>
          <a:noFill/>
          <a:ln>
            <a:solidFill>
              <a:schemeClr val="tx1"/>
            </a:solidFill>
          </a:ln>
        </p:spPr>
        <p:txBody>
          <a:bodyPr wrap="none" rtlCol="0">
            <a:spAutoFit/>
          </a:bodyPr>
          <a:lstStyle/>
          <a:p>
            <a:r>
              <a:rPr lang="en-GB" dirty="0" smtClean="0"/>
              <a:t>1</a:t>
            </a:r>
            <a:endParaRPr lang="en-GB" dirty="0"/>
          </a:p>
        </p:txBody>
      </p:sp>
      <p:sp>
        <p:nvSpPr>
          <p:cNvPr id="75" name="TextBox 74"/>
          <p:cNvSpPr txBox="1"/>
          <p:nvPr/>
        </p:nvSpPr>
        <p:spPr>
          <a:xfrm>
            <a:off x="3707904" y="1052735"/>
            <a:ext cx="301686" cy="369332"/>
          </a:xfrm>
          <a:prstGeom prst="rect">
            <a:avLst/>
          </a:prstGeom>
          <a:noFill/>
          <a:ln>
            <a:solidFill>
              <a:schemeClr val="tx1"/>
            </a:solidFill>
          </a:ln>
        </p:spPr>
        <p:txBody>
          <a:bodyPr wrap="none" rtlCol="0">
            <a:spAutoFit/>
          </a:bodyPr>
          <a:lstStyle/>
          <a:p>
            <a:r>
              <a:rPr lang="en-GB" dirty="0" smtClean="0"/>
              <a:t>2</a:t>
            </a:r>
            <a:endParaRPr lang="en-GB" dirty="0"/>
          </a:p>
        </p:txBody>
      </p:sp>
      <p:sp>
        <p:nvSpPr>
          <p:cNvPr id="76" name="TextBox 75"/>
          <p:cNvSpPr txBox="1"/>
          <p:nvPr/>
        </p:nvSpPr>
        <p:spPr>
          <a:xfrm>
            <a:off x="6516216" y="1196751"/>
            <a:ext cx="301686" cy="369332"/>
          </a:xfrm>
          <a:prstGeom prst="rect">
            <a:avLst/>
          </a:prstGeom>
          <a:noFill/>
          <a:ln>
            <a:solidFill>
              <a:schemeClr val="tx1"/>
            </a:solidFill>
          </a:ln>
        </p:spPr>
        <p:txBody>
          <a:bodyPr wrap="none" rtlCol="0">
            <a:spAutoFit/>
          </a:bodyPr>
          <a:lstStyle/>
          <a:p>
            <a:r>
              <a:rPr lang="en-GB" dirty="0" smtClean="0"/>
              <a:t>3</a:t>
            </a:r>
            <a:endParaRPr lang="en-GB" dirty="0"/>
          </a:p>
        </p:txBody>
      </p:sp>
      <p:sp>
        <p:nvSpPr>
          <p:cNvPr id="77" name="TextBox 76"/>
          <p:cNvSpPr txBox="1"/>
          <p:nvPr/>
        </p:nvSpPr>
        <p:spPr>
          <a:xfrm>
            <a:off x="6228184" y="4365103"/>
            <a:ext cx="301686" cy="369332"/>
          </a:xfrm>
          <a:prstGeom prst="rect">
            <a:avLst/>
          </a:prstGeom>
          <a:noFill/>
          <a:ln>
            <a:solidFill>
              <a:schemeClr val="tx1"/>
            </a:solidFill>
          </a:ln>
        </p:spPr>
        <p:txBody>
          <a:bodyPr wrap="none" rtlCol="0">
            <a:spAutoFit/>
          </a:bodyPr>
          <a:lstStyle/>
          <a:p>
            <a:r>
              <a:rPr lang="en-GB" dirty="0" smtClean="0"/>
              <a:t>6</a:t>
            </a:r>
            <a:endParaRPr lang="en-GB" dirty="0"/>
          </a:p>
        </p:txBody>
      </p:sp>
      <p:sp>
        <p:nvSpPr>
          <p:cNvPr id="78" name="TextBox 77"/>
          <p:cNvSpPr txBox="1"/>
          <p:nvPr/>
        </p:nvSpPr>
        <p:spPr>
          <a:xfrm>
            <a:off x="539552" y="4293095"/>
            <a:ext cx="301686" cy="369332"/>
          </a:xfrm>
          <a:prstGeom prst="rect">
            <a:avLst/>
          </a:prstGeom>
          <a:noFill/>
          <a:ln>
            <a:solidFill>
              <a:schemeClr val="tx1"/>
            </a:solidFill>
          </a:ln>
        </p:spPr>
        <p:txBody>
          <a:bodyPr wrap="none" rtlCol="0">
            <a:spAutoFit/>
          </a:bodyPr>
          <a:lstStyle/>
          <a:p>
            <a:r>
              <a:rPr lang="en-GB" dirty="0" smtClean="0"/>
              <a:t>4</a:t>
            </a:r>
            <a:endParaRPr lang="en-GB" dirty="0"/>
          </a:p>
        </p:txBody>
      </p:sp>
      <p:sp>
        <p:nvSpPr>
          <p:cNvPr id="79" name="TextBox 78"/>
          <p:cNvSpPr txBox="1"/>
          <p:nvPr/>
        </p:nvSpPr>
        <p:spPr>
          <a:xfrm>
            <a:off x="3563888" y="4077071"/>
            <a:ext cx="301686" cy="369332"/>
          </a:xfrm>
          <a:prstGeom prst="rect">
            <a:avLst/>
          </a:prstGeom>
          <a:noFill/>
          <a:ln>
            <a:solidFill>
              <a:schemeClr val="tx1"/>
            </a:solidFill>
          </a:ln>
        </p:spPr>
        <p:txBody>
          <a:bodyPr wrap="none" rtlCol="0">
            <a:spAutoFit/>
          </a:bodyPr>
          <a:lstStyle/>
          <a:p>
            <a:r>
              <a:rPr lang="en-GB" dirty="0" smtClean="0"/>
              <a:t>5</a:t>
            </a:r>
            <a:endParaRPr lang="en-GB" dirty="0"/>
          </a:p>
        </p:txBody>
      </p:sp>
      <p:cxnSp>
        <p:nvCxnSpPr>
          <p:cNvPr id="57" name="Straight Connector 56"/>
          <p:cNvCxnSpPr>
            <a:endCxn id="4" idx="7"/>
          </p:cNvCxnSpPr>
          <p:nvPr/>
        </p:nvCxnSpPr>
        <p:spPr>
          <a:xfrm rot="5400000" flipH="1" flipV="1">
            <a:off x="1835697" y="2419389"/>
            <a:ext cx="1873707" cy="1455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563888" y="4293095"/>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3707904" y="1196752"/>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516216" y="1268759"/>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755576" y="43651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3962400" y="1274262"/>
            <a:ext cx="1981200" cy="2022763"/>
          </a:xfrm>
          <a:custGeom>
            <a:avLst/>
            <a:gdLst>
              <a:gd name="connsiteX0" fmla="*/ 0 w 1981200"/>
              <a:gd name="connsiteY0" fmla="*/ 1884218 h 2022763"/>
              <a:gd name="connsiteX1" fmla="*/ 471055 w 1981200"/>
              <a:gd name="connsiteY1" fmla="*/ 0 h 2022763"/>
              <a:gd name="connsiteX2" fmla="*/ 1787236 w 1981200"/>
              <a:gd name="connsiteY2" fmla="*/ 2022763 h 2022763"/>
              <a:gd name="connsiteX3" fmla="*/ 1981200 w 1981200"/>
              <a:gd name="connsiteY3" fmla="*/ 457200 h 2022763"/>
              <a:gd name="connsiteX4" fmla="*/ 0 w 1981200"/>
              <a:gd name="connsiteY4" fmla="*/ 1884218 h 202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2022763">
                <a:moveTo>
                  <a:pt x="0" y="1884218"/>
                </a:moveTo>
                <a:lnTo>
                  <a:pt x="471055" y="0"/>
                </a:lnTo>
                <a:lnTo>
                  <a:pt x="1787236" y="2022763"/>
                </a:lnTo>
                <a:lnTo>
                  <a:pt x="1981200" y="457200"/>
                </a:lnTo>
                <a:lnTo>
                  <a:pt x="0" y="188421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7356765" y="1260406"/>
            <a:ext cx="1413163" cy="2382982"/>
          </a:xfrm>
          <a:custGeom>
            <a:avLst/>
            <a:gdLst>
              <a:gd name="connsiteX0" fmla="*/ 0 w 1413163"/>
              <a:gd name="connsiteY0" fmla="*/ 2382982 h 2382982"/>
              <a:gd name="connsiteX1" fmla="*/ 277091 w 1413163"/>
              <a:gd name="connsiteY1" fmla="*/ 0 h 2382982"/>
              <a:gd name="connsiteX2" fmla="*/ 1413163 w 1413163"/>
              <a:gd name="connsiteY2" fmla="*/ 1884218 h 2382982"/>
              <a:gd name="connsiteX3" fmla="*/ 1233054 w 1413163"/>
              <a:gd name="connsiteY3" fmla="*/ 360218 h 2382982"/>
              <a:gd name="connsiteX4" fmla="*/ 0 w 1413163"/>
              <a:gd name="connsiteY4" fmla="*/ 2382982 h 238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163" h="2382982">
                <a:moveTo>
                  <a:pt x="0" y="2382982"/>
                </a:moveTo>
                <a:lnTo>
                  <a:pt x="277091" y="0"/>
                </a:lnTo>
                <a:lnTo>
                  <a:pt x="1413163" y="1884218"/>
                </a:lnTo>
                <a:lnTo>
                  <a:pt x="1233054" y="360218"/>
                </a:lnTo>
                <a:lnTo>
                  <a:pt x="0" y="2382982"/>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845127" y="4973425"/>
            <a:ext cx="2189019" cy="1260764"/>
          </a:xfrm>
          <a:custGeom>
            <a:avLst/>
            <a:gdLst>
              <a:gd name="connsiteX0" fmla="*/ 27709 w 2189018"/>
              <a:gd name="connsiteY0" fmla="*/ 55419 h 1260764"/>
              <a:gd name="connsiteX1" fmla="*/ 0 w 2189018"/>
              <a:gd name="connsiteY1" fmla="*/ 1066800 h 1260764"/>
              <a:gd name="connsiteX2" fmla="*/ 2189018 w 2189018"/>
              <a:gd name="connsiteY2" fmla="*/ 0 h 1260764"/>
              <a:gd name="connsiteX3" fmla="*/ 2175164 w 2189018"/>
              <a:gd name="connsiteY3" fmla="*/ 1260764 h 1260764"/>
              <a:gd name="connsiteX4" fmla="*/ 27709 w 2189018"/>
              <a:gd name="connsiteY4" fmla="*/ 55419 h 126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018" h="1260764">
                <a:moveTo>
                  <a:pt x="27709" y="55419"/>
                </a:moveTo>
                <a:lnTo>
                  <a:pt x="0" y="1066800"/>
                </a:lnTo>
                <a:lnTo>
                  <a:pt x="2189018" y="0"/>
                </a:lnTo>
                <a:lnTo>
                  <a:pt x="2175164" y="1260764"/>
                </a:lnTo>
                <a:lnTo>
                  <a:pt x="27709" y="5541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3685310" y="4640916"/>
            <a:ext cx="2230583" cy="1801091"/>
          </a:xfrm>
          <a:custGeom>
            <a:avLst/>
            <a:gdLst>
              <a:gd name="connsiteX0" fmla="*/ 0 w 2230582"/>
              <a:gd name="connsiteY0" fmla="*/ 1413164 h 1801091"/>
              <a:gd name="connsiteX1" fmla="*/ 235527 w 2230582"/>
              <a:gd name="connsiteY1" fmla="*/ 0 h 1801091"/>
              <a:gd name="connsiteX2" fmla="*/ 1884218 w 2230582"/>
              <a:gd name="connsiteY2" fmla="*/ 1801091 h 1801091"/>
              <a:gd name="connsiteX3" fmla="*/ 2230582 w 2230582"/>
              <a:gd name="connsiteY3" fmla="*/ 429491 h 1801091"/>
              <a:gd name="connsiteX4" fmla="*/ 0 w 2230582"/>
              <a:gd name="connsiteY4" fmla="*/ 1413164 h 1801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582" h="1801091">
                <a:moveTo>
                  <a:pt x="0" y="1413164"/>
                </a:moveTo>
                <a:lnTo>
                  <a:pt x="235527" y="0"/>
                </a:lnTo>
                <a:lnTo>
                  <a:pt x="1884218" y="1801091"/>
                </a:lnTo>
                <a:lnTo>
                  <a:pt x="2230582" y="429491"/>
                </a:lnTo>
                <a:lnTo>
                  <a:pt x="0" y="1413164"/>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3934691" y="4654770"/>
            <a:ext cx="1981200" cy="387927"/>
          </a:xfrm>
          <a:custGeom>
            <a:avLst/>
            <a:gdLst>
              <a:gd name="connsiteX0" fmla="*/ 0 w 1981200"/>
              <a:gd name="connsiteY0" fmla="*/ 0 h 387927"/>
              <a:gd name="connsiteX1" fmla="*/ 1981200 w 1981200"/>
              <a:gd name="connsiteY1" fmla="*/ 387927 h 387927"/>
              <a:gd name="connsiteX2" fmla="*/ 1953491 w 1981200"/>
              <a:gd name="connsiteY2" fmla="*/ 387927 h 387927"/>
            </a:gdLst>
            <a:ahLst/>
            <a:cxnLst>
              <a:cxn ang="0">
                <a:pos x="connsiteX0" y="connsiteY0"/>
              </a:cxn>
              <a:cxn ang="0">
                <a:pos x="connsiteX1" y="connsiteY1"/>
              </a:cxn>
              <a:cxn ang="0">
                <a:pos x="connsiteX2" y="connsiteY2"/>
              </a:cxn>
            </a:cxnLst>
            <a:rect l="l" t="t" r="r" b="b"/>
            <a:pathLst>
              <a:path w="1981200" h="387927">
                <a:moveTo>
                  <a:pt x="0" y="0"/>
                </a:moveTo>
                <a:lnTo>
                  <a:pt x="1981200" y="387927"/>
                </a:lnTo>
                <a:lnTo>
                  <a:pt x="1953491" y="38792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7" name="Straight Connector 86"/>
          <p:cNvCxnSpPr>
            <a:stCxn id="68" idx="0"/>
            <a:endCxn id="68" idx="2"/>
          </p:cNvCxnSpPr>
          <p:nvPr/>
        </p:nvCxnSpPr>
        <p:spPr>
          <a:xfrm>
            <a:off x="3685309" y="6054080"/>
            <a:ext cx="1884219" cy="387927"/>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15616" y="2329135"/>
            <a:ext cx="504056"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89" name="TextBox 88"/>
          <p:cNvSpPr txBox="1"/>
          <p:nvPr/>
        </p:nvSpPr>
        <p:spPr>
          <a:xfrm>
            <a:off x="2411760" y="2564904"/>
            <a:ext cx="720080" cy="307777"/>
          </a:xfrm>
          <a:prstGeom prst="rect">
            <a:avLst/>
          </a:prstGeom>
          <a:noFill/>
        </p:spPr>
        <p:txBody>
          <a:bodyPr wrap="square" rtlCol="0">
            <a:spAutoFit/>
          </a:bodyPr>
          <a:lstStyle/>
          <a:p>
            <a:r>
              <a:rPr lang="en-GB" sz="1400" dirty="0" smtClean="0">
                <a:latin typeface="Comic Sans MS" pitchFamily="66" charset="0"/>
              </a:rPr>
              <a:t>15°</a:t>
            </a:r>
            <a:endParaRPr lang="en-GB" sz="1400" dirty="0">
              <a:latin typeface="Comic Sans MS" pitchFamily="66" charset="0"/>
            </a:endParaRPr>
          </a:p>
        </p:txBody>
      </p:sp>
      <p:sp>
        <p:nvSpPr>
          <p:cNvPr id="93" name="TextBox 92"/>
          <p:cNvSpPr txBox="1"/>
          <p:nvPr/>
        </p:nvSpPr>
        <p:spPr>
          <a:xfrm>
            <a:off x="5292080" y="4941168"/>
            <a:ext cx="504056"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94" name="TextBox 93"/>
          <p:cNvSpPr txBox="1"/>
          <p:nvPr/>
        </p:nvSpPr>
        <p:spPr>
          <a:xfrm>
            <a:off x="3851920" y="4797152"/>
            <a:ext cx="504056"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95" name="TextBox 94"/>
          <p:cNvSpPr txBox="1"/>
          <p:nvPr/>
        </p:nvSpPr>
        <p:spPr>
          <a:xfrm>
            <a:off x="7884368" y="2060848"/>
            <a:ext cx="504056"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96" name="TextBox 95"/>
          <p:cNvSpPr txBox="1"/>
          <p:nvPr/>
        </p:nvSpPr>
        <p:spPr>
          <a:xfrm>
            <a:off x="3707904" y="5589240"/>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97" name="TextBox 96"/>
          <p:cNvSpPr txBox="1"/>
          <p:nvPr/>
        </p:nvSpPr>
        <p:spPr>
          <a:xfrm>
            <a:off x="7380312" y="2996952"/>
            <a:ext cx="504056"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98" name="TextBox 97"/>
          <p:cNvSpPr txBox="1"/>
          <p:nvPr/>
        </p:nvSpPr>
        <p:spPr>
          <a:xfrm>
            <a:off x="8388424" y="1772816"/>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99" name="TextBox 98"/>
          <p:cNvSpPr txBox="1"/>
          <p:nvPr/>
        </p:nvSpPr>
        <p:spPr>
          <a:xfrm>
            <a:off x="3995936" y="2689175"/>
            <a:ext cx="504056"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100" name="TextBox 99"/>
          <p:cNvSpPr txBox="1"/>
          <p:nvPr/>
        </p:nvSpPr>
        <p:spPr>
          <a:xfrm>
            <a:off x="4644008" y="2132856"/>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101" name="TextBox 100"/>
          <p:cNvSpPr txBox="1"/>
          <p:nvPr/>
        </p:nvSpPr>
        <p:spPr>
          <a:xfrm>
            <a:off x="4355976" y="1412776"/>
            <a:ext cx="504056"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102" name="TextBox 101"/>
          <p:cNvSpPr txBox="1"/>
          <p:nvPr/>
        </p:nvSpPr>
        <p:spPr>
          <a:xfrm>
            <a:off x="827584" y="5085184"/>
            <a:ext cx="504056"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103" name="TextBox 102"/>
          <p:cNvSpPr txBox="1"/>
          <p:nvPr/>
        </p:nvSpPr>
        <p:spPr>
          <a:xfrm>
            <a:off x="827584" y="5661248"/>
            <a:ext cx="504056"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104" name="TextBox 103"/>
          <p:cNvSpPr txBox="1"/>
          <p:nvPr/>
        </p:nvSpPr>
        <p:spPr>
          <a:xfrm>
            <a:off x="1403648" y="5373216"/>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108" name="TextBox 107"/>
          <p:cNvSpPr txBox="1"/>
          <p:nvPr/>
        </p:nvSpPr>
        <p:spPr>
          <a:xfrm>
            <a:off x="3923928" y="5877272"/>
            <a:ext cx="720080" cy="307777"/>
          </a:xfrm>
          <a:prstGeom prst="rect">
            <a:avLst/>
          </a:prstGeom>
          <a:noFill/>
        </p:spPr>
        <p:txBody>
          <a:bodyPr wrap="square" rtlCol="0">
            <a:spAutoFit/>
          </a:bodyPr>
          <a:lstStyle/>
          <a:p>
            <a:r>
              <a:rPr lang="en-GB" sz="1400" dirty="0" smtClean="0">
                <a:latin typeface="Comic Sans MS" pitchFamily="66" charset="0"/>
              </a:rPr>
              <a:t>25°</a:t>
            </a:r>
            <a:endParaRPr lang="en-GB" sz="1400" dirty="0">
              <a:latin typeface="Comic Sans MS" pitchFamily="66" charset="0"/>
            </a:endParaRPr>
          </a:p>
        </p:txBody>
      </p:sp>
      <p:sp>
        <p:nvSpPr>
          <p:cNvPr id="109" name="TextBox 108"/>
          <p:cNvSpPr txBox="1"/>
          <p:nvPr/>
        </p:nvSpPr>
        <p:spPr>
          <a:xfrm>
            <a:off x="5292080" y="5877272"/>
            <a:ext cx="720080" cy="307777"/>
          </a:xfrm>
          <a:prstGeom prst="rect">
            <a:avLst/>
          </a:prstGeom>
          <a:noFill/>
        </p:spPr>
        <p:txBody>
          <a:bodyPr wrap="square" rtlCol="0">
            <a:spAutoFit/>
          </a:bodyPr>
          <a:lstStyle/>
          <a:p>
            <a:r>
              <a:rPr lang="en-GB" sz="1400" dirty="0" smtClean="0">
                <a:latin typeface="Comic Sans MS" pitchFamily="66" charset="0"/>
              </a:rPr>
              <a:t>53°</a:t>
            </a:r>
            <a:endParaRPr lang="en-GB" sz="1400" dirty="0">
              <a:latin typeface="Comic Sans MS" pitchFamily="66" charset="0"/>
            </a:endParaRPr>
          </a:p>
        </p:txBody>
      </p:sp>
      <p:sp>
        <p:nvSpPr>
          <p:cNvPr id="110" name="TextBox 109"/>
          <p:cNvSpPr txBox="1"/>
          <p:nvPr/>
        </p:nvSpPr>
        <p:spPr>
          <a:xfrm>
            <a:off x="4860032" y="6073551"/>
            <a:ext cx="720080" cy="307777"/>
          </a:xfrm>
          <a:prstGeom prst="rect">
            <a:avLst/>
          </a:prstGeom>
          <a:noFill/>
        </p:spPr>
        <p:txBody>
          <a:bodyPr wrap="square" rtlCol="0">
            <a:spAutoFit/>
          </a:bodyPr>
          <a:lstStyle/>
          <a:p>
            <a:r>
              <a:rPr lang="en-GB" sz="1400" dirty="0" smtClean="0">
                <a:latin typeface="Comic Sans MS" pitchFamily="66" charset="0"/>
              </a:rPr>
              <a:t>30°</a:t>
            </a:r>
            <a:endParaRPr lang="en-GB" sz="1400" dirty="0">
              <a:latin typeface="Comic Sans MS" pitchFamily="66" charset="0"/>
            </a:endParaRPr>
          </a:p>
        </p:txBody>
      </p:sp>
      <p:grpSp>
        <p:nvGrpSpPr>
          <p:cNvPr id="2" name="Group 120"/>
          <p:cNvGrpSpPr/>
          <p:nvPr/>
        </p:nvGrpSpPr>
        <p:grpSpPr>
          <a:xfrm>
            <a:off x="6372200" y="4293095"/>
            <a:ext cx="2448272" cy="2448272"/>
            <a:chOff x="6372200" y="3573016"/>
            <a:chExt cx="2448272" cy="2448272"/>
          </a:xfrm>
        </p:grpSpPr>
        <p:sp>
          <p:nvSpPr>
            <p:cNvPr id="64" name="Oval 63"/>
            <p:cNvSpPr/>
            <p:nvPr/>
          </p:nvSpPr>
          <p:spPr>
            <a:xfrm>
              <a:off x="6372200" y="3573016"/>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p:cNvSpPr/>
            <p:nvPr/>
          </p:nvSpPr>
          <p:spPr>
            <a:xfrm>
              <a:off x="6664036" y="3976255"/>
              <a:ext cx="1911928" cy="2022763"/>
            </a:xfrm>
            <a:custGeom>
              <a:avLst/>
              <a:gdLst>
                <a:gd name="connsiteX0" fmla="*/ 0 w 1911928"/>
                <a:gd name="connsiteY0" fmla="*/ 0 h 2022763"/>
                <a:gd name="connsiteX1" fmla="*/ 1911928 w 1911928"/>
                <a:gd name="connsiteY1" fmla="*/ 69272 h 2022763"/>
                <a:gd name="connsiteX2" fmla="*/ 457200 w 1911928"/>
                <a:gd name="connsiteY2" fmla="*/ 1953490 h 2022763"/>
                <a:gd name="connsiteX3" fmla="*/ 1177637 w 1911928"/>
                <a:gd name="connsiteY3" fmla="*/ 2022763 h 2022763"/>
                <a:gd name="connsiteX4" fmla="*/ 0 w 1911928"/>
                <a:gd name="connsiteY4" fmla="*/ 0 h 202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28" h="2022763">
                  <a:moveTo>
                    <a:pt x="0" y="0"/>
                  </a:moveTo>
                  <a:lnTo>
                    <a:pt x="1911928" y="69272"/>
                  </a:lnTo>
                  <a:lnTo>
                    <a:pt x="457200" y="1953490"/>
                  </a:lnTo>
                  <a:lnTo>
                    <a:pt x="1177637" y="2022763"/>
                  </a:lnTo>
                  <a:lnTo>
                    <a:pt x="0"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Connector 81"/>
            <p:cNvCxnSpPr>
              <a:stCxn id="80" idx="3"/>
              <a:endCxn id="80" idx="1"/>
            </p:cNvCxnSpPr>
            <p:nvPr/>
          </p:nvCxnSpPr>
          <p:spPr>
            <a:xfrm flipV="1">
              <a:off x="7841673" y="4045527"/>
              <a:ext cx="734291" cy="1953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0" idx="2"/>
              <a:endCxn id="80" idx="0"/>
            </p:cNvCxnSpPr>
            <p:nvPr/>
          </p:nvCxnSpPr>
          <p:spPr>
            <a:xfrm flipH="1" flipV="1">
              <a:off x="6664036" y="3976255"/>
              <a:ext cx="457200" cy="195349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668344" y="5589240"/>
              <a:ext cx="504056"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106" name="TextBox 105"/>
            <p:cNvSpPr txBox="1"/>
            <p:nvPr/>
          </p:nvSpPr>
          <p:spPr>
            <a:xfrm>
              <a:off x="6732240" y="4005064"/>
              <a:ext cx="504056"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107" name="TextBox 106"/>
            <p:cNvSpPr txBox="1"/>
            <p:nvPr/>
          </p:nvSpPr>
          <p:spPr>
            <a:xfrm>
              <a:off x="7380312" y="5013176"/>
              <a:ext cx="504056" cy="307777"/>
            </a:xfrm>
            <a:prstGeom prst="rect">
              <a:avLst/>
            </a:prstGeom>
            <a:noFill/>
          </p:spPr>
          <p:txBody>
            <a:bodyPr wrap="square" rtlCol="0">
              <a:spAutoFit/>
            </a:bodyPr>
            <a:lstStyle/>
            <a:p>
              <a:r>
                <a:rPr lang="en-GB" sz="1400" b="1" dirty="0">
                  <a:latin typeface="Comic Sans MS" pitchFamily="66" charset="0"/>
                </a:rPr>
                <a:t>x</a:t>
              </a:r>
            </a:p>
          </p:txBody>
        </p:sp>
        <p:sp>
          <p:nvSpPr>
            <p:cNvPr id="111" name="TextBox 110"/>
            <p:cNvSpPr txBox="1"/>
            <p:nvPr/>
          </p:nvSpPr>
          <p:spPr>
            <a:xfrm>
              <a:off x="7164288" y="5675103"/>
              <a:ext cx="720080" cy="307777"/>
            </a:xfrm>
            <a:prstGeom prst="rect">
              <a:avLst/>
            </a:prstGeom>
            <a:noFill/>
          </p:spPr>
          <p:txBody>
            <a:bodyPr wrap="square" rtlCol="0">
              <a:spAutoFit/>
            </a:bodyPr>
            <a:lstStyle/>
            <a:p>
              <a:r>
                <a:rPr lang="en-GB" sz="1400" dirty="0" smtClean="0">
                  <a:latin typeface="Comic Sans MS" pitchFamily="66" charset="0"/>
                </a:rPr>
                <a:t>80°</a:t>
              </a:r>
              <a:endParaRPr lang="en-GB" sz="1400" dirty="0">
                <a:latin typeface="Comic Sans MS" pitchFamily="66" charset="0"/>
              </a:endParaRPr>
            </a:p>
          </p:txBody>
        </p:sp>
        <p:sp>
          <p:nvSpPr>
            <p:cNvPr id="112" name="TextBox 111"/>
            <p:cNvSpPr txBox="1"/>
            <p:nvPr/>
          </p:nvSpPr>
          <p:spPr>
            <a:xfrm>
              <a:off x="6992563" y="5503377"/>
              <a:ext cx="720080" cy="307777"/>
            </a:xfrm>
            <a:prstGeom prst="rect">
              <a:avLst/>
            </a:prstGeom>
            <a:noFill/>
          </p:spPr>
          <p:txBody>
            <a:bodyPr wrap="square" rtlCol="0">
              <a:spAutoFit/>
            </a:bodyPr>
            <a:lstStyle/>
            <a:p>
              <a:r>
                <a:rPr lang="en-GB" sz="1400" dirty="0" smtClean="0">
                  <a:latin typeface="Comic Sans MS" pitchFamily="66" charset="0"/>
                </a:rPr>
                <a:t>17°</a:t>
              </a:r>
              <a:endParaRPr lang="en-GB" sz="1400" dirty="0">
                <a:latin typeface="Comic Sans MS" pitchFamily="66" charset="0"/>
              </a:endParaRPr>
            </a:p>
          </p:txBody>
        </p:sp>
        <p:sp>
          <p:nvSpPr>
            <p:cNvPr id="113" name="TextBox 112"/>
            <p:cNvSpPr txBox="1"/>
            <p:nvPr/>
          </p:nvSpPr>
          <p:spPr>
            <a:xfrm>
              <a:off x="7496619" y="5256910"/>
              <a:ext cx="720080" cy="307777"/>
            </a:xfrm>
            <a:prstGeom prst="rect">
              <a:avLst/>
            </a:prstGeom>
            <a:noFill/>
          </p:spPr>
          <p:txBody>
            <a:bodyPr wrap="square" rtlCol="0">
              <a:spAutoFit/>
            </a:bodyPr>
            <a:lstStyle/>
            <a:p>
              <a:r>
                <a:rPr lang="en-GB" sz="1400" dirty="0" smtClean="0">
                  <a:latin typeface="Comic Sans MS" pitchFamily="66" charset="0"/>
                </a:rPr>
                <a:t>95°</a:t>
              </a:r>
              <a:endParaRPr lang="en-GB" sz="1400" dirty="0">
                <a:latin typeface="Comic Sans MS" pitchFamily="66" charset="0"/>
              </a:endParaRPr>
            </a:p>
          </p:txBody>
        </p:sp>
      </p:grpSp>
      <p:sp>
        <p:nvSpPr>
          <p:cNvPr id="114" name="TextBox 113"/>
          <p:cNvSpPr txBox="1"/>
          <p:nvPr/>
        </p:nvSpPr>
        <p:spPr>
          <a:xfrm>
            <a:off x="2555776" y="5805264"/>
            <a:ext cx="720080" cy="307777"/>
          </a:xfrm>
          <a:prstGeom prst="rect">
            <a:avLst/>
          </a:prstGeom>
          <a:noFill/>
        </p:spPr>
        <p:txBody>
          <a:bodyPr wrap="square" rtlCol="0">
            <a:spAutoFit/>
          </a:bodyPr>
          <a:lstStyle/>
          <a:p>
            <a:r>
              <a:rPr lang="en-GB" sz="1400" dirty="0" smtClean="0">
                <a:latin typeface="Comic Sans MS" pitchFamily="66" charset="0"/>
              </a:rPr>
              <a:t>35°</a:t>
            </a:r>
            <a:endParaRPr lang="en-GB" sz="1400" dirty="0">
              <a:latin typeface="Comic Sans MS" pitchFamily="66" charset="0"/>
            </a:endParaRPr>
          </a:p>
        </p:txBody>
      </p:sp>
      <p:sp>
        <p:nvSpPr>
          <p:cNvPr id="115" name="TextBox 114"/>
          <p:cNvSpPr txBox="1"/>
          <p:nvPr/>
        </p:nvSpPr>
        <p:spPr>
          <a:xfrm>
            <a:off x="2627784" y="5137447"/>
            <a:ext cx="720080" cy="307777"/>
          </a:xfrm>
          <a:prstGeom prst="rect">
            <a:avLst/>
          </a:prstGeom>
          <a:noFill/>
        </p:spPr>
        <p:txBody>
          <a:bodyPr wrap="square" rtlCol="0">
            <a:spAutoFit/>
          </a:bodyPr>
          <a:lstStyle/>
          <a:p>
            <a:r>
              <a:rPr lang="en-GB" sz="1400" dirty="0" smtClean="0">
                <a:latin typeface="Comic Sans MS" pitchFamily="66" charset="0"/>
              </a:rPr>
              <a:t>40°</a:t>
            </a:r>
            <a:endParaRPr lang="en-GB" sz="1400" dirty="0">
              <a:latin typeface="Comic Sans MS" pitchFamily="66" charset="0"/>
            </a:endParaRPr>
          </a:p>
        </p:txBody>
      </p:sp>
      <p:sp>
        <p:nvSpPr>
          <p:cNvPr id="116" name="TextBox 115"/>
          <p:cNvSpPr txBox="1"/>
          <p:nvPr/>
        </p:nvSpPr>
        <p:spPr>
          <a:xfrm>
            <a:off x="5148064" y="2204864"/>
            <a:ext cx="720080" cy="307777"/>
          </a:xfrm>
          <a:prstGeom prst="rect">
            <a:avLst/>
          </a:prstGeom>
          <a:noFill/>
        </p:spPr>
        <p:txBody>
          <a:bodyPr wrap="square" rtlCol="0">
            <a:spAutoFit/>
          </a:bodyPr>
          <a:lstStyle/>
          <a:p>
            <a:r>
              <a:rPr lang="en-GB" sz="1400" dirty="0" smtClean="0">
                <a:latin typeface="Comic Sans MS" pitchFamily="66" charset="0"/>
              </a:rPr>
              <a:t>125°</a:t>
            </a:r>
            <a:endParaRPr lang="en-GB" sz="1400" dirty="0">
              <a:latin typeface="Comic Sans MS" pitchFamily="66" charset="0"/>
            </a:endParaRPr>
          </a:p>
        </p:txBody>
      </p:sp>
      <p:sp>
        <p:nvSpPr>
          <p:cNvPr id="117" name="TextBox 116"/>
          <p:cNvSpPr txBox="1"/>
          <p:nvPr/>
        </p:nvSpPr>
        <p:spPr>
          <a:xfrm>
            <a:off x="5436096" y="2689175"/>
            <a:ext cx="720080" cy="307777"/>
          </a:xfrm>
          <a:prstGeom prst="rect">
            <a:avLst/>
          </a:prstGeom>
          <a:noFill/>
        </p:spPr>
        <p:txBody>
          <a:bodyPr wrap="square" rtlCol="0">
            <a:spAutoFit/>
          </a:bodyPr>
          <a:lstStyle/>
          <a:p>
            <a:r>
              <a:rPr lang="en-GB" sz="1400" dirty="0" smtClean="0">
                <a:latin typeface="Comic Sans MS" pitchFamily="66" charset="0"/>
              </a:rPr>
              <a:t>15°</a:t>
            </a:r>
            <a:endParaRPr lang="en-GB" sz="1400" dirty="0">
              <a:latin typeface="Comic Sans MS" pitchFamily="66" charset="0"/>
            </a:endParaRPr>
          </a:p>
        </p:txBody>
      </p:sp>
      <p:sp>
        <p:nvSpPr>
          <p:cNvPr id="118" name="TextBox 117"/>
          <p:cNvSpPr txBox="1"/>
          <p:nvPr/>
        </p:nvSpPr>
        <p:spPr>
          <a:xfrm>
            <a:off x="5580112" y="1844824"/>
            <a:ext cx="720080" cy="307777"/>
          </a:xfrm>
          <a:prstGeom prst="rect">
            <a:avLst/>
          </a:prstGeom>
          <a:noFill/>
        </p:spPr>
        <p:txBody>
          <a:bodyPr wrap="square" rtlCol="0">
            <a:spAutoFit/>
          </a:bodyPr>
          <a:lstStyle/>
          <a:p>
            <a:r>
              <a:rPr lang="en-GB" sz="1400" dirty="0" smtClean="0">
                <a:latin typeface="Comic Sans MS" pitchFamily="66" charset="0"/>
              </a:rPr>
              <a:t>40°</a:t>
            </a:r>
            <a:endParaRPr lang="en-GB" sz="1400" dirty="0">
              <a:latin typeface="Comic Sans MS" pitchFamily="66" charset="0"/>
            </a:endParaRPr>
          </a:p>
        </p:txBody>
      </p:sp>
      <p:sp>
        <p:nvSpPr>
          <p:cNvPr id="119" name="TextBox 118"/>
          <p:cNvSpPr txBox="1"/>
          <p:nvPr/>
        </p:nvSpPr>
        <p:spPr>
          <a:xfrm>
            <a:off x="7524328" y="1412776"/>
            <a:ext cx="720080" cy="307777"/>
          </a:xfrm>
          <a:prstGeom prst="rect">
            <a:avLst/>
          </a:prstGeom>
          <a:noFill/>
        </p:spPr>
        <p:txBody>
          <a:bodyPr wrap="square" rtlCol="0">
            <a:spAutoFit/>
          </a:bodyPr>
          <a:lstStyle/>
          <a:p>
            <a:r>
              <a:rPr lang="en-GB" sz="1400" dirty="0" smtClean="0">
                <a:latin typeface="Comic Sans MS" pitchFamily="66" charset="0"/>
              </a:rPr>
              <a:t>10°</a:t>
            </a:r>
            <a:endParaRPr lang="en-GB" sz="1400" dirty="0">
              <a:latin typeface="Comic Sans MS" pitchFamily="66" charset="0"/>
            </a:endParaRPr>
          </a:p>
        </p:txBody>
      </p:sp>
      <p:sp>
        <p:nvSpPr>
          <p:cNvPr id="120" name="TextBox 119"/>
          <p:cNvSpPr txBox="1"/>
          <p:nvPr/>
        </p:nvSpPr>
        <p:spPr>
          <a:xfrm>
            <a:off x="8144691" y="2085401"/>
            <a:ext cx="720080" cy="307777"/>
          </a:xfrm>
          <a:prstGeom prst="rect">
            <a:avLst/>
          </a:prstGeom>
          <a:noFill/>
        </p:spPr>
        <p:txBody>
          <a:bodyPr wrap="square" rtlCol="0">
            <a:spAutoFit/>
          </a:bodyPr>
          <a:lstStyle/>
          <a:p>
            <a:r>
              <a:rPr lang="en-GB" sz="1400" dirty="0" smtClean="0">
                <a:latin typeface="Comic Sans MS" pitchFamily="66" charset="0"/>
              </a:rPr>
              <a:t>100°</a:t>
            </a:r>
            <a:endParaRPr lang="en-GB" sz="1400" dirty="0">
              <a:latin typeface="Comic Sans MS" pitchFamily="66" charset="0"/>
            </a:endParaRPr>
          </a:p>
        </p:txBody>
      </p:sp>
      <p:sp>
        <p:nvSpPr>
          <p:cNvPr id="70" name="TextBox 69"/>
          <p:cNvSpPr txBox="1"/>
          <p:nvPr/>
        </p:nvSpPr>
        <p:spPr>
          <a:xfrm>
            <a:off x="0" y="2852935"/>
            <a:ext cx="2123728" cy="1477328"/>
          </a:xfrm>
          <a:prstGeom prst="rect">
            <a:avLst/>
          </a:prstGeom>
          <a:solidFill>
            <a:srgbClr val="FFFF00"/>
          </a:solidFill>
        </p:spPr>
        <p:txBody>
          <a:bodyPr wrap="square" rtlCol="0">
            <a:spAutoFit/>
          </a:bodyPr>
          <a:lstStyle/>
          <a:p>
            <a:r>
              <a:rPr lang="en-GB" b="1" dirty="0" smtClean="0"/>
              <a:t>Answers</a:t>
            </a:r>
          </a:p>
          <a:p>
            <a:r>
              <a:rPr lang="en-GB" b="1" dirty="0" smtClean="0"/>
              <a:t>1) x=25 y=15</a:t>
            </a:r>
          </a:p>
          <a:p>
            <a:r>
              <a:rPr lang="en-GB" b="1" dirty="0" smtClean="0"/>
              <a:t>2)x=125  y= 40 z=15</a:t>
            </a:r>
          </a:p>
          <a:p>
            <a:r>
              <a:rPr lang="en-GB" b="1" dirty="0" smtClean="0"/>
              <a:t>3)x=10  y=70  z=100</a:t>
            </a:r>
          </a:p>
          <a:p>
            <a:endParaRPr lang="en-GB" b="1" dirty="0"/>
          </a:p>
        </p:txBody>
      </p:sp>
      <p:sp>
        <p:nvSpPr>
          <p:cNvPr id="71" name="TextBox 70"/>
          <p:cNvSpPr txBox="1"/>
          <p:nvPr/>
        </p:nvSpPr>
        <p:spPr>
          <a:xfrm>
            <a:off x="0" y="4005063"/>
            <a:ext cx="2123728" cy="923330"/>
          </a:xfrm>
          <a:prstGeom prst="rect">
            <a:avLst/>
          </a:prstGeom>
          <a:solidFill>
            <a:srgbClr val="FFFF00"/>
          </a:solidFill>
        </p:spPr>
        <p:txBody>
          <a:bodyPr wrap="square" rtlCol="0">
            <a:spAutoFit/>
          </a:bodyPr>
          <a:lstStyle/>
          <a:p>
            <a:r>
              <a:rPr lang="en-GB" b="1" dirty="0" smtClean="0"/>
              <a:t>4)X=105 y=40 z=35</a:t>
            </a:r>
          </a:p>
          <a:p>
            <a:r>
              <a:rPr lang="en-GB" b="1" dirty="0" smtClean="0"/>
              <a:t>5)x=53 y= 30  z=72</a:t>
            </a:r>
          </a:p>
          <a:p>
            <a:r>
              <a:rPr lang="en-GB" b="1" dirty="0" smtClean="0"/>
              <a:t>6)x=85 y=80  z=17</a:t>
            </a:r>
            <a:endParaRPr lang="en-GB" b="1" dirty="0"/>
          </a:p>
        </p:txBody>
      </p:sp>
      <p:sp>
        <p:nvSpPr>
          <p:cNvPr id="69" name="Rectangle 68">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81" name="Title 1"/>
          <p:cNvSpPr txBox="1">
            <a:spLocks/>
          </p:cNvSpPr>
          <p:nvPr/>
        </p:nvSpPr>
        <p:spPr>
          <a:xfrm>
            <a:off x="755576" y="188640"/>
            <a:ext cx="7941568" cy="7829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Century Gothic" pitchFamily="34" charset="0"/>
                <a:ea typeface="+mj-ea"/>
                <a:cs typeface="+mj-cs"/>
              </a:rPr>
              <a:t>Angles connected by a chord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Century Gothic" pitchFamily="34" charset="0"/>
                <a:ea typeface="+mj-ea"/>
                <a:cs typeface="+mj-cs"/>
              </a:rPr>
              <a:t>(off the same arc)</a:t>
            </a:r>
            <a:endParaRPr kumimoji="0" lang="en-GB"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1" name="Picture 3"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42692" name="Picture 4"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42693" name="Rectangle 5"/>
          <p:cNvSpPr>
            <a:spLocks noGrp="1" noChangeArrowheads="1"/>
          </p:cNvSpPr>
          <p:nvPr>
            <p:ph type="title" idx="4294967295"/>
          </p:nvPr>
        </p:nvSpPr>
        <p:spPr>
          <a:xfrm>
            <a:off x="152400" y="152400"/>
            <a:ext cx="7772400" cy="609600"/>
          </a:xfrm>
          <a:noFill/>
          <a:ln/>
        </p:spPr>
        <p:txBody>
          <a:bodyPr>
            <a:normAutofit fontScale="90000"/>
          </a:bodyPr>
          <a:lstStyle/>
          <a:p>
            <a:r>
              <a:rPr lang="en-GB">
                <a:solidFill>
                  <a:srgbClr val="5B0091"/>
                </a:solidFill>
              </a:rPr>
              <a:t>The tangent and the radius</a:t>
            </a:r>
            <a:endParaRPr lang="en-GB"/>
          </a:p>
        </p:txBody>
      </p:sp>
      <p:grpSp>
        <p:nvGrpSpPr>
          <p:cNvPr id="2" name="Group 6"/>
          <p:cNvGrpSpPr>
            <a:grpSpLocks/>
          </p:cNvGrpSpPr>
          <p:nvPr/>
        </p:nvGrpSpPr>
        <p:grpSpPr bwMode="auto">
          <a:xfrm>
            <a:off x="7304088" y="115888"/>
            <a:ext cx="576262" cy="576262"/>
            <a:chOff x="4601" y="73"/>
            <a:chExt cx="363" cy="363"/>
          </a:xfrm>
        </p:grpSpPr>
        <p:pic>
          <p:nvPicPr>
            <p:cNvPr id="242695" name="Picture 7"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42696"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42697"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4098"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5" name="Picture 3"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59076" name="Picture 4"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59077" name="Rectangle 5"/>
          <p:cNvSpPr>
            <a:spLocks noGrp="1" noChangeArrowheads="1"/>
          </p:cNvSpPr>
          <p:nvPr>
            <p:ph type="title" idx="4294967295"/>
          </p:nvPr>
        </p:nvSpPr>
        <p:spPr>
          <a:xfrm>
            <a:off x="152400" y="152400"/>
            <a:ext cx="7772400" cy="609600"/>
          </a:xfrm>
          <a:noFill/>
          <a:ln/>
        </p:spPr>
        <p:txBody>
          <a:bodyPr>
            <a:normAutofit fontScale="90000"/>
          </a:bodyPr>
          <a:lstStyle/>
          <a:p>
            <a:r>
              <a:rPr lang="en-GB">
                <a:solidFill>
                  <a:srgbClr val="5B0091"/>
                </a:solidFill>
              </a:rPr>
              <a:t>Two tangents from a point</a:t>
            </a:r>
            <a:endParaRPr lang="en-GB"/>
          </a:p>
        </p:txBody>
      </p:sp>
      <p:grpSp>
        <p:nvGrpSpPr>
          <p:cNvPr id="2" name="Group 6"/>
          <p:cNvGrpSpPr>
            <a:grpSpLocks/>
          </p:cNvGrpSpPr>
          <p:nvPr/>
        </p:nvGrpSpPr>
        <p:grpSpPr bwMode="auto">
          <a:xfrm>
            <a:off x="7304088" y="115888"/>
            <a:ext cx="576262" cy="576262"/>
            <a:chOff x="4601" y="73"/>
            <a:chExt cx="363" cy="363"/>
          </a:xfrm>
        </p:grpSpPr>
        <p:pic>
          <p:nvPicPr>
            <p:cNvPr id="259079" name="Picture 7"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59080"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59081"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5122"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p:nvPr/>
        </p:nvGrpSpPr>
        <p:grpSpPr>
          <a:xfrm>
            <a:off x="0" y="3689649"/>
            <a:ext cx="3312368" cy="3168352"/>
            <a:chOff x="179512" y="2924944"/>
            <a:chExt cx="4248472" cy="3816424"/>
          </a:xfrm>
        </p:grpSpPr>
        <p:sp>
          <p:nvSpPr>
            <p:cNvPr id="4" name="Oval 3"/>
            <p:cNvSpPr/>
            <p:nvPr/>
          </p:nvSpPr>
          <p:spPr>
            <a:xfrm>
              <a:off x="467544" y="3501008"/>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323528" y="2924944"/>
              <a:ext cx="4104456"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99592" y="4365104"/>
              <a:ext cx="3528392" cy="2376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19672" y="47251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p:nvPr/>
          </p:nvCxnSpPr>
          <p:spPr>
            <a:xfrm rot="16200000" flipV="1">
              <a:off x="1465112" y="5002631"/>
              <a:ext cx="1018657" cy="5866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321096" y="3933056"/>
              <a:ext cx="1162673" cy="442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63688" y="4437112"/>
              <a:ext cx="720080" cy="370731"/>
            </a:xfrm>
            <a:prstGeom prst="rect">
              <a:avLst/>
            </a:prstGeom>
            <a:noFill/>
          </p:spPr>
          <p:txBody>
            <a:bodyPr wrap="square" rtlCol="0">
              <a:spAutoFit/>
            </a:bodyPr>
            <a:lstStyle/>
            <a:p>
              <a:r>
                <a:rPr lang="en-GB" sz="1400" dirty="0" smtClean="0">
                  <a:latin typeface="Comic Sans MS" pitchFamily="66" charset="0"/>
                </a:rPr>
                <a:t>40°</a:t>
              </a:r>
              <a:endParaRPr lang="en-GB" sz="1400" dirty="0">
                <a:latin typeface="Comic Sans MS" pitchFamily="66" charset="0"/>
              </a:endParaRPr>
            </a:p>
          </p:txBody>
        </p:sp>
        <p:cxnSp>
          <p:nvCxnSpPr>
            <p:cNvPr id="26" name="Straight Connector 25"/>
            <p:cNvCxnSpPr>
              <a:stCxn id="11" idx="5"/>
            </p:cNvCxnSpPr>
            <p:nvPr/>
          </p:nvCxnSpPr>
          <p:spPr>
            <a:xfrm rot="5400000" flipH="1" flipV="1">
              <a:off x="2843807" y="3202431"/>
              <a:ext cx="421503" cy="27468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07904" y="4149080"/>
              <a:ext cx="360040" cy="370731"/>
            </a:xfrm>
            <a:prstGeom prst="rect">
              <a:avLst/>
            </a:prstGeom>
            <a:noFill/>
          </p:spPr>
          <p:txBody>
            <a:bodyPr wrap="square" rtlCol="0">
              <a:spAutoFit/>
            </a:bodyPr>
            <a:lstStyle/>
            <a:p>
              <a:r>
                <a:rPr lang="en-GB" sz="1400" b="1" dirty="0">
                  <a:latin typeface="Comic Sans MS" pitchFamily="66" charset="0"/>
                </a:rPr>
                <a:t>x</a:t>
              </a:r>
            </a:p>
          </p:txBody>
        </p:sp>
        <p:sp>
          <p:nvSpPr>
            <p:cNvPr id="28" name="TextBox 27"/>
            <p:cNvSpPr txBox="1"/>
            <p:nvPr/>
          </p:nvSpPr>
          <p:spPr>
            <a:xfrm>
              <a:off x="3763319" y="4412320"/>
              <a:ext cx="360040" cy="370731"/>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29" name="TextBox 28"/>
            <p:cNvSpPr txBox="1"/>
            <p:nvPr/>
          </p:nvSpPr>
          <p:spPr>
            <a:xfrm>
              <a:off x="1879995" y="4725144"/>
              <a:ext cx="360040" cy="370731"/>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31" name="TextBox 30"/>
            <p:cNvSpPr txBox="1"/>
            <p:nvPr/>
          </p:nvSpPr>
          <p:spPr>
            <a:xfrm>
              <a:off x="179512" y="3212976"/>
              <a:ext cx="386945" cy="444877"/>
            </a:xfrm>
            <a:prstGeom prst="rect">
              <a:avLst/>
            </a:prstGeom>
            <a:noFill/>
            <a:ln>
              <a:solidFill>
                <a:schemeClr val="tx1"/>
              </a:solidFill>
            </a:ln>
          </p:spPr>
          <p:txBody>
            <a:bodyPr wrap="none" rtlCol="0">
              <a:spAutoFit/>
            </a:bodyPr>
            <a:lstStyle/>
            <a:p>
              <a:r>
                <a:rPr lang="en-GB" dirty="0" smtClean="0"/>
                <a:t>3</a:t>
              </a:r>
              <a:endParaRPr lang="en-GB" dirty="0"/>
            </a:p>
          </p:txBody>
        </p:sp>
      </p:grpSp>
      <p:grpSp>
        <p:nvGrpSpPr>
          <p:cNvPr id="3" name="Group 80"/>
          <p:cNvGrpSpPr/>
          <p:nvPr/>
        </p:nvGrpSpPr>
        <p:grpSpPr>
          <a:xfrm>
            <a:off x="3851920" y="2924944"/>
            <a:ext cx="4283968" cy="3861048"/>
            <a:chOff x="4860032" y="2996952"/>
            <a:chExt cx="4104456" cy="3816424"/>
          </a:xfrm>
        </p:grpSpPr>
        <p:grpSp>
          <p:nvGrpSpPr>
            <p:cNvPr id="5" name="Group 21"/>
            <p:cNvGrpSpPr/>
            <p:nvPr/>
          </p:nvGrpSpPr>
          <p:grpSpPr>
            <a:xfrm flipH="1">
              <a:off x="4860032" y="2996952"/>
              <a:ext cx="4104456" cy="3816424"/>
              <a:chOff x="4788024" y="2852936"/>
              <a:chExt cx="4104456" cy="3816424"/>
            </a:xfrm>
          </p:grpSpPr>
          <p:sp>
            <p:nvSpPr>
              <p:cNvPr id="16" name="Oval 15"/>
              <p:cNvSpPr/>
              <p:nvPr/>
            </p:nvSpPr>
            <p:spPr>
              <a:xfrm>
                <a:off x="4932040" y="3429000"/>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a:off x="4788024" y="2852936"/>
                <a:ext cx="4104456"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64088" y="4293096"/>
                <a:ext cx="3528392" cy="2376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084168" y="465313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p:nvPr/>
            </p:nvCxnSpPr>
            <p:spPr>
              <a:xfrm rot="16200000" flipV="1">
                <a:off x="5929608" y="4930623"/>
                <a:ext cx="1018657" cy="5866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785592" y="3861048"/>
                <a:ext cx="1162673" cy="442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7136723" y="4752872"/>
              <a:ext cx="874145" cy="304220"/>
            </a:xfrm>
            <a:prstGeom prst="rect">
              <a:avLst/>
            </a:prstGeom>
            <a:noFill/>
          </p:spPr>
          <p:txBody>
            <a:bodyPr wrap="square" rtlCol="0">
              <a:spAutoFit/>
            </a:bodyPr>
            <a:lstStyle/>
            <a:p>
              <a:r>
                <a:rPr lang="en-GB" sz="1400" dirty="0" smtClean="0">
                  <a:latin typeface="Comic Sans MS" pitchFamily="66" charset="0"/>
                </a:rPr>
                <a:t>120°</a:t>
              </a:r>
              <a:endParaRPr lang="en-GB" sz="1400" dirty="0">
                <a:latin typeface="Comic Sans MS" pitchFamily="66" charset="0"/>
              </a:endParaRPr>
            </a:p>
          </p:txBody>
        </p:sp>
        <p:sp>
          <p:nvSpPr>
            <p:cNvPr id="30" name="TextBox 29"/>
            <p:cNvSpPr txBox="1"/>
            <p:nvPr/>
          </p:nvSpPr>
          <p:spPr>
            <a:xfrm>
              <a:off x="5076056" y="4293096"/>
              <a:ext cx="360040" cy="304220"/>
            </a:xfrm>
            <a:prstGeom prst="rect">
              <a:avLst/>
            </a:prstGeom>
            <a:noFill/>
          </p:spPr>
          <p:txBody>
            <a:bodyPr wrap="square" rtlCol="0">
              <a:spAutoFit/>
            </a:bodyPr>
            <a:lstStyle/>
            <a:p>
              <a:r>
                <a:rPr lang="en-GB" sz="1400" b="1" dirty="0">
                  <a:latin typeface="Comic Sans MS" pitchFamily="66" charset="0"/>
                </a:rPr>
                <a:t>x</a:t>
              </a:r>
            </a:p>
          </p:txBody>
        </p:sp>
        <p:sp>
          <p:nvSpPr>
            <p:cNvPr id="32" name="TextBox 31"/>
            <p:cNvSpPr txBox="1"/>
            <p:nvPr/>
          </p:nvSpPr>
          <p:spPr>
            <a:xfrm>
              <a:off x="5508103" y="3573016"/>
              <a:ext cx="289044" cy="365063"/>
            </a:xfrm>
            <a:prstGeom prst="rect">
              <a:avLst/>
            </a:prstGeom>
            <a:noFill/>
            <a:ln>
              <a:solidFill>
                <a:schemeClr val="tx1"/>
              </a:solidFill>
            </a:ln>
          </p:spPr>
          <p:txBody>
            <a:bodyPr wrap="none" rtlCol="0">
              <a:spAutoFit/>
            </a:bodyPr>
            <a:lstStyle/>
            <a:p>
              <a:r>
                <a:rPr lang="en-GB" dirty="0" smtClean="0"/>
                <a:t>4</a:t>
              </a:r>
              <a:endParaRPr lang="en-GB" dirty="0"/>
            </a:p>
          </p:txBody>
        </p:sp>
      </p:grpSp>
      <p:sp>
        <p:nvSpPr>
          <p:cNvPr id="70" name="TextBox 69"/>
          <p:cNvSpPr txBox="1"/>
          <p:nvPr/>
        </p:nvSpPr>
        <p:spPr>
          <a:xfrm>
            <a:off x="3289509" y="-2619672"/>
            <a:ext cx="274379" cy="369332"/>
          </a:xfrm>
          <a:prstGeom prst="rect">
            <a:avLst/>
          </a:prstGeom>
          <a:noFill/>
          <a:ln>
            <a:solidFill>
              <a:schemeClr val="tx1"/>
            </a:solidFill>
          </a:ln>
        </p:spPr>
        <p:txBody>
          <a:bodyPr wrap="square" rtlCol="0">
            <a:spAutoFit/>
          </a:bodyPr>
          <a:lstStyle/>
          <a:p>
            <a:r>
              <a:rPr lang="en-GB" dirty="0" smtClean="0"/>
              <a:t>1</a:t>
            </a:r>
            <a:endParaRPr lang="en-GB" dirty="0"/>
          </a:p>
        </p:txBody>
      </p:sp>
      <p:grpSp>
        <p:nvGrpSpPr>
          <p:cNvPr id="7" name="Group 81"/>
          <p:cNvGrpSpPr/>
          <p:nvPr/>
        </p:nvGrpSpPr>
        <p:grpSpPr>
          <a:xfrm>
            <a:off x="4716016" y="764704"/>
            <a:ext cx="3312368" cy="3168352"/>
            <a:chOff x="179512" y="2924944"/>
            <a:chExt cx="4248472" cy="3816424"/>
          </a:xfrm>
        </p:grpSpPr>
        <p:sp>
          <p:nvSpPr>
            <p:cNvPr id="83" name="Oval 82"/>
            <p:cNvSpPr/>
            <p:nvPr/>
          </p:nvSpPr>
          <p:spPr>
            <a:xfrm>
              <a:off x="467544" y="3501008"/>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4" name="Straight Connector 83"/>
            <p:cNvCxnSpPr/>
            <p:nvPr/>
          </p:nvCxnSpPr>
          <p:spPr>
            <a:xfrm>
              <a:off x="323528" y="2924944"/>
              <a:ext cx="4104456"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899592" y="4365104"/>
              <a:ext cx="3528392" cy="2376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1619672" y="47251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7" name="Straight Connector 86"/>
            <p:cNvCxnSpPr/>
            <p:nvPr/>
          </p:nvCxnSpPr>
          <p:spPr>
            <a:xfrm rot="16200000" flipV="1">
              <a:off x="1465112" y="5002631"/>
              <a:ext cx="1018657" cy="5866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321096" y="3933056"/>
              <a:ext cx="1162673" cy="442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702769" y="4635898"/>
              <a:ext cx="720080" cy="370731"/>
            </a:xfrm>
            <a:prstGeom prst="rect">
              <a:avLst/>
            </a:prstGeom>
            <a:noFill/>
          </p:spPr>
          <p:txBody>
            <a:bodyPr wrap="square" rtlCol="0">
              <a:spAutoFit/>
            </a:bodyPr>
            <a:lstStyle/>
            <a:p>
              <a:r>
                <a:rPr lang="en-GB" sz="1400" dirty="0" smtClean="0">
                  <a:latin typeface="Comic Sans MS" pitchFamily="66" charset="0"/>
                </a:rPr>
                <a:t>140°</a:t>
              </a:r>
              <a:endParaRPr lang="en-GB" sz="1400" dirty="0">
                <a:latin typeface="Comic Sans MS" pitchFamily="66" charset="0"/>
              </a:endParaRPr>
            </a:p>
          </p:txBody>
        </p:sp>
        <p:sp>
          <p:nvSpPr>
            <p:cNvPr id="91" name="TextBox 90"/>
            <p:cNvSpPr txBox="1"/>
            <p:nvPr/>
          </p:nvSpPr>
          <p:spPr>
            <a:xfrm>
              <a:off x="3836397" y="4312735"/>
              <a:ext cx="360040" cy="370731"/>
            </a:xfrm>
            <a:prstGeom prst="rect">
              <a:avLst/>
            </a:prstGeom>
            <a:noFill/>
          </p:spPr>
          <p:txBody>
            <a:bodyPr wrap="square" rtlCol="0">
              <a:spAutoFit/>
            </a:bodyPr>
            <a:lstStyle/>
            <a:p>
              <a:r>
                <a:rPr lang="en-GB" sz="1400" b="1" dirty="0">
                  <a:latin typeface="Comic Sans MS" pitchFamily="66" charset="0"/>
                </a:rPr>
                <a:t>x</a:t>
              </a:r>
            </a:p>
          </p:txBody>
        </p:sp>
        <p:sp>
          <p:nvSpPr>
            <p:cNvPr id="94" name="TextBox 93"/>
            <p:cNvSpPr txBox="1"/>
            <p:nvPr/>
          </p:nvSpPr>
          <p:spPr>
            <a:xfrm>
              <a:off x="179512" y="3212976"/>
              <a:ext cx="386945" cy="444877"/>
            </a:xfrm>
            <a:prstGeom prst="rect">
              <a:avLst/>
            </a:prstGeom>
            <a:noFill/>
            <a:ln>
              <a:solidFill>
                <a:schemeClr val="tx1"/>
              </a:solidFill>
            </a:ln>
          </p:spPr>
          <p:txBody>
            <a:bodyPr wrap="none" rtlCol="0">
              <a:spAutoFit/>
            </a:bodyPr>
            <a:lstStyle/>
            <a:p>
              <a:r>
                <a:rPr lang="en-GB" dirty="0" smtClean="0"/>
                <a:t>2</a:t>
              </a:r>
              <a:endParaRPr lang="en-GB" dirty="0"/>
            </a:p>
          </p:txBody>
        </p:sp>
      </p:grpSp>
      <p:grpSp>
        <p:nvGrpSpPr>
          <p:cNvPr id="9" name="Group 94"/>
          <p:cNvGrpSpPr/>
          <p:nvPr/>
        </p:nvGrpSpPr>
        <p:grpSpPr>
          <a:xfrm>
            <a:off x="251520" y="764704"/>
            <a:ext cx="3312368" cy="2929231"/>
            <a:chOff x="179512" y="3212976"/>
            <a:chExt cx="4248472" cy="3528392"/>
          </a:xfrm>
        </p:grpSpPr>
        <p:sp>
          <p:nvSpPr>
            <p:cNvPr id="96" name="Oval 95"/>
            <p:cNvSpPr/>
            <p:nvPr/>
          </p:nvSpPr>
          <p:spPr>
            <a:xfrm>
              <a:off x="467544" y="3501008"/>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8" name="Straight Connector 97"/>
            <p:cNvCxnSpPr/>
            <p:nvPr/>
          </p:nvCxnSpPr>
          <p:spPr>
            <a:xfrm flipV="1">
              <a:off x="899592" y="4365104"/>
              <a:ext cx="3528392" cy="2376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1619672" y="47251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0" name="Straight Connector 99"/>
            <p:cNvCxnSpPr/>
            <p:nvPr/>
          </p:nvCxnSpPr>
          <p:spPr>
            <a:xfrm rot="16200000" flipV="1">
              <a:off x="1465112" y="5002631"/>
              <a:ext cx="1018657" cy="5866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5"/>
            </p:cNvCxnSpPr>
            <p:nvPr/>
          </p:nvCxnSpPr>
          <p:spPr>
            <a:xfrm rot="5400000" flipH="1" flipV="1">
              <a:off x="2843807" y="3202431"/>
              <a:ext cx="421503" cy="27468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96761" y="4486208"/>
              <a:ext cx="360040" cy="370731"/>
            </a:xfrm>
            <a:prstGeom prst="rect">
              <a:avLst/>
            </a:prstGeom>
            <a:noFill/>
          </p:spPr>
          <p:txBody>
            <a:bodyPr wrap="square" rtlCol="0">
              <a:spAutoFit/>
            </a:bodyPr>
            <a:lstStyle/>
            <a:p>
              <a:r>
                <a:rPr lang="en-GB" sz="1400" b="1" dirty="0">
                  <a:latin typeface="Comic Sans MS" pitchFamily="66" charset="0"/>
                </a:rPr>
                <a:t>x</a:t>
              </a:r>
            </a:p>
          </p:txBody>
        </p:sp>
        <p:sp>
          <p:nvSpPr>
            <p:cNvPr id="106" name="TextBox 105"/>
            <p:cNvSpPr txBox="1"/>
            <p:nvPr/>
          </p:nvSpPr>
          <p:spPr>
            <a:xfrm>
              <a:off x="1879995" y="4725144"/>
              <a:ext cx="700828" cy="370731"/>
            </a:xfrm>
            <a:prstGeom prst="rect">
              <a:avLst/>
            </a:prstGeom>
            <a:noFill/>
          </p:spPr>
          <p:txBody>
            <a:bodyPr wrap="square" rtlCol="0">
              <a:spAutoFit/>
            </a:bodyPr>
            <a:lstStyle/>
            <a:p>
              <a:r>
                <a:rPr lang="en-GB" sz="1400" b="1" dirty="0" smtClean="0">
                  <a:latin typeface="Comic Sans MS" pitchFamily="66" charset="0"/>
                </a:rPr>
                <a:t>35</a:t>
              </a:r>
              <a:r>
                <a:rPr lang="en-GB" sz="1400" dirty="0" smtClean="0">
                  <a:latin typeface="Comic Sans MS" pitchFamily="66" charset="0"/>
                </a:rPr>
                <a:t> °</a:t>
              </a:r>
              <a:endParaRPr lang="en-GB" sz="1400" b="1" dirty="0">
                <a:latin typeface="Comic Sans MS" pitchFamily="66" charset="0"/>
              </a:endParaRPr>
            </a:p>
          </p:txBody>
        </p:sp>
        <p:sp>
          <p:nvSpPr>
            <p:cNvPr id="107" name="TextBox 106"/>
            <p:cNvSpPr txBox="1"/>
            <p:nvPr/>
          </p:nvSpPr>
          <p:spPr>
            <a:xfrm>
              <a:off x="179512" y="3212976"/>
              <a:ext cx="386945" cy="444877"/>
            </a:xfrm>
            <a:prstGeom prst="rect">
              <a:avLst/>
            </a:prstGeom>
            <a:noFill/>
            <a:ln>
              <a:solidFill>
                <a:schemeClr val="tx1"/>
              </a:solidFill>
            </a:ln>
          </p:spPr>
          <p:txBody>
            <a:bodyPr wrap="none" rtlCol="0">
              <a:spAutoFit/>
            </a:bodyPr>
            <a:lstStyle/>
            <a:p>
              <a:r>
                <a:rPr lang="en-GB" dirty="0" smtClean="0"/>
                <a:t>1</a:t>
              </a:r>
              <a:endParaRPr lang="en-GB" dirty="0"/>
            </a:p>
          </p:txBody>
        </p:sp>
      </p:grpSp>
      <p:cxnSp>
        <p:nvCxnSpPr>
          <p:cNvPr id="109" name="Straight Connector 108"/>
          <p:cNvCxnSpPr/>
          <p:nvPr/>
        </p:nvCxnSpPr>
        <p:spPr>
          <a:xfrm flipV="1">
            <a:off x="6084168" y="3501008"/>
            <a:ext cx="144016" cy="23762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852397" y="5421880"/>
            <a:ext cx="375787"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112" name="TextBox 111"/>
          <p:cNvSpPr txBox="1"/>
          <p:nvPr/>
        </p:nvSpPr>
        <p:spPr>
          <a:xfrm>
            <a:off x="6140429" y="3765696"/>
            <a:ext cx="375787"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51" name="Rectangle 50">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Tangents to a circle</a:t>
            </a:r>
            <a:endParaRPr lang="en-GB" sz="2800" dirty="0">
              <a:latin typeface="Century Gothic" pitchFamily="34" charset="0"/>
            </a:endParaRPr>
          </a:p>
        </p:txBody>
      </p:sp>
      <p:sp>
        <p:nvSpPr>
          <p:cNvPr id="53" name="TextBox 52"/>
          <p:cNvSpPr txBox="1"/>
          <p:nvPr/>
        </p:nvSpPr>
        <p:spPr>
          <a:xfrm>
            <a:off x="6767736" y="0"/>
            <a:ext cx="2376264" cy="2308324"/>
          </a:xfrm>
          <a:prstGeom prst="rect">
            <a:avLst/>
          </a:prstGeom>
          <a:solidFill>
            <a:schemeClr val="bg1"/>
          </a:solidFill>
          <a:ln w="76200">
            <a:solidFill>
              <a:schemeClr val="tx1"/>
            </a:solidFill>
          </a:ln>
        </p:spPr>
        <p:txBody>
          <a:bodyPr wrap="square" rtlCol="0">
            <a:spAutoFit/>
          </a:bodyPr>
          <a:lstStyle/>
          <a:p>
            <a:r>
              <a:rPr lang="en-GB" dirty="0" smtClean="0">
                <a:latin typeface="Arial Black" pitchFamily="34" charset="0"/>
              </a:rPr>
              <a:t>Answers:</a:t>
            </a:r>
          </a:p>
          <a:p>
            <a:endParaRPr lang="en-GB" dirty="0" smtClean="0">
              <a:latin typeface="Arial Black" pitchFamily="34" charset="0"/>
            </a:endParaRPr>
          </a:p>
          <a:p>
            <a:pPr marL="342900" indent="-342900">
              <a:buAutoNum type="arabicPeriod"/>
            </a:pPr>
            <a:r>
              <a:rPr lang="en-GB" dirty="0" smtClean="0">
                <a:latin typeface="Arial Black" pitchFamily="34" charset="0"/>
              </a:rPr>
              <a:t>x=55</a:t>
            </a:r>
          </a:p>
          <a:p>
            <a:pPr marL="342900" indent="-342900">
              <a:buAutoNum type="arabicPeriod"/>
            </a:pPr>
            <a:r>
              <a:rPr lang="en-GB" dirty="0" smtClean="0">
                <a:latin typeface="Arial Black" pitchFamily="34" charset="0"/>
              </a:rPr>
              <a:t>x=40</a:t>
            </a:r>
          </a:p>
          <a:p>
            <a:pPr marL="342900" indent="-342900">
              <a:buAutoNum type="arabicPeriod"/>
            </a:pPr>
            <a:r>
              <a:rPr lang="en-GB" dirty="0" smtClean="0">
                <a:latin typeface="Arial Black" pitchFamily="34" charset="0"/>
              </a:rPr>
              <a:t>x=50  y=50 z=40</a:t>
            </a:r>
          </a:p>
          <a:p>
            <a:pPr marL="342900" indent="-342900">
              <a:buAutoNum type="arabicPeriod"/>
            </a:pPr>
            <a:r>
              <a:rPr lang="en-GB" dirty="0" smtClean="0">
                <a:latin typeface="Arial Black" pitchFamily="34" charset="0"/>
              </a:rPr>
              <a:t> x=60 y=60 z=30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7" name="Picture 3"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46788" name="Picture 4"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46789" name="Rectangle 5"/>
          <p:cNvSpPr>
            <a:spLocks noGrp="1" noChangeArrowheads="1"/>
          </p:cNvSpPr>
          <p:nvPr>
            <p:ph type="title" idx="4294967295"/>
          </p:nvPr>
        </p:nvSpPr>
        <p:spPr>
          <a:xfrm>
            <a:off x="152400" y="152400"/>
            <a:ext cx="7772400" cy="609600"/>
          </a:xfrm>
          <a:noFill/>
          <a:ln/>
        </p:spPr>
        <p:txBody>
          <a:bodyPr>
            <a:normAutofit fontScale="90000"/>
          </a:bodyPr>
          <a:lstStyle/>
          <a:p>
            <a:r>
              <a:rPr lang="en-GB">
                <a:solidFill>
                  <a:srgbClr val="5B0091"/>
                </a:solidFill>
              </a:rPr>
              <a:t>Angles in a cyclic quadrilateral</a:t>
            </a:r>
            <a:endParaRPr lang="en-GB"/>
          </a:p>
        </p:txBody>
      </p:sp>
      <p:grpSp>
        <p:nvGrpSpPr>
          <p:cNvPr id="2" name="Group 6"/>
          <p:cNvGrpSpPr>
            <a:grpSpLocks/>
          </p:cNvGrpSpPr>
          <p:nvPr/>
        </p:nvGrpSpPr>
        <p:grpSpPr bwMode="auto">
          <a:xfrm>
            <a:off x="7304088" y="115888"/>
            <a:ext cx="576262" cy="576262"/>
            <a:chOff x="4601" y="73"/>
            <a:chExt cx="363" cy="363"/>
          </a:xfrm>
        </p:grpSpPr>
        <p:pic>
          <p:nvPicPr>
            <p:cNvPr id="246791" name="Picture 7"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46792"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46793"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6146"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rrowheads="1"/>
          </p:cNvSpPr>
          <p:nvPr/>
        </p:nvSpPr>
        <p:spPr bwMode="auto">
          <a:xfrm>
            <a:off x="1295400" y="1193800"/>
            <a:ext cx="2743200" cy="2667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Freeform 6"/>
          <p:cNvSpPr>
            <a:spLocks/>
          </p:cNvSpPr>
          <p:nvPr/>
        </p:nvSpPr>
        <p:spPr bwMode="auto">
          <a:xfrm>
            <a:off x="1371600" y="1238250"/>
            <a:ext cx="2590800" cy="1719263"/>
          </a:xfrm>
          <a:custGeom>
            <a:avLst/>
            <a:gdLst>
              <a:gd name="T0" fmla="*/ 0 w 1632"/>
              <a:gd name="T1" fmla="*/ 1104 h 1104"/>
              <a:gd name="T2" fmla="*/ 1008 w 1632"/>
              <a:gd name="T3" fmla="*/ 0 h 1104"/>
              <a:gd name="T4" fmla="*/ 1632 w 1632"/>
              <a:gd name="T5" fmla="*/ 1104 h 1104"/>
              <a:gd name="T6" fmla="*/ 816 w 1632"/>
              <a:gd name="T7" fmla="*/ 816 h 1104"/>
              <a:gd name="T8" fmla="*/ 0 w 1632"/>
              <a:gd name="T9" fmla="*/ 1104 h 1104"/>
            </a:gdLst>
            <a:ahLst/>
            <a:cxnLst>
              <a:cxn ang="0">
                <a:pos x="T0" y="T1"/>
              </a:cxn>
              <a:cxn ang="0">
                <a:pos x="T2" y="T3"/>
              </a:cxn>
              <a:cxn ang="0">
                <a:pos x="T4" y="T5"/>
              </a:cxn>
              <a:cxn ang="0">
                <a:pos x="T6" y="T7"/>
              </a:cxn>
              <a:cxn ang="0">
                <a:pos x="T8" y="T9"/>
              </a:cxn>
            </a:cxnLst>
            <a:rect l="0" t="0" r="r" b="b"/>
            <a:pathLst>
              <a:path w="1632" h="1104">
                <a:moveTo>
                  <a:pt x="0" y="1104"/>
                </a:moveTo>
                <a:lnTo>
                  <a:pt x="1008" y="0"/>
                </a:lnTo>
                <a:lnTo>
                  <a:pt x="1632" y="1104"/>
                </a:lnTo>
                <a:lnTo>
                  <a:pt x="816" y="816"/>
                </a:lnTo>
                <a:lnTo>
                  <a:pt x="0" y="1104"/>
                </a:lnTo>
                <a:close/>
              </a:path>
            </a:pathLst>
          </a:custGeom>
          <a:solidFill>
            <a:srgbClr val="FFFF00">
              <a:alpha val="5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7" name="Text Box 9"/>
          <p:cNvSpPr txBox="1">
            <a:spLocks noChangeArrowheads="1"/>
          </p:cNvSpPr>
          <p:nvPr/>
        </p:nvSpPr>
        <p:spPr bwMode="auto">
          <a:xfrm>
            <a:off x="2509838" y="2500313"/>
            <a:ext cx="42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1">
                <a:latin typeface="Brush Script" pitchFamily="66" charset="0"/>
              </a:rPr>
              <a:t>2x</a:t>
            </a:r>
          </a:p>
        </p:txBody>
      </p:sp>
      <p:grpSp>
        <p:nvGrpSpPr>
          <p:cNvPr id="2064" name="Group 16"/>
          <p:cNvGrpSpPr>
            <a:grpSpLocks/>
          </p:cNvGrpSpPr>
          <p:nvPr/>
        </p:nvGrpSpPr>
        <p:grpSpPr bwMode="auto">
          <a:xfrm>
            <a:off x="2398713" y="1428750"/>
            <a:ext cx="730250" cy="1528763"/>
            <a:chOff x="1511" y="900"/>
            <a:chExt cx="460" cy="963"/>
          </a:xfrm>
        </p:grpSpPr>
        <p:sp>
          <p:nvSpPr>
            <p:cNvPr id="2055" name="Arc 7"/>
            <p:cNvSpPr>
              <a:spLocks/>
            </p:cNvSpPr>
            <p:nvPr/>
          </p:nvSpPr>
          <p:spPr bwMode="auto">
            <a:xfrm rot="3584865" flipV="1">
              <a:off x="1537" y="1513"/>
              <a:ext cx="324" cy="376"/>
            </a:xfrm>
            <a:custGeom>
              <a:avLst/>
              <a:gdLst>
                <a:gd name="G0" fmla="+- 1859 0 0"/>
                <a:gd name="G1" fmla="+- 21600 0 0"/>
                <a:gd name="G2" fmla="+- 21600 0 0"/>
                <a:gd name="T0" fmla="*/ 0 w 23459"/>
                <a:gd name="T1" fmla="*/ 80 h 38383"/>
                <a:gd name="T2" fmla="*/ 15456 w 23459"/>
                <a:gd name="T3" fmla="*/ 38383 h 38383"/>
                <a:gd name="T4" fmla="*/ 1859 w 23459"/>
                <a:gd name="T5" fmla="*/ 21600 h 38383"/>
              </a:gdLst>
              <a:ahLst/>
              <a:cxnLst>
                <a:cxn ang="0">
                  <a:pos x="T0" y="T1"/>
                </a:cxn>
                <a:cxn ang="0">
                  <a:pos x="T2" y="T3"/>
                </a:cxn>
                <a:cxn ang="0">
                  <a:pos x="T4" y="T5"/>
                </a:cxn>
              </a:cxnLst>
              <a:rect l="0" t="0" r="r" b="b"/>
              <a:pathLst>
                <a:path w="23459" h="38383" fill="none" extrusionOk="0">
                  <a:moveTo>
                    <a:pt x="0" y="80"/>
                  </a:moveTo>
                  <a:cubicBezTo>
                    <a:pt x="618" y="26"/>
                    <a:pt x="1238" y="-1"/>
                    <a:pt x="1859" y="0"/>
                  </a:cubicBezTo>
                  <a:cubicBezTo>
                    <a:pt x="13788" y="0"/>
                    <a:pt x="23459" y="9670"/>
                    <a:pt x="23459" y="21600"/>
                  </a:cubicBezTo>
                  <a:cubicBezTo>
                    <a:pt x="23459" y="28115"/>
                    <a:pt x="20518" y="34282"/>
                    <a:pt x="15456" y="38383"/>
                  </a:cubicBezTo>
                </a:path>
                <a:path w="23459" h="38383" stroke="0" extrusionOk="0">
                  <a:moveTo>
                    <a:pt x="0" y="80"/>
                  </a:moveTo>
                  <a:cubicBezTo>
                    <a:pt x="618" y="26"/>
                    <a:pt x="1238" y="-1"/>
                    <a:pt x="1859" y="0"/>
                  </a:cubicBezTo>
                  <a:cubicBezTo>
                    <a:pt x="13788" y="0"/>
                    <a:pt x="23459" y="9670"/>
                    <a:pt x="23459" y="21600"/>
                  </a:cubicBezTo>
                  <a:cubicBezTo>
                    <a:pt x="23459" y="28115"/>
                    <a:pt x="20518" y="34282"/>
                    <a:pt x="15456" y="38383"/>
                  </a:cubicBezTo>
                  <a:lnTo>
                    <a:pt x="1859"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Arc 10"/>
            <p:cNvSpPr>
              <a:spLocks/>
            </p:cNvSpPr>
            <p:nvPr/>
          </p:nvSpPr>
          <p:spPr bwMode="auto">
            <a:xfrm flipH="1" flipV="1">
              <a:off x="1758" y="900"/>
              <a:ext cx="213"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59" name="Text Box 11"/>
          <p:cNvSpPr txBox="1">
            <a:spLocks noChangeArrowheads="1"/>
          </p:cNvSpPr>
          <p:nvPr/>
        </p:nvSpPr>
        <p:spPr bwMode="auto">
          <a:xfrm>
            <a:off x="2790825" y="1193800"/>
            <a:ext cx="338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i="1">
                <a:latin typeface="Brush Script" pitchFamily="66" charset="0"/>
              </a:rPr>
              <a:t>x</a:t>
            </a:r>
          </a:p>
        </p:txBody>
      </p:sp>
      <p:grpSp>
        <p:nvGrpSpPr>
          <p:cNvPr id="2063" name="Group 15"/>
          <p:cNvGrpSpPr>
            <a:grpSpLocks/>
          </p:cNvGrpSpPr>
          <p:nvPr/>
        </p:nvGrpSpPr>
        <p:grpSpPr bwMode="auto">
          <a:xfrm>
            <a:off x="1371600" y="2189163"/>
            <a:ext cx="5481638" cy="2543175"/>
            <a:chOff x="864" y="1379"/>
            <a:chExt cx="3453" cy="1602"/>
          </a:xfrm>
        </p:grpSpPr>
        <p:sp>
          <p:nvSpPr>
            <p:cNvPr id="2060" name="Arc 12"/>
            <p:cNvSpPr>
              <a:spLocks/>
            </p:cNvSpPr>
            <p:nvPr/>
          </p:nvSpPr>
          <p:spPr bwMode="auto">
            <a:xfrm flipV="1">
              <a:off x="864" y="1379"/>
              <a:ext cx="1632" cy="1053"/>
            </a:xfrm>
            <a:custGeom>
              <a:avLst/>
              <a:gdLst>
                <a:gd name="G0" fmla="+- 19111 0 0"/>
                <a:gd name="G1" fmla="+- 21600 0 0"/>
                <a:gd name="G2" fmla="+- 21600 0 0"/>
                <a:gd name="T0" fmla="*/ 0 w 38182"/>
                <a:gd name="T1" fmla="*/ 11533 h 21600"/>
                <a:gd name="T2" fmla="*/ 38182 w 38182"/>
                <a:gd name="T3" fmla="*/ 11458 h 21600"/>
                <a:gd name="T4" fmla="*/ 19111 w 38182"/>
                <a:gd name="T5" fmla="*/ 21600 h 21600"/>
              </a:gdLst>
              <a:ahLst/>
              <a:cxnLst>
                <a:cxn ang="0">
                  <a:pos x="T0" y="T1"/>
                </a:cxn>
                <a:cxn ang="0">
                  <a:pos x="T2" y="T3"/>
                </a:cxn>
                <a:cxn ang="0">
                  <a:pos x="T4" y="T5"/>
                </a:cxn>
              </a:cxnLst>
              <a:rect l="0" t="0" r="r" b="b"/>
              <a:pathLst>
                <a:path w="38182" h="21600" fill="none" extrusionOk="0">
                  <a:moveTo>
                    <a:pt x="0" y="11533"/>
                  </a:moveTo>
                  <a:cubicBezTo>
                    <a:pt x="3736" y="4440"/>
                    <a:pt x="11094" y="-1"/>
                    <a:pt x="19111" y="0"/>
                  </a:cubicBezTo>
                  <a:cubicBezTo>
                    <a:pt x="27097" y="0"/>
                    <a:pt x="34432" y="4406"/>
                    <a:pt x="38181" y="11458"/>
                  </a:cubicBezTo>
                </a:path>
                <a:path w="38182" h="21600" stroke="0" extrusionOk="0">
                  <a:moveTo>
                    <a:pt x="0" y="11533"/>
                  </a:moveTo>
                  <a:cubicBezTo>
                    <a:pt x="3736" y="4440"/>
                    <a:pt x="11094" y="-1"/>
                    <a:pt x="19111" y="0"/>
                  </a:cubicBezTo>
                  <a:cubicBezTo>
                    <a:pt x="27097" y="0"/>
                    <a:pt x="34432" y="4406"/>
                    <a:pt x="38181" y="11458"/>
                  </a:cubicBezTo>
                  <a:lnTo>
                    <a:pt x="19111" y="21600"/>
                  </a:lnTo>
                  <a:close/>
                </a:path>
              </a:pathLst>
            </a:custGeom>
            <a:noFill/>
            <a:ln w="28575">
              <a:solidFill>
                <a:srgbClr val="FF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 name="Text Box 13"/>
            <p:cNvSpPr txBox="1">
              <a:spLocks noChangeArrowheads="1"/>
            </p:cNvSpPr>
            <p:nvPr/>
          </p:nvSpPr>
          <p:spPr bwMode="auto">
            <a:xfrm>
              <a:off x="2544" y="2732"/>
              <a:ext cx="1773" cy="24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This is the ARC</a:t>
              </a:r>
            </a:p>
          </p:txBody>
        </p:sp>
        <p:sp>
          <p:nvSpPr>
            <p:cNvPr id="2062" name="Line 14"/>
            <p:cNvSpPr>
              <a:spLocks noChangeShapeType="1"/>
            </p:cNvSpPr>
            <p:nvPr/>
          </p:nvSpPr>
          <p:spPr bwMode="auto">
            <a:xfrm flipH="1" flipV="1">
              <a:off x="2136" y="2312"/>
              <a:ext cx="408" cy="42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1" name="Group 23"/>
          <p:cNvGrpSpPr>
            <a:grpSpLocks/>
          </p:cNvGrpSpPr>
          <p:nvPr/>
        </p:nvGrpSpPr>
        <p:grpSpPr bwMode="auto">
          <a:xfrm>
            <a:off x="2509838" y="1193800"/>
            <a:ext cx="3344862" cy="1362075"/>
            <a:chOff x="1581" y="752"/>
            <a:chExt cx="2107" cy="858"/>
          </a:xfrm>
        </p:grpSpPr>
        <p:sp>
          <p:nvSpPr>
            <p:cNvPr id="2065" name="Text Box 17"/>
            <p:cNvSpPr txBox="1">
              <a:spLocks noChangeArrowheads="1"/>
            </p:cNvSpPr>
            <p:nvPr/>
          </p:nvSpPr>
          <p:spPr bwMode="auto">
            <a:xfrm>
              <a:off x="1581" y="1379"/>
              <a:ext cx="3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o</a:t>
              </a:r>
            </a:p>
          </p:txBody>
        </p:sp>
        <p:grpSp>
          <p:nvGrpSpPr>
            <p:cNvPr id="2068" name="Group 20"/>
            <p:cNvGrpSpPr>
              <a:grpSpLocks/>
            </p:cNvGrpSpPr>
            <p:nvPr/>
          </p:nvGrpSpPr>
          <p:grpSpPr bwMode="auto">
            <a:xfrm>
              <a:off x="1710" y="752"/>
              <a:ext cx="1978" cy="797"/>
              <a:chOff x="1710" y="752"/>
              <a:chExt cx="1978" cy="797"/>
            </a:xfrm>
          </p:grpSpPr>
          <p:sp>
            <p:nvSpPr>
              <p:cNvPr id="2066" name="Text Box 18"/>
              <p:cNvSpPr txBox="1">
                <a:spLocks noChangeArrowheads="1"/>
              </p:cNvSpPr>
              <p:nvPr/>
            </p:nvSpPr>
            <p:spPr bwMode="auto">
              <a:xfrm>
                <a:off x="2544" y="752"/>
                <a:ext cx="11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Centre of Circle</a:t>
                </a:r>
              </a:p>
            </p:txBody>
          </p:sp>
          <p:sp>
            <p:nvSpPr>
              <p:cNvPr id="2067" name="Line 19"/>
              <p:cNvSpPr>
                <a:spLocks noChangeShapeType="1"/>
              </p:cNvSpPr>
              <p:nvPr/>
            </p:nvSpPr>
            <p:spPr bwMode="auto">
              <a:xfrm flipH="1">
                <a:off x="1710" y="957"/>
                <a:ext cx="786" cy="5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2070" name="Text Box 22"/>
          <p:cNvSpPr txBox="1">
            <a:spLocks noChangeArrowheads="1"/>
          </p:cNvSpPr>
          <p:nvPr/>
        </p:nvSpPr>
        <p:spPr bwMode="auto">
          <a:xfrm>
            <a:off x="1016000" y="5346700"/>
            <a:ext cx="7023100" cy="915988"/>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The Angle </a:t>
            </a:r>
            <a:r>
              <a:rPr lang="en-US" i="1"/>
              <a:t>x</a:t>
            </a:r>
            <a:r>
              <a:rPr lang="en-US"/>
              <a:t> subtended at the centre of a circle by an arc is twice the size of the angle on the circumference subtended by the same arc.</a:t>
            </a:r>
          </a:p>
        </p:txBody>
      </p:sp>
    </p:spTree>
    <p:extLst>
      <p:ext uri="{BB962C8B-B14F-4D97-AF65-F5344CB8AC3E}">
        <p14:creationId xmlns:p14="http://schemas.microsoft.com/office/powerpoint/2010/main" val="228970942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anim calcmode="lin" valueType="num">
                                      <p:cBhvr additive="base">
                                        <p:cTn id="7" dur="500" fill="hold"/>
                                        <p:tgtEl>
                                          <p:spTgt spid="2063"/>
                                        </p:tgtEl>
                                        <p:attrNameLst>
                                          <p:attrName>ppt_x</p:attrName>
                                        </p:attrNameLst>
                                      </p:cBhvr>
                                      <p:tavLst>
                                        <p:tav tm="0">
                                          <p:val>
                                            <p:strVal val="#ppt_x"/>
                                          </p:val>
                                        </p:tav>
                                        <p:tav tm="100000">
                                          <p:val>
                                            <p:strVal val="#ppt_x"/>
                                          </p:val>
                                        </p:tav>
                                      </p:tavLst>
                                    </p:anim>
                                    <p:anim calcmode="lin" valueType="num">
                                      <p:cBhvr additive="base">
                                        <p:cTn id="8" dur="500" fill="hold"/>
                                        <p:tgtEl>
                                          <p:spTgt spid="20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5" presetClass="entr" presetSubtype="0" fill="hold" nodeType="afterEffect">
                                  <p:stCondLst>
                                    <p:cond delay="0"/>
                                  </p:stCondLst>
                                  <p:childTnLst>
                                    <p:set>
                                      <p:cBhvr>
                                        <p:cTn id="11" dur="1" fill="hold">
                                          <p:stCondLst>
                                            <p:cond delay="0"/>
                                          </p:stCondLst>
                                        </p:cTn>
                                        <p:tgtEl>
                                          <p:spTgt spid="2071"/>
                                        </p:tgtEl>
                                        <p:attrNameLst>
                                          <p:attrName>style.visibility</p:attrName>
                                        </p:attrNameLst>
                                      </p:cBhvr>
                                      <p:to>
                                        <p:strVal val="visible"/>
                                      </p:to>
                                    </p:set>
                                    <p:animEffect transition="in" filter="fade">
                                      <p:cBhvr>
                                        <p:cTn id="12" dur="2000"/>
                                        <p:tgtEl>
                                          <p:spTgt spid="2071"/>
                                        </p:tgtEl>
                                      </p:cBhvr>
                                    </p:animEffect>
                                    <p:anim calcmode="lin" valueType="num">
                                      <p:cBhvr>
                                        <p:cTn id="13" dur="2000" fill="hold"/>
                                        <p:tgtEl>
                                          <p:spTgt spid="2071"/>
                                        </p:tgtEl>
                                        <p:attrNameLst>
                                          <p:attrName>style.rotation</p:attrName>
                                        </p:attrNameLst>
                                      </p:cBhvr>
                                      <p:tavLst>
                                        <p:tav tm="0">
                                          <p:val>
                                            <p:fltVal val="720"/>
                                          </p:val>
                                        </p:tav>
                                        <p:tav tm="100000">
                                          <p:val>
                                            <p:fltVal val="0"/>
                                          </p:val>
                                        </p:tav>
                                      </p:tavLst>
                                    </p:anim>
                                    <p:anim calcmode="lin" valueType="num">
                                      <p:cBhvr>
                                        <p:cTn id="14" dur="2000" fill="hold"/>
                                        <p:tgtEl>
                                          <p:spTgt spid="2071"/>
                                        </p:tgtEl>
                                        <p:attrNameLst>
                                          <p:attrName>ppt_h</p:attrName>
                                        </p:attrNameLst>
                                      </p:cBhvr>
                                      <p:tavLst>
                                        <p:tav tm="0">
                                          <p:val>
                                            <p:fltVal val="0"/>
                                          </p:val>
                                        </p:tav>
                                        <p:tav tm="100000">
                                          <p:val>
                                            <p:strVal val="#ppt_h"/>
                                          </p:val>
                                        </p:tav>
                                      </p:tavLst>
                                    </p:anim>
                                    <p:anim calcmode="lin" valueType="num">
                                      <p:cBhvr>
                                        <p:cTn id="15" dur="2000" fill="hold"/>
                                        <p:tgtEl>
                                          <p:spTgt spid="2071"/>
                                        </p:tgtEl>
                                        <p:attrNameLst>
                                          <p:attrName>ppt_w</p:attrName>
                                        </p:attrNameLst>
                                      </p:cBhvr>
                                      <p:tavLst>
                                        <p:tav tm="0">
                                          <p:val>
                                            <p:fltVal val="0"/>
                                          </p:val>
                                        </p:tav>
                                        <p:tav tm="100000">
                                          <p:val>
                                            <p:strVal val="#ppt_w"/>
                                          </p:val>
                                        </p:tav>
                                      </p:tavLst>
                                    </p:anim>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dissolve">
                                      <p:cBhvr>
                                        <p:cTn id="19" dur="2000"/>
                                        <p:tgtEl>
                                          <p:spTgt spid="2054"/>
                                        </p:tgtEl>
                                      </p:cBhvr>
                                    </p:animEffect>
                                  </p:childTnLst>
                                </p:cTn>
                              </p:par>
                            </p:childTnLst>
                          </p:cTn>
                        </p:par>
                        <p:par>
                          <p:cTn id="20" fill="hold" nodeType="afterGroup">
                            <p:stCondLst>
                              <p:cond delay="4500"/>
                            </p:stCondLst>
                            <p:childTnLst>
                              <p:par>
                                <p:cTn id="21" presetID="2" presetClass="entr" presetSubtype="8" fill="hold" grpId="0" nodeType="afterEffect">
                                  <p:stCondLst>
                                    <p:cond delay="0"/>
                                  </p:stCondLst>
                                  <p:childTnLst>
                                    <p:set>
                                      <p:cBhvr>
                                        <p:cTn id="22" dur="1" fill="hold">
                                          <p:stCondLst>
                                            <p:cond delay="0"/>
                                          </p:stCondLst>
                                        </p:cTn>
                                        <p:tgtEl>
                                          <p:spTgt spid="2059"/>
                                        </p:tgtEl>
                                        <p:attrNameLst>
                                          <p:attrName>style.visibility</p:attrName>
                                        </p:attrNameLst>
                                      </p:cBhvr>
                                      <p:to>
                                        <p:strVal val="visible"/>
                                      </p:to>
                                    </p:set>
                                    <p:anim calcmode="lin" valueType="num">
                                      <p:cBhvr additive="base">
                                        <p:cTn id="23" dur="2000" fill="hold"/>
                                        <p:tgtEl>
                                          <p:spTgt spid="2059"/>
                                        </p:tgtEl>
                                        <p:attrNameLst>
                                          <p:attrName>ppt_x</p:attrName>
                                        </p:attrNameLst>
                                      </p:cBhvr>
                                      <p:tavLst>
                                        <p:tav tm="0">
                                          <p:val>
                                            <p:strVal val="0-#ppt_w/2"/>
                                          </p:val>
                                        </p:tav>
                                        <p:tav tm="100000">
                                          <p:val>
                                            <p:strVal val="#ppt_x"/>
                                          </p:val>
                                        </p:tav>
                                      </p:tavLst>
                                    </p:anim>
                                    <p:anim calcmode="lin" valueType="num">
                                      <p:cBhvr additive="base">
                                        <p:cTn id="24" dur="2000" fill="hold"/>
                                        <p:tgtEl>
                                          <p:spTgt spid="205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6500"/>
                            </p:stCondLst>
                            <p:childTnLst>
                              <p:par>
                                <p:cTn id="26" presetID="2" presetClass="entr" presetSubtype="2" fill="hold" grpId="0" nodeType="afterEffect">
                                  <p:stCondLst>
                                    <p:cond delay="0"/>
                                  </p:stCondLst>
                                  <p:childTnLst>
                                    <p:set>
                                      <p:cBhvr>
                                        <p:cTn id="27" dur="1" fill="hold">
                                          <p:stCondLst>
                                            <p:cond delay="0"/>
                                          </p:stCondLst>
                                        </p:cTn>
                                        <p:tgtEl>
                                          <p:spTgt spid="2057"/>
                                        </p:tgtEl>
                                        <p:attrNameLst>
                                          <p:attrName>style.visibility</p:attrName>
                                        </p:attrNameLst>
                                      </p:cBhvr>
                                      <p:to>
                                        <p:strVal val="visible"/>
                                      </p:to>
                                    </p:set>
                                    <p:anim calcmode="lin" valueType="num">
                                      <p:cBhvr additive="base">
                                        <p:cTn id="28" dur="2000" fill="hold"/>
                                        <p:tgtEl>
                                          <p:spTgt spid="2057"/>
                                        </p:tgtEl>
                                        <p:attrNameLst>
                                          <p:attrName>ppt_x</p:attrName>
                                        </p:attrNameLst>
                                      </p:cBhvr>
                                      <p:tavLst>
                                        <p:tav tm="0">
                                          <p:val>
                                            <p:strVal val="1+#ppt_w/2"/>
                                          </p:val>
                                        </p:tav>
                                        <p:tav tm="100000">
                                          <p:val>
                                            <p:strVal val="#ppt_x"/>
                                          </p:val>
                                        </p:tav>
                                      </p:tavLst>
                                    </p:anim>
                                    <p:anim calcmode="lin" valueType="num">
                                      <p:cBhvr additive="base">
                                        <p:cTn id="29" dur="2000" fill="hold"/>
                                        <p:tgtEl>
                                          <p:spTgt spid="205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8500"/>
                            </p:stCondLst>
                            <p:childTnLst>
                              <p:par>
                                <p:cTn id="31" presetID="6" presetClass="entr" presetSubtype="16" fill="hold" nodeType="afterEffect">
                                  <p:stCondLst>
                                    <p:cond delay="0"/>
                                  </p:stCondLst>
                                  <p:childTnLst>
                                    <p:set>
                                      <p:cBhvr>
                                        <p:cTn id="32" dur="1" fill="hold">
                                          <p:stCondLst>
                                            <p:cond delay="0"/>
                                          </p:stCondLst>
                                        </p:cTn>
                                        <p:tgtEl>
                                          <p:spTgt spid="2064"/>
                                        </p:tgtEl>
                                        <p:attrNameLst>
                                          <p:attrName>style.visibility</p:attrName>
                                        </p:attrNameLst>
                                      </p:cBhvr>
                                      <p:to>
                                        <p:strVal val="visible"/>
                                      </p:to>
                                    </p:set>
                                    <p:animEffect transition="in" filter="circle(in)">
                                      <p:cBhvr>
                                        <p:cTn id="33" dur="2000"/>
                                        <p:tgtEl>
                                          <p:spTgt spid="2064"/>
                                        </p:tgtEl>
                                      </p:cBhvr>
                                    </p:animEffect>
                                  </p:childTnLst>
                                </p:cTn>
                              </p:par>
                            </p:childTnLst>
                          </p:cTn>
                        </p:par>
                        <p:par>
                          <p:cTn id="34" fill="hold" nodeType="afterGroup">
                            <p:stCondLst>
                              <p:cond delay="10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070"/>
                                        </p:tgtEl>
                                        <p:attrNameLst>
                                          <p:attrName>style.visibility</p:attrName>
                                        </p:attrNameLst>
                                      </p:cBhvr>
                                      <p:to>
                                        <p:strVal val="visible"/>
                                      </p:to>
                                    </p:set>
                                    <p:anim calcmode="lin" valueType="num">
                                      <p:cBhvr>
                                        <p:cTn id="37" dur="500" fill="hold"/>
                                        <p:tgtEl>
                                          <p:spTgt spid="207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70"/>
                                        </p:tgtEl>
                                        <p:attrNameLst>
                                          <p:attrName>ppt_y</p:attrName>
                                        </p:attrNameLst>
                                      </p:cBhvr>
                                      <p:tavLst>
                                        <p:tav tm="0">
                                          <p:val>
                                            <p:strVal val="#ppt_y"/>
                                          </p:val>
                                        </p:tav>
                                        <p:tav tm="100000">
                                          <p:val>
                                            <p:strVal val="#ppt_y"/>
                                          </p:val>
                                        </p:tav>
                                      </p:tavLst>
                                    </p:anim>
                                    <p:anim calcmode="lin" valueType="num">
                                      <p:cBhvr>
                                        <p:cTn id="39" dur="500" fill="hold"/>
                                        <p:tgtEl>
                                          <p:spTgt spid="207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7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7" grpId="0"/>
      <p:bldP spid="2059" grpId="0"/>
      <p:bldP spid="20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419872" y="1556791"/>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6228184" y="1556791"/>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3754583" y="1775761"/>
            <a:ext cx="2092036" cy="1814945"/>
          </a:xfrm>
          <a:custGeom>
            <a:avLst/>
            <a:gdLst>
              <a:gd name="connsiteX0" fmla="*/ 0 w 2092036"/>
              <a:gd name="connsiteY0" fmla="*/ 1814945 h 1814945"/>
              <a:gd name="connsiteX1" fmla="*/ 193963 w 2092036"/>
              <a:gd name="connsiteY1" fmla="*/ 0 h 1814945"/>
              <a:gd name="connsiteX2" fmla="*/ 2092036 w 2092036"/>
              <a:gd name="connsiteY2" fmla="*/ 762000 h 1814945"/>
              <a:gd name="connsiteX3" fmla="*/ 1856509 w 2092036"/>
              <a:gd name="connsiteY3" fmla="*/ 1773382 h 1814945"/>
              <a:gd name="connsiteX4" fmla="*/ 0 w 2092036"/>
              <a:gd name="connsiteY4" fmla="*/ 1814945 h 181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036" h="1814945">
                <a:moveTo>
                  <a:pt x="0" y="1814945"/>
                </a:moveTo>
                <a:lnTo>
                  <a:pt x="193963" y="0"/>
                </a:lnTo>
                <a:lnTo>
                  <a:pt x="2092036" y="762000"/>
                </a:lnTo>
                <a:lnTo>
                  <a:pt x="1856509" y="1773382"/>
                </a:lnTo>
                <a:lnTo>
                  <a:pt x="0" y="1814945"/>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p:cNvSpPr/>
          <p:nvPr/>
        </p:nvSpPr>
        <p:spPr>
          <a:xfrm>
            <a:off x="6386946" y="2163688"/>
            <a:ext cx="2175164" cy="1814945"/>
          </a:xfrm>
          <a:custGeom>
            <a:avLst/>
            <a:gdLst>
              <a:gd name="connsiteX0" fmla="*/ 0 w 2175164"/>
              <a:gd name="connsiteY0" fmla="*/ 0 h 1814945"/>
              <a:gd name="connsiteX1" fmla="*/ 2175164 w 2175164"/>
              <a:gd name="connsiteY1" fmla="*/ 124691 h 1814945"/>
              <a:gd name="connsiteX2" fmla="*/ 2036619 w 2175164"/>
              <a:gd name="connsiteY2" fmla="*/ 1343891 h 1814945"/>
              <a:gd name="connsiteX3" fmla="*/ 1357746 w 2175164"/>
              <a:gd name="connsiteY3" fmla="*/ 1814945 h 1814945"/>
              <a:gd name="connsiteX4" fmla="*/ 0 w 2175164"/>
              <a:gd name="connsiteY4" fmla="*/ 0 h 181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64" h="1814945">
                <a:moveTo>
                  <a:pt x="0" y="0"/>
                </a:moveTo>
                <a:lnTo>
                  <a:pt x="2175164" y="124691"/>
                </a:lnTo>
                <a:lnTo>
                  <a:pt x="2036619" y="1343891"/>
                </a:lnTo>
                <a:lnTo>
                  <a:pt x="1357746" y="1814945"/>
                </a:lnTo>
                <a:lnTo>
                  <a:pt x="0"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5220072" y="3212976"/>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16" name="TextBox 15"/>
          <p:cNvSpPr txBox="1"/>
          <p:nvPr/>
        </p:nvSpPr>
        <p:spPr>
          <a:xfrm>
            <a:off x="5508104" y="2492896"/>
            <a:ext cx="360040"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17" name="TextBox 16"/>
          <p:cNvSpPr txBox="1"/>
          <p:nvPr/>
        </p:nvSpPr>
        <p:spPr>
          <a:xfrm>
            <a:off x="8100392" y="2276872"/>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18" name="TextBox 17"/>
          <p:cNvSpPr txBox="1"/>
          <p:nvPr/>
        </p:nvSpPr>
        <p:spPr>
          <a:xfrm>
            <a:off x="8100392" y="3284984"/>
            <a:ext cx="360040"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grpSp>
        <p:nvGrpSpPr>
          <p:cNvPr id="2" name="Group 45"/>
          <p:cNvGrpSpPr/>
          <p:nvPr/>
        </p:nvGrpSpPr>
        <p:grpSpPr>
          <a:xfrm>
            <a:off x="467544" y="1556791"/>
            <a:ext cx="2448272" cy="2448272"/>
            <a:chOff x="467544" y="764704"/>
            <a:chExt cx="2448272" cy="2448272"/>
          </a:xfrm>
        </p:grpSpPr>
        <p:sp>
          <p:nvSpPr>
            <p:cNvPr id="4" name="Oval 3"/>
            <p:cNvSpPr/>
            <p:nvPr/>
          </p:nvSpPr>
          <p:spPr>
            <a:xfrm>
              <a:off x="467544" y="7647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4"/>
            <p:cNvSpPr/>
            <p:nvPr/>
          </p:nvSpPr>
          <p:spPr>
            <a:xfrm>
              <a:off x="554360" y="969818"/>
              <a:ext cx="2022764" cy="1884218"/>
            </a:xfrm>
            <a:custGeom>
              <a:avLst/>
              <a:gdLst>
                <a:gd name="connsiteX0" fmla="*/ 0 w 2022764"/>
                <a:gd name="connsiteY0" fmla="*/ 1482437 h 1884218"/>
                <a:gd name="connsiteX1" fmla="*/ 457200 w 2022764"/>
                <a:gd name="connsiteY1" fmla="*/ 0 h 1884218"/>
                <a:gd name="connsiteX2" fmla="*/ 2022764 w 2022764"/>
                <a:gd name="connsiteY2" fmla="*/ 180109 h 1884218"/>
                <a:gd name="connsiteX3" fmla="*/ 1995055 w 2022764"/>
                <a:gd name="connsiteY3" fmla="*/ 1884218 h 1884218"/>
                <a:gd name="connsiteX4" fmla="*/ 0 w 2022764"/>
                <a:gd name="connsiteY4" fmla="*/ 1482437 h 188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764" h="1884218">
                  <a:moveTo>
                    <a:pt x="0" y="1482437"/>
                  </a:moveTo>
                  <a:lnTo>
                    <a:pt x="457200" y="0"/>
                  </a:lnTo>
                  <a:lnTo>
                    <a:pt x="2022764" y="180109"/>
                  </a:lnTo>
                  <a:lnTo>
                    <a:pt x="1995055" y="1884218"/>
                  </a:lnTo>
                  <a:lnTo>
                    <a:pt x="0" y="148243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611560" y="2204864"/>
              <a:ext cx="360040" cy="307777"/>
            </a:xfrm>
            <a:prstGeom prst="rect">
              <a:avLst/>
            </a:prstGeom>
            <a:noFill/>
          </p:spPr>
          <p:txBody>
            <a:bodyPr wrap="square" rtlCol="0">
              <a:spAutoFit/>
            </a:bodyPr>
            <a:lstStyle/>
            <a:p>
              <a:r>
                <a:rPr lang="en-GB" sz="1400" b="1" dirty="0">
                  <a:latin typeface="Comic Sans MS" pitchFamily="66" charset="0"/>
                </a:rPr>
                <a:t>x</a:t>
              </a:r>
            </a:p>
          </p:txBody>
        </p:sp>
        <p:sp>
          <p:nvSpPr>
            <p:cNvPr id="14" name="TextBox 13"/>
            <p:cNvSpPr txBox="1"/>
            <p:nvPr/>
          </p:nvSpPr>
          <p:spPr>
            <a:xfrm>
              <a:off x="2195736" y="2492896"/>
              <a:ext cx="360040"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19" name="TextBox 18"/>
            <p:cNvSpPr txBox="1"/>
            <p:nvPr/>
          </p:nvSpPr>
          <p:spPr>
            <a:xfrm>
              <a:off x="971600" y="1052736"/>
              <a:ext cx="720080" cy="307777"/>
            </a:xfrm>
            <a:prstGeom prst="rect">
              <a:avLst/>
            </a:prstGeom>
            <a:noFill/>
          </p:spPr>
          <p:txBody>
            <a:bodyPr wrap="square" rtlCol="0">
              <a:spAutoFit/>
            </a:bodyPr>
            <a:lstStyle/>
            <a:p>
              <a:r>
                <a:rPr lang="en-GB" sz="1400" dirty="0" smtClean="0">
                  <a:latin typeface="Comic Sans MS" pitchFamily="66" charset="0"/>
                </a:rPr>
                <a:t>95°</a:t>
              </a:r>
              <a:endParaRPr lang="en-GB" sz="1400" dirty="0">
                <a:latin typeface="Comic Sans MS" pitchFamily="66" charset="0"/>
              </a:endParaRPr>
            </a:p>
          </p:txBody>
        </p:sp>
        <p:sp>
          <p:nvSpPr>
            <p:cNvPr id="20" name="TextBox 19"/>
            <p:cNvSpPr txBox="1"/>
            <p:nvPr/>
          </p:nvSpPr>
          <p:spPr>
            <a:xfrm>
              <a:off x="2051720" y="1124744"/>
              <a:ext cx="720080" cy="307777"/>
            </a:xfrm>
            <a:prstGeom prst="rect">
              <a:avLst/>
            </a:prstGeom>
            <a:noFill/>
          </p:spPr>
          <p:txBody>
            <a:bodyPr wrap="square" rtlCol="0">
              <a:spAutoFit/>
            </a:bodyPr>
            <a:lstStyle/>
            <a:p>
              <a:r>
                <a:rPr lang="en-GB" sz="1400" dirty="0" smtClean="0">
                  <a:latin typeface="Comic Sans MS" pitchFamily="66" charset="0"/>
                </a:rPr>
                <a:t>110°</a:t>
              </a:r>
              <a:endParaRPr lang="en-GB" sz="1400" dirty="0">
                <a:latin typeface="Comic Sans MS" pitchFamily="66" charset="0"/>
              </a:endParaRPr>
            </a:p>
          </p:txBody>
        </p:sp>
      </p:grpSp>
      <p:sp>
        <p:nvSpPr>
          <p:cNvPr id="21" name="TextBox 20"/>
          <p:cNvSpPr txBox="1"/>
          <p:nvPr/>
        </p:nvSpPr>
        <p:spPr>
          <a:xfrm>
            <a:off x="3923928" y="1844824"/>
            <a:ext cx="720080" cy="307777"/>
          </a:xfrm>
          <a:prstGeom prst="rect">
            <a:avLst/>
          </a:prstGeom>
          <a:noFill/>
        </p:spPr>
        <p:txBody>
          <a:bodyPr wrap="square" rtlCol="0">
            <a:spAutoFit/>
          </a:bodyPr>
          <a:lstStyle/>
          <a:p>
            <a:r>
              <a:rPr lang="en-GB" sz="1400" dirty="0" smtClean="0">
                <a:latin typeface="Comic Sans MS" pitchFamily="66" charset="0"/>
              </a:rPr>
              <a:t>54°</a:t>
            </a:r>
            <a:endParaRPr lang="en-GB" sz="1400" dirty="0">
              <a:latin typeface="Comic Sans MS" pitchFamily="66" charset="0"/>
            </a:endParaRPr>
          </a:p>
        </p:txBody>
      </p:sp>
      <p:sp>
        <p:nvSpPr>
          <p:cNvPr id="22" name="TextBox 21"/>
          <p:cNvSpPr txBox="1"/>
          <p:nvPr/>
        </p:nvSpPr>
        <p:spPr>
          <a:xfrm>
            <a:off x="3779912" y="3284984"/>
            <a:ext cx="720080" cy="307777"/>
          </a:xfrm>
          <a:prstGeom prst="rect">
            <a:avLst/>
          </a:prstGeom>
          <a:noFill/>
        </p:spPr>
        <p:txBody>
          <a:bodyPr wrap="square" rtlCol="0">
            <a:spAutoFit/>
          </a:bodyPr>
          <a:lstStyle/>
          <a:p>
            <a:r>
              <a:rPr lang="en-GB" sz="1400" dirty="0" smtClean="0">
                <a:latin typeface="Comic Sans MS" pitchFamily="66" charset="0"/>
              </a:rPr>
              <a:t>75°</a:t>
            </a:r>
            <a:endParaRPr lang="en-GB" sz="1400" dirty="0">
              <a:latin typeface="Comic Sans MS" pitchFamily="66" charset="0"/>
            </a:endParaRPr>
          </a:p>
        </p:txBody>
      </p:sp>
      <p:sp>
        <p:nvSpPr>
          <p:cNvPr id="23" name="TextBox 22"/>
          <p:cNvSpPr txBox="1"/>
          <p:nvPr/>
        </p:nvSpPr>
        <p:spPr>
          <a:xfrm>
            <a:off x="6588224" y="2132856"/>
            <a:ext cx="720080" cy="307777"/>
          </a:xfrm>
          <a:prstGeom prst="rect">
            <a:avLst/>
          </a:prstGeom>
          <a:noFill/>
        </p:spPr>
        <p:txBody>
          <a:bodyPr wrap="square" rtlCol="0">
            <a:spAutoFit/>
          </a:bodyPr>
          <a:lstStyle/>
          <a:p>
            <a:r>
              <a:rPr lang="en-GB" sz="1400" dirty="0" smtClean="0">
                <a:latin typeface="Comic Sans MS" pitchFamily="66" charset="0"/>
              </a:rPr>
              <a:t>20°</a:t>
            </a:r>
            <a:endParaRPr lang="en-GB" sz="1400" dirty="0">
              <a:latin typeface="Comic Sans MS" pitchFamily="66" charset="0"/>
            </a:endParaRPr>
          </a:p>
        </p:txBody>
      </p:sp>
      <p:sp>
        <p:nvSpPr>
          <p:cNvPr id="24" name="TextBox 23"/>
          <p:cNvSpPr txBox="1"/>
          <p:nvPr/>
        </p:nvSpPr>
        <p:spPr>
          <a:xfrm>
            <a:off x="7524328" y="3501008"/>
            <a:ext cx="720080" cy="307777"/>
          </a:xfrm>
          <a:prstGeom prst="rect">
            <a:avLst/>
          </a:prstGeom>
          <a:noFill/>
        </p:spPr>
        <p:txBody>
          <a:bodyPr wrap="square" rtlCol="0">
            <a:spAutoFit/>
          </a:bodyPr>
          <a:lstStyle/>
          <a:p>
            <a:r>
              <a:rPr lang="en-GB" sz="1400" dirty="0" smtClean="0">
                <a:latin typeface="Comic Sans MS" pitchFamily="66" charset="0"/>
              </a:rPr>
              <a:t>80°</a:t>
            </a:r>
            <a:endParaRPr lang="en-GB" sz="1400" dirty="0">
              <a:latin typeface="Comic Sans MS" pitchFamily="66" charset="0"/>
            </a:endParaRPr>
          </a:p>
        </p:txBody>
      </p:sp>
      <p:sp>
        <p:nvSpPr>
          <p:cNvPr id="25" name="Oval 24"/>
          <p:cNvSpPr/>
          <p:nvPr/>
        </p:nvSpPr>
        <p:spPr>
          <a:xfrm>
            <a:off x="1979712" y="4437112"/>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25"/>
          <p:cNvSpPr/>
          <p:nvPr/>
        </p:nvSpPr>
        <p:spPr>
          <a:xfrm>
            <a:off x="2066529" y="4642225"/>
            <a:ext cx="2022764" cy="1884218"/>
          </a:xfrm>
          <a:custGeom>
            <a:avLst/>
            <a:gdLst>
              <a:gd name="connsiteX0" fmla="*/ 0 w 2022764"/>
              <a:gd name="connsiteY0" fmla="*/ 1482437 h 1884218"/>
              <a:gd name="connsiteX1" fmla="*/ 457200 w 2022764"/>
              <a:gd name="connsiteY1" fmla="*/ 0 h 1884218"/>
              <a:gd name="connsiteX2" fmla="*/ 2022764 w 2022764"/>
              <a:gd name="connsiteY2" fmla="*/ 180109 h 1884218"/>
              <a:gd name="connsiteX3" fmla="*/ 1995055 w 2022764"/>
              <a:gd name="connsiteY3" fmla="*/ 1884218 h 1884218"/>
              <a:gd name="connsiteX4" fmla="*/ 0 w 2022764"/>
              <a:gd name="connsiteY4" fmla="*/ 1482437 h 188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764" h="1884218">
                <a:moveTo>
                  <a:pt x="0" y="1482437"/>
                </a:moveTo>
                <a:lnTo>
                  <a:pt x="457200" y="0"/>
                </a:lnTo>
                <a:lnTo>
                  <a:pt x="2022764" y="180109"/>
                </a:lnTo>
                <a:lnTo>
                  <a:pt x="1995055" y="1884218"/>
                </a:lnTo>
                <a:lnTo>
                  <a:pt x="0" y="148243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a:off x="4932040" y="4437112"/>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5266749" y="4656081"/>
            <a:ext cx="2113563" cy="1814945"/>
          </a:xfrm>
          <a:custGeom>
            <a:avLst/>
            <a:gdLst>
              <a:gd name="connsiteX0" fmla="*/ 0 w 2092036"/>
              <a:gd name="connsiteY0" fmla="*/ 1814945 h 1814945"/>
              <a:gd name="connsiteX1" fmla="*/ 193963 w 2092036"/>
              <a:gd name="connsiteY1" fmla="*/ 0 h 1814945"/>
              <a:gd name="connsiteX2" fmla="*/ 2092036 w 2092036"/>
              <a:gd name="connsiteY2" fmla="*/ 762000 h 1814945"/>
              <a:gd name="connsiteX3" fmla="*/ 1856509 w 2092036"/>
              <a:gd name="connsiteY3" fmla="*/ 1773382 h 1814945"/>
              <a:gd name="connsiteX4" fmla="*/ 0 w 2092036"/>
              <a:gd name="connsiteY4" fmla="*/ 1814945 h 181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036" h="1814945">
                <a:moveTo>
                  <a:pt x="0" y="1814945"/>
                </a:moveTo>
                <a:lnTo>
                  <a:pt x="193963" y="0"/>
                </a:lnTo>
                <a:lnTo>
                  <a:pt x="2092036" y="762000"/>
                </a:lnTo>
                <a:lnTo>
                  <a:pt x="1856509" y="1773382"/>
                </a:lnTo>
                <a:lnTo>
                  <a:pt x="0" y="1814945"/>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p:cNvSpPr txBox="1"/>
          <p:nvPr/>
        </p:nvSpPr>
        <p:spPr>
          <a:xfrm>
            <a:off x="3707904" y="6165304"/>
            <a:ext cx="360040" cy="307777"/>
          </a:xfrm>
          <a:prstGeom prst="rect">
            <a:avLst/>
          </a:prstGeom>
          <a:noFill/>
        </p:spPr>
        <p:txBody>
          <a:bodyPr wrap="square" rtlCol="0">
            <a:spAutoFit/>
          </a:bodyPr>
          <a:lstStyle/>
          <a:p>
            <a:r>
              <a:rPr lang="en-GB" sz="1400" b="1" dirty="0" smtClean="0">
                <a:latin typeface="Comic Sans MS" pitchFamily="66" charset="0"/>
              </a:rPr>
              <a:t>x</a:t>
            </a:r>
            <a:endParaRPr lang="en-GB" sz="1400" b="1" dirty="0">
              <a:latin typeface="Comic Sans MS" pitchFamily="66" charset="0"/>
            </a:endParaRPr>
          </a:p>
        </p:txBody>
      </p:sp>
      <p:sp>
        <p:nvSpPr>
          <p:cNvPr id="33" name="TextBox 32"/>
          <p:cNvSpPr txBox="1"/>
          <p:nvPr/>
        </p:nvSpPr>
        <p:spPr>
          <a:xfrm>
            <a:off x="6804248" y="6093296"/>
            <a:ext cx="576064" cy="307777"/>
          </a:xfrm>
          <a:prstGeom prst="rect">
            <a:avLst/>
          </a:prstGeom>
          <a:noFill/>
        </p:spPr>
        <p:txBody>
          <a:bodyPr wrap="square" rtlCol="0">
            <a:spAutoFit/>
          </a:bodyPr>
          <a:lstStyle/>
          <a:p>
            <a:r>
              <a:rPr lang="en-GB" sz="1400" b="1" dirty="0" smtClean="0">
                <a:latin typeface="Comic Sans MS" pitchFamily="66" charset="0"/>
              </a:rPr>
              <a:t>2a</a:t>
            </a:r>
            <a:endParaRPr lang="en-GB" sz="1400" b="1" dirty="0">
              <a:latin typeface="Comic Sans MS" pitchFamily="66" charset="0"/>
            </a:endParaRPr>
          </a:p>
        </p:txBody>
      </p:sp>
      <p:sp>
        <p:nvSpPr>
          <p:cNvPr id="34" name="TextBox 33"/>
          <p:cNvSpPr txBox="1"/>
          <p:nvPr/>
        </p:nvSpPr>
        <p:spPr>
          <a:xfrm>
            <a:off x="6732240" y="5373216"/>
            <a:ext cx="648072" cy="307777"/>
          </a:xfrm>
          <a:prstGeom prst="rect">
            <a:avLst/>
          </a:prstGeom>
          <a:noFill/>
        </p:spPr>
        <p:txBody>
          <a:bodyPr wrap="square" rtlCol="0">
            <a:spAutoFit/>
          </a:bodyPr>
          <a:lstStyle/>
          <a:p>
            <a:r>
              <a:rPr lang="en-GB" sz="1400" b="1" dirty="0" smtClean="0">
                <a:latin typeface="Comic Sans MS" pitchFamily="66" charset="0"/>
              </a:rPr>
              <a:t>4b</a:t>
            </a:r>
            <a:endParaRPr lang="en-GB" sz="1400" b="1" dirty="0">
              <a:latin typeface="Comic Sans MS" pitchFamily="66" charset="0"/>
            </a:endParaRPr>
          </a:p>
        </p:txBody>
      </p:sp>
      <p:sp>
        <p:nvSpPr>
          <p:cNvPr id="37" name="TextBox 36"/>
          <p:cNvSpPr txBox="1"/>
          <p:nvPr/>
        </p:nvSpPr>
        <p:spPr>
          <a:xfrm>
            <a:off x="2411760" y="4849415"/>
            <a:ext cx="720080" cy="307777"/>
          </a:xfrm>
          <a:prstGeom prst="rect">
            <a:avLst/>
          </a:prstGeom>
          <a:noFill/>
        </p:spPr>
        <p:txBody>
          <a:bodyPr wrap="square" rtlCol="0">
            <a:spAutoFit/>
          </a:bodyPr>
          <a:lstStyle/>
          <a:p>
            <a:r>
              <a:rPr lang="en-GB" sz="1400" dirty="0" smtClean="0">
                <a:latin typeface="Comic Sans MS" pitchFamily="66" charset="0"/>
              </a:rPr>
              <a:t>15°</a:t>
            </a:r>
            <a:endParaRPr lang="en-GB" sz="1400" dirty="0">
              <a:latin typeface="Comic Sans MS" pitchFamily="66" charset="0"/>
            </a:endParaRPr>
          </a:p>
        </p:txBody>
      </p:sp>
      <p:sp>
        <p:nvSpPr>
          <p:cNvPr id="38" name="TextBox 37"/>
          <p:cNvSpPr txBox="1"/>
          <p:nvPr/>
        </p:nvSpPr>
        <p:spPr>
          <a:xfrm>
            <a:off x="3419872" y="4797152"/>
            <a:ext cx="720080" cy="307777"/>
          </a:xfrm>
          <a:prstGeom prst="rect">
            <a:avLst/>
          </a:prstGeom>
          <a:noFill/>
        </p:spPr>
        <p:txBody>
          <a:bodyPr wrap="square" rtlCol="0">
            <a:spAutoFit/>
          </a:bodyPr>
          <a:lstStyle/>
          <a:p>
            <a:r>
              <a:rPr lang="en-GB" sz="1400" dirty="0" smtClean="0">
                <a:latin typeface="Comic Sans MS" pitchFamily="66" charset="0"/>
              </a:rPr>
              <a:t>70°</a:t>
            </a:r>
            <a:endParaRPr lang="en-GB" sz="1400" dirty="0">
              <a:latin typeface="Comic Sans MS" pitchFamily="66" charset="0"/>
            </a:endParaRPr>
          </a:p>
        </p:txBody>
      </p:sp>
      <p:sp>
        <p:nvSpPr>
          <p:cNvPr id="39" name="TextBox 38"/>
          <p:cNvSpPr txBox="1"/>
          <p:nvPr/>
        </p:nvSpPr>
        <p:spPr>
          <a:xfrm>
            <a:off x="5436096" y="4725144"/>
            <a:ext cx="720080" cy="307777"/>
          </a:xfrm>
          <a:prstGeom prst="rect">
            <a:avLst/>
          </a:prstGeom>
          <a:noFill/>
        </p:spPr>
        <p:txBody>
          <a:bodyPr wrap="square" rtlCol="0">
            <a:spAutoFit/>
          </a:bodyPr>
          <a:lstStyle/>
          <a:p>
            <a:r>
              <a:rPr lang="en-GB" sz="1400" dirty="0" smtClean="0">
                <a:latin typeface="Comic Sans MS" pitchFamily="66" charset="0"/>
              </a:rPr>
              <a:t>a</a:t>
            </a:r>
            <a:endParaRPr lang="en-GB" sz="1400" dirty="0">
              <a:latin typeface="Comic Sans MS" pitchFamily="66" charset="0"/>
            </a:endParaRPr>
          </a:p>
        </p:txBody>
      </p:sp>
      <p:sp>
        <p:nvSpPr>
          <p:cNvPr id="40" name="TextBox 39"/>
          <p:cNvSpPr txBox="1"/>
          <p:nvPr/>
        </p:nvSpPr>
        <p:spPr>
          <a:xfrm>
            <a:off x="5292080" y="6165304"/>
            <a:ext cx="720080" cy="307777"/>
          </a:xfrm>
          <a:prstGeom prst="rect">
            <a:avLst/>
          </a:prstGeom>
          <a:noFill/>
        </p:spPr>
        <p:txBody>
          <a:bodyPr wrap="square" rtlCol="0">
            <a:spAutoFit/>
          </a:bodyPr>
          <a:lstStyle/>
          <a:p>
            <a:r>
              <a:rPr lang="en-GB" sz="1400" dirty="0" smtClean="0">
                <a:latin typeface="Comic Sans MS" pitchFamily="66" charset="0"/>
              </a:rPr>
              <a:t>b</a:t>
            </a:r>
            <a:endParaRPr lang="en-GB" sz="1400" dirty="0">
              <a:latin typeface="Comic Sans MS" pitchFamily="66" charset="0"/>
            </a:endParaRPr>
          </a:p>
        </p:txBody>
      </p:sp>
      <p:sp>
        <p:nvSpPr>
          <p:cNvPr id="43" name="TextBox 42"/>
          <p:cNvSpPr txBox="1"/>
          <p:nvPr/>
        </p:nvSpPr>
        <p:spPr>
          <a:xfrm>
            <a:off x="251520" y="1196751"/>
            <a:ext cx="301686" cy="369332"/>
          </a:xfrm>
          <a:prstGeom prst="rect">
            <a:avLst/>
          </a:prstGeom>
          <a:noFill/>
          <a:ln>
            <a:solidFill>
              <a:schemeClr val="tx1"/>
            </a:solidFill>
          </a:ln>
        </p:spPr>
        <p:txBody>
          <a:bodyPr wrap="none" rtlCol="0">
            <a:spAutoFit/>
          </a:bodyPr>
          <a:lstStyle/>
          <a:p>
            <a:r>
              <a:rPr lang="en-GB" dirty="0" smtClean="0"/>
              <a:t>1</a:t>
            </a:r>
            <a:endParaRPr lang="en-GB" dirty="0"/>
          </a:p>
        </p:txBody>
      </p:sp>
      <p:cxnSp>
        <p:nvCxnSpPr>
          <p:cNvPr id="45" name="Straight Connector 44"/>
          <p:cNvCxnSpPr>
            <a:stCxn id="26" idx="1"/>
            <a:endCxn id="26" idx="3"/>
          </p:cNvCxnSpPr>
          <p:nvPr/>
        </p:nvCxnSpPr>
        <p:spPr>
          <a:xfrm>
            <a:off x="2523730" y="4642225"/>
            <a:ext cx="1537855" cy="1884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6" idx="0"/>
            <a:endCxn id="26" idx="2"/>
          </p:cNvCxnSpPr>
          <p:nvPr/>
        </p:nvCxnSpPr>
        <p:spPr>
          <a:xfrm flipV="1">
            <a:off x="2066529" y="4822335"/>
            <a:ext cx="2022764" cy="1302328"/>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699792" y="4725144"/>
            <a:ext cx="720080" cy="307777"/>
          </a:xfrm>
          <a:prstGeom prst="rect">
            <a:avLst/>
          </a:prstGeom>
          <a:noFill/>
        </p:spPr>
        <p:txBody>
          <a:bodyPr wrap="square" rtlCol="0">
            <a:spAutoFit/>
          </a:bodyPr>
          <a:lstStyle/>
          <a:p>
            <a:r>
              <a:rPr lang="en-GB" sz="1400" dirty="0" smtClean="0">
                <a:latin typeface="Comic Sans MS" pitchFamily="66" charset="0"/>
              </a:rPr>
              <a:t>25°</a:t>
            </a:r>
            <a:endParaRPr lang="en-GB" sz="1400" dirty="0">
              <a:latin typeface="Comic Sans MS" pitchFamily="66" charset="0"/>
            </a:endParaRPr>
          </a:p>
        </p:txBody>
      </p:sp>
      <p:sp>
        <p:nvSpPr>
          <p:cNvPr id="49" name="TextBox 48"/>
          <p:cNvSpPr txBox="1"/>
          <p:nvPr/>
        </p:nvSpPr>
        <p:spPr>
          <a:xfrm>
            <a:off x="2123728" y="5661248"/>
            <a:ext cx="360040" cy="307777"/>
          </a:xfrm>
          <a:prstGeom prst="rect">
            <a:avLst/>
          </a:prstGeom>
          <a:noFill/>
        </p:spPr>
        <p:txBody>
          <a:bodyPr wrap="square" rtlCol="0">
            <a:spAutoFit/>
          </a:bodyPr>
          <a:lstStyle/>
          <a:p>
            <a:r>
              <a:rPr lang="en-GB" sz="1400" b="1" dirty="0" smtClean="0">
                <a:latin typeface="Comic Sans MS" pitchFamily="66" charset="0"/>
              </a:rPr>
              <a:t>y</a:t>
            </a:r>
            <a:endParaRPr lang="en-GB" sz="1400" b="1" dirty="0">
              <a:latin typeface="Comic Sans MS" pitchFamily="66" charset="0"/>
            </a:endParaRPr>
          </a:p>
        </p:txBody>
      </p:sp>
      <p:sp>
        <p:nvSpPr>
          <p:cNvPr id="50" name="TextBox 49"/>
          <p:cNvSpPr txBox="1"/>
          <p:nvPr/>
        </p:nvSpPr>
        <p:spPr>
          <a:xfrm>
            <a:off x="2339752" y="5877272"/>
            <a:ext cx="360040" cy="307777"/>
          </a:xfrm>
          <a:prstGeom prst="rect">
            <a:avLst/>
          </a:prstGeom>
          <a:noFill/>
        </p:spPr>
        <p:txBody>
          <a:bodyPr wrap="square" rtlCol="0">
            <a:spAutoFit/>
          </a:bodyPr>
          <a:lstStyle/>
          <a:p>
            <a:r>
              <a:rPr lang="en-GB" sz="1400" b="1" dirty="0" smtClean="0">
                <a:latin typeface="Comic Sans MS" pitchFamily="66" charset="0"/>
              </a:rPr>
              <a:t>z</a:t>
            </a:r>
            <a:endParaRPr lang="en-GB" sz="1400" b="1" dirty="0">
              <a:latin typeface="Comic Sans MS" pitchFamily="66" charset="0"/>
            </a:endParaRPr>
          </a:p>
        </p:txBody>
      </p:sp>
      <p:sp>
        <p:nvSpPr>
          <p:cNvPr id="56" name="TextBox 55"/>
          <p:cNvSpPr txBox="1"/>
          <p:nvPr/>
        </p:nvSpPr>
        <p:spPr>
          <a:xfrm>
            <a:off x="3779912" y="5013176"/>
            <a:ext cx="360040" cy="307777"/>
          </a:xfrm>
          <a:prstGeom prst="rect">
            <a:avLst/>
          </a:prstGeom>
          <a:noFill/>
        </p:spPr>
        <p:txBody>
          <a:bodyPr wrap="square" rtlCol="0">
            <a:spAutoFit/>
          </a:bodyPr>
          <a:lstStyle/>
          <a:p>
            <a:r>
              <a:rPr lang="en-GB" sz="1400" b="1" dirty="0" smtClean="0">
                <a:latin typeface="Comic Sans MS" pitchFamily="66" charset="0"/>
              </a:rPr>
              <a:t>w</a:t>
            </a:r>
            <a:endParaRPr lang="en-GB" sz="1400" b="1" dirty="0">
              <a:latin typeface="Comic Sans MS" pitchFamily="66" charset="0"/>
            </a:endParaRPr>
          </a:p>
        </p:txBody>
      </p:sp>
      <p:sp>
        <p:nvSpPr>
          <p:cNvPr id="57" name="TextBox 56"/>
          <p:cNvSpPr txBox="1"/>
          <p:nvPr/>
        </p:nvSpPr>
        <p:spPr>
          <a:xfrm>
            <a:off x="3419872" y="1124743"/>
            <a:ext cx="301686" cy="369332"/>
          </a:xfrm>
          <a:prstGeom prst="rect">
            <a:avLst/>
          </a:prstGeom>
          <a:noFill/>
          <a:ln>
            <a:solidFill>
              <a:schemeClr val="tx1"/>
            </a:solidFill>
          </a:ln>
        </p:spPr>
        <p:txBody>
          <a:bodyPr wrap="none" rtlCol="0">
            <a:spAutoFit/>
          </a:bodyPr>
          <a:lstStyle/>
          <a:p>
            <a:r>
              <a:rPr lang="en-GB" dirty="0" smtClean="0"/>
              <a:t>2</a:t>
            </a:r>
            <a:endParaRPr lang="en-GB" dirty="0"/>
          </a:p>
        </p:txBody>
      </p:sp>
      <p:sp>
        <p:nvSpPr>
          <p:cNvPr id="58" name="TextBox 57"/>
          <p:cNvSpPr txBox="1"/>
          <p:nvPr/>
        </p:nvSpPr>
        <p:spPr>
          <a:xfrm>
            <a:off x="6228184" y="1196751"/>
            <a:ext cx="301686" cy="369332"/>
          </a:xfrm>
          <a:prstGeom prst="rect">
            <a:avLst/>
          </a:prstGeom>
          <a:noFill/>
          <a:ln>
            <a:solidFill>
              <a:schemeClr val="tx1"/>
            </a:solidFill>
          </a:ln>
        </p:spPr>
        <p:txBody>
          <a:bodyPr wrap="none" rtlCol="0">
            <a:spAutoFit/>
          </a:bodyPr>
          <a:lstStyle/>
          <a:p>
            <a:r>
              <a:rPr lang="en-GB" dirty="0" smtClean="0"/>
              <a:t>3</a:t>
            </a:r>
            <a:endParaRPr lang="en-GB" dirty="0"/>
          </a:p>
        </p:txBody>
      </p:sp>
      <p:sp>
        <p:nvSpPr>
          <p:cNvPr id="59" name="TextBox 58"/>
          <p:cNvSpPr txBox="1"/>
          <p:nvPr/>
        </p:nvSpPr>
        <p:spPr>
          <a:xfrm>
            <a:off x="1835696" y="4293095"/>
            <a:ext cx="301686" cy="369332"/>
          </a:xfrm>
          <a:prstGeom prst="rect">
            <a:avLst/>
          </a:prstGeom>
          <a:noFill/>
          <a:ln>
            <a:solidFill>
              <a:schemeClr val="tx1"/>
            </a:solidFill>
          </a:ln>
        </p:spPr>
        <p:txBody>
          <a:bodyPr wrap="none" rtlCol="0">
            <a:spAutoFit/>
          </a:bodyPr>
          <a:lstStyle/>
          <a:p>
            <a:r>
              <a:rPr lang="en-GB" dirty="0" smtClean="0"/>
              <a:t>4</a:t>
            </a:r>
            <a:endParaRPr lang="en-GB" dirty="0"/>
          </a:p>
        </p:txBody>
      </p:sp>
      <p:sp>
        <p:nvSpPr>
          <p:cNvPr id="60" name="TextBox 59"/>
          <p:cNvSpPr txBox="1"/>
          <p:nvPr/>
        </p:nvSpPr>
        <p:spPr>
          <a:xfrm>
            <a:off x="5004048" y="4293095"/>
            <a:ext cx="301686" cy="369332"/>
          </a:xfrm>
          <a:prstGeom prst="rect">
            <a:avLst/>
          </a:prstGeom>
          <a:noFill/>
          <a:ln>
            <a:solidFill>
              <a:schemeClr val="tx1"/>
            </a:solidFill>
          </a:ln>
        </p:spPr>
        <p:txBody>
          <a:bodyPr wrap="none" rtlCol="0">
            <a:spAutoFit/>
          </a:bodyPr>
          <a:lstStyle/>
          <a:p>
            <a:r>
              <a:rPr lang="en-GB" dirty="0" smtClean="0"/>
              <a:t>5</a:t>
            </a:r>
            <a:endParaRPr lang="en-GB" dirty="0"/>
          </a:p>
        </p:txBody>
      </p:sp>
      <p:sp>
        <p:nvSpPr>
          <p:cNvPr id="52" name="TextBox 51"/>
          <p:cNvSpPr txBox="1"/>
          <p:nvPr/>
        </p:nvSpPr>
        <p:spPr>
          <a:xfrm>
            <a:off x="0" y="4005064"/>
            <a:ext cx="1907704" cy="1477328"/>
          </a:xfrm>
          <a:prstGeom prst="rect">
            <a:avLst/>
          </a:prstGeom>
          <a:solidFill>
            <a:srgbClr val="FFFF00"/>
          </a:solidFill>
        </p:spPr>
        <p:txBody>
          <a:bodyPr wrap="square" rtlCol="0">
            <a:spAutoFit/>
          </a:bodyPr>
          <a:lstStyle/>
          <a:p>
            <a:r>
              <a:rPr lang="en-GB" b="1" dirty="0" smtClean="0"/>
              <a:t>Answers</a:t>
            </a:r>
          </a:p>
          <a:p>
            <a:r>
              <a:rPr lang="en-GB" b="1" dirty="0" smtClean="0"/>
              <a:t>1) x=70 y=85</a:t>
            </a:r>
          </a:p>
          <a:p>
            <a:r>
              <a:rPr lang="en-GB" b="1" dirty="0" smtClean="0"/>
              <a:t>2)x=126  y=105</a:t>
            </a:r>
          </a:p>
          <a:p>
            <a:r>
              <a:rPr lang="en-GB" b="1" dirty="0" smtClean="0"/>
              <a:t>3)x=100 y=160</a:t>
            </a:r>
          </a:p>
          <a:p>
            <a:endParaRPr lang="en-GB" b="1" dirty="0"/>
          </a:p>
        </p:txBody>
      </p:sp>
      <p:sp>
        <p:nvSpPr>
          <p:cNvPr id="53" name="TextBox 52"/>
          <p:cNvSpPr txBox="1"/>
          <p:nvPr/>
        </p:nvSpPr>
        <p:spPr>
          <a:xfrm>
            <a:off x="0" y="5157192"/>
            <a:ext cx="1907704" cy="923330"/>
          </a:xfrm>
          <a:prstGeom prst="rect">
            <a:avLst/>
          </a:prstGeom>
          <a:solidFill>
            <a:srgbClr val="FFFF00"/>
          </a:solidFill>
        </p:spPr>
        <p:txBody>
          <a:bodyPr wrap="square" rtlCol="0">
            <a:spAutoFit/>
          </a:bodyPr>
          <a:lstStyle/>
          <a:p>
            <a:r>
              <a:rPr lang="en-GB" b="1" dirty="0" smtClean="0"/>
              <a:t>4)w=15 x=70  y=65   z= 25</a:t>
            </a:r>
          </a:p>
          <a:p>
            <a:r>
              <a:rPr lang="en-GB" b="1" dirty="0" smtClean="0"/>
              <a:t>5)a=60   b=36</a:t>
            </a:r>
          </a:p>
        </p:txBody>
      </p:sp>
      <p:sp>
        <p:nvSpPr>
          <p:cNvPr id="46" name="Rectangle 45">
            <a:hlinkClick r:id="" action="ppaction://hlinkshowjump?jump=firstslide"/>
          </p:cNvPr>
          <p:cNvSpPr/>
          <p:nvPr/>
        </p:nvSpPr>
        <p:spPr>
          <a:xfrm>
            <a:off x="0" y="6093296"/>
            <a:ext cx="1403648" cy="764704"/>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1"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Cyclic Quadrilaterals</a:t>
            </a:r>
            <a:endParaRPr lang="en-GB" sz="2800"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1" name="Picture 3"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63172" name="Picture 4"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63173" name="Rectangle 5"/>
          <p:cNvSpPr>
            <a:spLocks noGrp="1" noChangeArrowheads="1"/>
          </p:cNvSpPr>
          <p:nvPr>
            <p:ph type="title" idx="4294967295"/>
          </p:nvPr>
        </p:nvSpPr>
        <p:spPr>
          <a:xfrm>
            <a:off x="152400" y="152400"/>
            <a:ext cx="7772400" cy="609600"/>
          </a:xfrm>
          <a:noFill/>
          <a:ln/>
        </p:spPr>
        <p:txBody>
          <a:bodyPr/>
          <a:lstStyle/>
          <a:p>
            <a:r>
              <a:rPr lang="en-GB" sz="2500">
                <a:solidFill>
                  <a:srgbClr val="5B0091"/>
                </a:solidFill>
              </a:rPr>
              <a:t>The alternate segment theorem</a:t>
            </a:r>
            <a:endParaRPr lang="en-GB" sz="2500"/>
          </a:p>
        </p:txBody>
      </p:sp>
      <p:grpSp>
        <p:nvGrpSpPr>
          <p:cNvPr id="2" name="Group 6"/>
          <p:cNvGrpSpPr>
            <a:grpSpLocks/>
          </p:cNvGrpSpPr>
          <p:nvPr/>
        </p:nvGrpSpPr>
        <p:grpSpPr bwMode="auto">
          <a:xfrm>
            <a:off x="7304088" y="115888"/>
            <a:ext cx="576262" cy="576262"/>
            <a:chOff x="4601" y="73"/>
            <a:chExt cx="363" cy="363"/>
          </a:xfrm>
        </p:grpSpPr>
        <p:pic>
          <p:nvPicPr>
            <p:cNvPr id="263175" name="Picture 7"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63176"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63177"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7170" name="ShockwaveFlash1" r:id="rId2" imgW="9142857" imgH="5185068"/>
        </mc:Choice>
        <mc:Fallback>
          <p:control name="ShockwaveFlash1"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Oval 4"/>
          <p:cNvSpPr>
            <a:spLocks noChangeArrowheads="1"/>
          </p:cNvSpPr>
          <p:nvPr/>
        </p:nvSpPr>
        <p:spPr bwMode="auto">
          <a:xfrm>
            <a:off x="1295400" y="1193800"/>
            <a:ext cx="2743200" cy="2667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Freeform 7"/>
          <p:cNvSpPr>
            <a:spLocks/>
          </p:cNvSpPr>
          <p:nvPr/>
        </p:nvSpPr>
        <p:spPr bwMode="auto">
          <a:xfrm>
            <a:off x="1400175" y="1190625"/>
            <a:ext cx="2324100" cy="1319213"/>
          </a:xfrm>
          <a:custGeom>
            <a:avLst/>
            <a:gdLst>
              <a:gd name="T0" fmla="*/ 0 w 1464"/>
              <a:gd name="T1" fmla="*/ 522 h 831"/>
              <a:gd name="T2" fmla="*/ 789 w 1464"/>
              <a:gd name="T3" fmla="*/ 831 h 831"/>
              <a:gd name="T4" fmla="*/ 1464 w 1464"/>
              <a:gd name="T5" fmla="*/ 309 h 831"/>
              <a:gd name="T6" fmla="*/ 786 w 1464"/>
              <a:gd name="T7" fmla="*/ 0 h 831"/>
              <a:gd name="T8" fmla="*/ 0 w 1464"/>
              <a:gd name="T9" fmla="*/ 522 h 831"/>
            </a:gdLst>
            <a:ahLst/>
            <a:cxnLst>
              <a:cxn ang="0">
                <a:pos x="T0" y="T1"/>
              </a:cxn>
              <a:cxn ang="0">
                <a:pos x="T2" y="T3"/>
              </a:cxn>
              <a:cxn ang="0">
                <a:pos x="T4" y="T5"/>
              </a:cxn>
              <a:cxn ang="0">
                <a:pos x="T6" y="T7"/>
              </a:cxn>
              <a:cxn ang="0">
                <a:pos x="T8" y="T9"/>
              </a:cxn>
            </a:cxnLst>
            <a:rect l="0" t="0" r="r" b="b"/>
            <a:pathLst>
              <a:path w="1464" h="831">
                <a:moveTo>
                  <a:pt x="0" y="522"/>
                </a:moveTo>
                <a:lnTo>
                  <a:pt x="789" y="831"/>
                </a:lnTo>
                <a:lnTo>
                  <a:pt x="1464" y="309"/>
                </a:lnTo>
                <a:lnTo>
                  <a:pt x="786" y="0"/>
                </a:lnTo>
                <a:lnTo>
                  <a:pt x="0" y="522"/>
                </a:lnTo>
                <a:close/>
              </a:path>
            </a:pathLst>
          </a:custGeom>
          <a:solidFill>
            <a:srgbClr val="FFFF00">
              <a:alpha val="53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0" name="Arc 8"/>
          <p:cNvSpPr>
            <a:spLocks/>
          </p:cNvSpPr>
          <p:nvPr/>
        </p:nvSpPr>
        <p:spPr bwMode="auto">
          <a:xfrm>
            <a:off x="2168525" y="2157413"/>
            <a:ext cx="966788" cy="588962"/>
          </a:xfrm>
          <a:custGeom>
            <a:avLst/>
            <a:gdLst>
              <a:gd name="G0" fmla="+- 21510 0 0"/>
              <a:gd name="G1" fmla="+- 5368 0 0"/>
              <a:gd name="G2" fmla="+- 21600 0 0"/>
              <a:gd name="T0" fmla="*/ 42432 w 43110"/>
              <a:gd name="T1" fmla="*/ 0 h 26968"/>
              <a:gd name="T2" fmla="*/ 0 w 43110"/>
              <a:gd name="T3" fmla="*/ 7337 h 26968"/>
              <a:gd name="T4" fmla="*/ 21510 w 43110"/>
              <a:gd name="T5" fmla="*/ 5368 h 26968"/>
            </a:gdLst>
            <a:ahLst/>
            <a:cxnLst>
              <a:cxn ang="0">
                <a:pos x="T0" y="T1"/>
              </a:cxn>
              <a:cxn ang="0">
                <a:pos x="T2" y="T3"/>
              </a:cxn>
              <a:cxn ang="0">
                <a:pos x="T4" y="T5"/>
              </a:cxn>
            </a:cxnLst>
            <a:rect l="0" t="0" r="r" b="b"/>
            <a:pathLst>
              <a:path w="43110" h="26968" fill="none" extrusionOk="0">
                <a:moveTo>
                  <a:pt x="42432" y="-1"/>
                </a:moveTo>
                <a:cubicBezTo>
                  <a:pt x="42882" y="1753"/>
                  <a:pt x="43110" y="3557"/>
                  <a:pt x="43110" y="5368"/>
                </a:cubicBezTo>
                <a:cubicBezTo>
                  <a:pt x="43110" y="17297"/>
                  <a:pt x="33439" y="26968"/>
                  <a:pt x="21510" y="26968"/>
                </a:cubicBezTo>
                <a:cubicBezTo>
                  <a:pt x="10343" y="26968"/>
                  <a:pt x="1017" y="18456"/>
                  <a:pt x="-1" y="7337"/>
                </a:cubicBezTo>
              </a:path>
              <a:path w="43110" h="26968" stroke="0" extrusionOk="0">
                <a:moveTo>
                  <a:pt x="42432" y="-1"/>
                </a:moveTo>
                <a:cubicBezTo>
                  <a:pt x="42882" y="1753"/>
                  <a:pt x="43110" y="3557"/>
                  <a:pt x="43110" y="5368"/>
                </a:cubicBezTo>
                <a:cubicBezTo>
                  <a:pt x="43110" y="17297"/>
                  <a:pt x="33439" y="26968"/>
                  <a:pt x="21510" y="26968"/>
                </a:cubicBezTo>
                <a:cubicBezTo>
                  <a:pt x="10343" y="26968"/>
                  <a:pt x="1017" y="18456"/>
                  <a:pt x="-1" y="7337"/>
                </a:cubicBezTo>
                <a:lnTo>
                  <a:pt x="21510" y="536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3" name="Arc 11"/>
          <p:cNvSpPr>
            <a:spLocks/>
          </p:cNvSpPr>
          <p:nvPr/>
        </p:nvSpPr>
        <p:spPr bwMode="auto">
          <a:xfrm flipH="1" flipV="1">
            <a:off x="2359025" y="1376363"/>
            <a:ext cx="776288" cy="114300"/>
          </a:xfrm>
          <a:custGeom>
            <a:avLst/>
            <a:gdLst>
              <a:gd name="G0" fmla="+- 20511 0 0"/>
              <a:gd name="G1" fmla="+- 21600 0 0"/>
              <a:gd name="G2" fmla="+- 21600 0 0"/>
              <a:gd name="T0" fmla="*/ 0 w 42111"/>
              <a:gd name="T1" fmla="*/ 14827 h 21600"/>
              <a:gd name="T2" fmla="*/ 42111 w 42111"/>
              <a:gd name="T3" fmla="*/ 21600 h 21600"/>
              <a:gd name="T4" fmla="*/ 20511 w 42111"/>
              <a:gd name="T5" fmla="*/ 21600 h 21600"/>
            </a:gdLst>
            <a:ahLst/>
            <a:cxnLst>
              <a:cxn ang="0">
                <a:pos x="T0" y="T1"/>
              </a:cxn>
              <a:cxn ang="0">
                <a:pos x="T2" y="T3"/>
              </a:cxn>
              <a:cxn ang="0">
                <a:pos x="T4" y="T5"/>
              </a:cxn>
            </a:cxnLst>
            <a:rect l="0" t="0" r="r" b="b"/>
            <a:pathLst>
              <a:path w="42111" h="21600" fill="none" extrusionOk="0">
                <a:moveTo>
                  <a:pt x="0" y="14827"/>
                </a:moveTo>
                <a:cubicBezTo>
                  <a:pt x="2922" y="5977"/>
                  <a:pt x="11191" y="-1"/>
                  <a:pt x="20511" y="0"/>
                </a:cubicBezTo>
                <a:cubicBezTo>
                  <a:pt x="32440" y="0"/>
                  <a:pt x="42111" y="9670"/>
                  <a:pt x="42111" y="21600"/>
                </a:cubicBezTo>
              </a:path>
              <a:path w="42111" h="21600" stroke="0" extrusionOk="0">
                <a:moveTo>
                  <a:pt x="0" y="14827"/>
                </a:moveTo>
                <a:cubicBezTo>
                  <a:pt x="2922" y="5977"/>
                  <a:pt x="11191" y="-1"/>
                  <a:pt x="20511" y="0"/>
                </a:cubicBezTo>
                <a:cubicBezTo>
                  <a:pt x="32440" y="0"/>
                  <a:pt x="42111" y="9670"/>
                  <a:pt x="42111" y="21600"/>
                </a:cubicBezTo>
                <a:lnTo>
                  <a:pt x="20511"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4" name="Text Box 12"/>
          <p:cNvSpPr txBox="1">
            <a:spLocks noChangeArrowheads="1"/>
          </p:cNvSpPr>
          <p:nvPr/>
        </p:nvSpPr>
        <p:spPr bwMode="auto">
          <a:xfrm>
            <a:off x="2422525" y="2430463"/>
            <a:ext cx="712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i="1">
                <a:latin typeface="Brush Script" pitchFamily="66" charset="0"/>
              </a:rPr>
              <a:t>2x</a:t>
            </a:r>
          </a:p>
        </p:txBody>
      </p:sp>
      <p:sp>
        <p:nvSpPr>
          <p:cNvPr id="3085" name="Text Box 13"/>
          <p:cNvSpPr txBox="1">
            <a:spLocks noChangeArrowheads="1"/>
          </p:cNvSpPr>
          <p:nvPr/>
        </p:nvSpPr>
        <p:spPr bwMode="auto">
          <a:xfrm>
            <a:off x="2557463" y="1190625"/>
            <a:ext cx="371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atin typeface="Brush Script" pitchFamily="66" charset="0"/>
              </a:rPr>
              <a:t>x</a:t>
            </a:r>
          </a:p>
        </p:txBody>
      </p:sp>
      <p:sp>
        <p:nvSpPr>
          <p:cNvPr id="3086" name="Arc 14"/>
          <p:cNvSpPr>
            <a:spLocks/>
          </p:cNvSpPr>
          <p:nvPr/>
        </p:nvSpPr>
        <p:spPr bwMode="auto">
          <a:xfrm flipV="1">
            <a:off x="1295400" y="1689100"/>
            <a:ext cx="2743200" cy="2170113"/>
          </a:xfrm>
          <a:custGeom>
            <a:avLst/>
            <a:gdLst>
              <a:gd name="G0" fmla="+- 21600 0 0"/>
              <a:gd name="G1" fmla="+- 21600 0 0"/>
              <a:gd name="G2" fmla="+- 21600 0 0"/>
              <a:gd name="T0" fmla="*/ 1634 w 43200"/>
              <a:gd name="T1" fmla="*/ 29842 h 35638"/>
              <a:gd name="T2" fmla="*/ 38016 w 43200"/>
              <a:gd name="T3" fmla="*/ 35638 h 35638"/>
              <a:gd name="T4" fmla="*/ 21600 w 43200"/>
              <a:gd name="T5" fmla="*/ 21600 h 35638"/>
            </a:gdLst>
            <a:ahLst/>
            <a:cxnLst>
              <a:cxn ang="0">
                <a:pos x="T0" y="T1"/>
              </a:cxn>
              <a:cxn ang="0">
                <a:pos x="T2" y="T3"/>
              </a:cxn>
              <a:cxn ang="0">
                <a:pos x="T4" y="T5"/>
              </a:cxn>
            </a:cxnLst>
            <a:rect l="0" t="0" r="r" b="b"/>
            <a:pathLst>
              <a:path w="43200" h="35638" fill="none" extrusionOk="0">
                <a:moveTo>
                  <a:pt x="1634" y="29841"/>
                </a:moveTo>
                <a:cubicBezTo>
                  <a:pt x="555" y="27228"/>
                  <a:pt x="0" y="24427"/>
                  <a:pt x="0" y="21600"/>
                </a:cubicBezTo>
                <a:cubicBezTo>
                  <a:pt x="0" y="9670"/>
                  <a:pt x="9670" y="0"/>
                  <a:pt x="21600" y="0"/>
                </a:cubicBezTo>
                <a:cubicBezTo>
                  <a:pt x="33529" y="0"/>
                  <a:pt x="43200" y="9670"/>
                  <a:pt x="43200" y="21600"/>
                </a:cubicBezTo>
                <a:cubicBezTo>
                  <a:pt x="43200" y="26747"/>
                  <a:pt x="41361" y="31725"/>
                  <a:pt x="38016" y="35638"/>
                </a:cubicBezTo>
              </a:path>
              <a:path w="43200" h="35638" stroke="0" extrusionOk="0">
                <a:moveTo>
                  <a:pt x="1634" y="29841"/>
                </a:moveTo>
                <a:cubicBezTo>
                  <a:pt x="555" y="27228"/>
                  <a:pt x="0" y="24427"/>
                  <a:pt x="0" y="21600"/>
                </a:cubicBezTo>
                <a:cubicBezTo>
                  <a:pt x="0" y="9670"/>
                  <a:pt x="9670" y="0"/>
                  <a:pt x="21600" y="0"/>
                </a:cubicBezTo>
                <a:cubicBezTo>
                  <a:pt x="33529" y="0"/>
                  <a:pt x="43200" y="9670"/>
                  <a:pt x="43200" y="21600"/>
                </a:cubicBezTo>
                <a:cubicBezTo>
                  <a:pt x="43200" y="26747"/>
                  <a:pt x="41361" y="31725"/>
                  <a:pt x="38016" y="35638"/>
                </a:cubicBezTo>
                <a:lnTo>
                  <a:pt x="21600" y="21600"/>
                </a:lnTo>
                <a:close/>
              </a:path>
            </a:pathLst>
          </a:custGeom>
          <a:noFill/>
          <a:ln w="31750">
            <a:solidFill>
              <a:srgbClr val="FF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7" name="Text Box 15"/>
          <p:cNvSpPr txBox="1">
            <a:spLocks noChangeArrowheads="1"/>
          </p:cNvSpPr>
          <p:nvPr/>
        </p:nvSpPr>
        <p:spPr bwMode="auto">
          <a:xfrm>
            <a:off x="2422525" y="2143125"/>
            <a:ext cx="371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o</a:t>
            </a:r>
          </a:p>
        </p:txBody>
      </p:sp>
      <p:grpSp>
        <p:nvGrpSpPr>
          <p:cNvPr id="3095" name="Group 23"/>
          <p:cNvGrpSpPr>
            <a:grpSpLocks/>
          </p:cNvGrpSpPr>
          <p:nvPr/>
        </p:nvGrpSpPr>
        <p:grpSpPr bwMode="auto">
          <a:xfrm>
            <a:off x="2794000" y="3859213"/>
            <a:ext cx="3097213" cy="896937"/>
            <a:chOff x="1760" y="2431"/>
            <a:chExt cx="1951" cy="565"/>
          </a:xfrm>
        </p:grpSpPr>
        <p:sp>
          <p:nvSpPr>
            <p:cNvPr id="3088" name="Text Box 16"/>
            <p:cNvSpPr txBox="1">
              <a:spLocks noChangeArrowheads="1"/>
            </p:cNvSpPr>
            <p:nvPr/>
          </p:nvSpPr>
          <p:spPr bwMode="auto">
            <a:xfrm>
              <a:off x="2246" y="2765"/>
              <a:ext cx="14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This is the ARC</a:t>
              </a:r>
            </a:p>
          </p:txBody>
        </p:sp>
        <p:sp>
          <p:nvSpPr>
            <p:cNvPr id="3089" name="Line 17"/>
            <p:cNvSpPr>
              <a:spLocks noChangeShapeType="1"/>
            </p:cNvSpPr>
            <p:nvPr/>
          </p:nvSpPr>
          <p:spPr bwMode="auto">
            <a:xfrm flipH="1" flipV="1">
              <a:off x="1760" y="2431"/>
              <a:ext cx="486" cy="3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94" name="Group 22"/>
          <p:cNvGrpSpPr>
            <a:grpSpLocks/>
          </p:cNvGrpSpPr>
          <p:nvPr/>
        </p:nvGrpSpPr>
        <p:grpSpPr bwMode="auto">
          <a:xfrm>
            <a:off x="2690813" y="927100"/>
            <a:ext cx="5356225" cy="1582738"/>
            <a:chOff x="1695" y="584"/>
            <a:chExt cx="3374" cy="997"/>
          </a:xfrm>
        </p:grpSpPr>
        <p:sp>
          <p:nvSpPr>
            <p:cNvPr id="3090" name="Line 18"/>
            <p:cNvSpPr>
              <a:spLocks noChangeShapeType="1"/>
            </p:cNvSpPr>
            <p:nvPr/>
          </p:nvSpPr>
          <p:spPr bwMode="auto">
            <a:xfrm flipH="1">
              <a:off x="1695" y="752"/>
              <a:ext cx="1698" cy="8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1" name="Text Box 19"/>
            <p:cNvSpPr txBox="1">
              <a:spLocks noChangeArrowheads="1"/>
            </p:cNvSpPr>
            <p:nvPr/>
          </p:nvSpPr>
          <p:spPr bwMode="auto">
            <a:xfrm>
              <a:off x="3393" y="584"/>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Centre of Circle</a:t>
              </a:r>
            </a:p>
          </p:txBody>
        </p:sp>
      </p:grpSp>
      <p:sp>
        <p:nvSpPr>
          <p:cNvPr id="3092" name="Text Box 20"/>
          <p:cNvSpPr txBox="1">
            <a:spLocks noChangeArrowheads="1"/>
          </p:cNvSpPr>
          <p:nvPr/>
        </p:nvSpPr>
        <p:spPr bwMode="auto">
          <a:xfrm>
            <a:off x="992188" y="5341938"/>
            <a:ext cx="607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Angle subtended at the Centre is twice the angle at the circumference</a:t>
            </a:r>
          </a:p>
        </p:txBody>
      </p:sp>
      <p:sp>
        <p:nvSpPr>
          <p:cNvPr id="3093" name="WordArt 21"/>
          <p:cNvSpPr>
            <a:spLocks noChangeArrowheads="1" noChangeShapeType="1" noTextEdit="1"/>
          </p:cNvSpPr>
          <p:nvPr/>
        </p:nvSpPr>
        <p:spPr bwMode="auto">
          <a:xfrm>
            <a:off x="447675" y="542925"/>
            <a:ext cx="1695450"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GB" sz="3600" kern="10">
                <a:ln w="9525">
                  <a:solidFill>
                    <a:srgbClr val="000000"/>
                  </a:solidFill>
                  <a:round/>
                  <a:headEnd/>
                  <a:tailEnd/>
                </a:ln>
                <a:solidFill>
                  <a:srgbClr val="000000"/>
                </a:solidFill>
                <a:latin typeface="Arial Black"/>
              </a:rPr>
              <a:t>Case 2</a:t>
            </a:r>
          </a:p>
        </p:txBody>
      </p:sp>
    </p:spTree>
    <p:extLst>
      <p:ext uri="{BB962C8B-B14F-4D97-AF65-F5344CB8AC3E}">
        <p14:creationId xmlns:p14="http://schemas.microsoft.com/office/powerpoint/2010/main" val="1262311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fade">
                                      <p:cBhvr>
                                        <p:cTn id="12" dur="100"/>
                                        <p:tgtEl>
                                          <p:spTgt spid="3079"/>
                                        </p:tgtEl>
                                      </p:cBhvr>
                                    </p:animEffect>
                                    <p:anim calcmode="lin" valueType="num">
                                      <p:cBhvr>
                                        <p:cTn id="13" dur="400" fill="hold"/>
                                        <p:tgtEl>
                                          <p:spTgt spid="3079"/>
                                        </p:tgtEl>
                                        <p:attrNameLst>
                                          <p:attrName>ppt_x</p:attrName>
                                        </p:attrNameLst>
                                      </p:cBhvr>
                                      <p:tavLst>
                                        <p:tav tm="0">
                                          <p:val>
                                            <p:strVal val="#ppt_x"/>
                                          </p:val>
                                        </p:tav>
                                        <p:tav tm="100000">
                                          <p:val>
                                            <p:strVal val="#ppt_x"/>
                                          </p:val>
                                        </p:tav>
                                      </p:tavLst>
                                    </p:anim>
                                    <p:anim calcmode="lin" valueType="num">
                                      <p:cBhvr>
                                        <p:cTn id="14" dur="400" fill="hold"/>
                                        <p:tgtEl>
                                          <p:spTgt spid="3079"/>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0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0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100"/>
                                        <p:tgtEl>
                                          <p:spTgt spid="3087"/>
                                        </p:tgtEl>
                                      </p:cBhvr>
                                    </p:animEffect>
                                    <p:anim calcmode="lin" valueType="num">
                                      <p:cBhvr>
                                        <p:cTn id="22" dur="400" fill="hold"/>
                                        <p:tgtEl>
                                          <p:spTgt spid="3087"/>
                                        </p:tgtEl>
                                        <p:attrNameLst>
                                          <p:attrName>ppt_x</p:attrName>
                                        </p:attrNameLst>
                                      </p:cBhvr>
                                      <p:tavLst>
                                        <p:tav tm="0">
                                          <p:val>
                                            <p:strVal val="#ppt_x"/>
                                          </p:val>
                                        </p:tav>
                                        <p:tav tm="100000">
                                          <p:val>
                                            <p:strVal val="#ppt_x"/>
                                          </p:val>
                                        </p:tav>
                                      </p:tavLst>
                                    </p:anim>
                                    <p:anim calcmode="lin" valueType="num">
                                      <p:cBhvr>
                                        <p:cTn id="23" dur="400" fill="hold"/>
                                        <p:tgtEl>
                                          <p:spTgt spid="3087"/>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0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0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fade">
                                      <p:cBhvr>
                                        <p:cTn id="30" dur="100"/>
                                        <p:tgtEl>
                                          <p:spTgt spid="3083"/>
                                        </p:tgtEl>
                                      </p:cBhvr>
                                    </p:animEffect>
                                    <p:anim calcmode="lin" valueType="num">
                                      <p:cBhvr>
                                        <p:cTn id="31" dur="400" fill="hold"/>
                                        <p:tgtEl>
                                          <p:spTgt spid="3083"/>
                                        </p:tgtEl>
                                        <p:attrNameLst>
                                          <p:attrName>ppt_x</p:attrName>
                                        </p:attrNameLst>
                                      </p:cBhvr>
                                      <p:tavLst>
                                        <p:tav tm="0">
                                          <p:val>
                                            <p:strVal val="#ppt_x"/>
                                          </p:val>
                                        </p:tav>
                                        <p:tav tm="100000">
                                          <p:val>
                                            <p:strVal val="#ppt_x"/>
                                          </p:val>
                                        </p:tav>
                                      </p:tavLst>
                                    </p:anim>
                                    <p:anim calcmode="lin" valueType="num">
                                      <p:cBhvr>
                                        <p:cTn id="32" dur="400" fill="hold"/>
                                        <p:tgtEl>
                                          <p:spTgt spid="3083"/>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0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0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3080"/>
                                        </p:tgtEl>
                                        <p:attrNameLst>
                                          <p:attrName>style.visibility</p:attrName>
                                        </p:attrNameLst>
                                      </p:cBhvr>
                                      <p:to>
                                        <p:strVal val="visible"/>
                                      </p:to>
                                    </p:set>
                                    <p:animEffect transition="in" filter="fade">
                                      <p:cBhvr>
                                        <p:cTn id="39" dur="100"/>
                                        <p:tgtEl>
                                          <p:spTgt spid="3080"/>
                                        </p:tgtEl>
                                      </p:cBhvr>
                                    </p:animEffect>
                                    <p:anim calcmode="lin" valueType="num">
                                      <p:cBhvr>
                                        <p:cTn id="40" dur="400" fill="hold"/>
                                        <p:tgtEl>
                                          <p:spTgt spid="3080"/>
                                        </p:tgtEl>
                                        <p:attrNameLst>
                                          <p:attrName>ppt_x</p:attrName>
                                        </p:attrNameLst>
                                      </p:cBhvr>
                                      <p:tavLst>
                                        <p:tav tm="0">
                                          <p:val>
                                            <p:strVal val="#ppt_x"/>
                                          </p:val>
                                        </p:tav>
                                        <p:tav tm="100000">
                                          <p:val>
                                            <p:strVal val="#ppt_x"/>
                                          </p:val>
                                        </p:tav>
                                      </p:tavLst>
                                    </p:anim>
                                    <p:anim calcmode="lin" valueType="num">
                                      <p:cBhvr>
                                        <p:cTn id="41" dur="400" fill="hold"/>
                                        <p:tgtEl>
                                          <p:spTgt spid="3080"/>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08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08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085"/>
                                        </p:tgtEl>
                                        <p:attrNameLst>
                                          <p:attrName>style.visibility</p:attrName>
                                        </p:attrNameLst>
                                      </p:cBhvr>
                                      <p:to>
                                        <p:strVal val="visible"/>
                                      </p:to>
                                    </p:set>
                                    <p:anim calcmode="lin" valueType="num">
                                      <p:cBhvr additive="base">
                                        <p:cTn id="48" dur="1000" fill="hold"/>
                                        <p:tgtEl>
                                          <p:spTgt spid="3085"/>
                                        </p:tgtEl>
                                        <p:attrNameLst>
                                          <p:attrName>ppt_x</p:attrName>
                                        </p:attrNameLst>
                                      </p:cBhvr>
                                      <p:tavLst>
                                        <p:tav tm="0">
                                          <p:val>
                                            <p:strVal val="0-#ppt_w/2"/>
                                          </p:val>
                                        </p:tav>
                                        <p:tav tm="100000">
                                          <p:val>
                                            <p:strVal val="#ppt_x"/>
                                          </p:val>
                                        </p:tav>
                                      </p:tavLst>
                                    </p:anim>
                                    <p:anim calcmode="lin" valueType="num">
                                      <p:cBhvr additive="base">
                                        <p:cTn id="49" dur="10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084"/>
                                        </p:tgtEl>
                                        <p:attrNameLst>
                                          <p:attrName>style.visibility</p:attrName>
                                        </p:attrNameLst>
                                      </p:cBhvr>
                                      <p:to>
                                        <p:strVal val="visible"/>
                                      </p:to>
                                    </p:set>
                                    <p:anim calcmode="lin" valueType="num">
                                      <p:cBhvr additive="base">
                                        <p:cTn id="54" dur="2000" fill="hold"/>
                                        <p:tgtEl>
                                          <p:spTgt spid="3084"/>
                                        </p:tgtEl>
                                        <p:attrNameLst>
                                          <p:attrName>ppt_x</p:attrName>
                                        </p:attrNameLst>
                                      </p:cBhvr>
                                      <p:tavLst>
                                        <p:tav tm="0">
                                          <p:val>
                                            <p:strVal val="1+#ppt_w/2"/>
                                          </p:val>
                                        </p:tav>
                                        <p:tav tm="100000">
                                          <p:val>
                                            <p:strVal val="#ppt_x"/>
                                          </p:val>
                                        </p:tav>
                                      </p:tavLst>
                                    </p:anim>
                                    <p:anim calcmode="lin" valueType="num">
                                      <p:cBhvr additive="base">
                                        <p:cTn id="55" dur="20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9" presetClass="entr" presetSubtype="10" fill="hold" grpId="0" nodeType="clickEffect">
                                  <p:stCondLst>
                                    <p:cond delay="0"/>
                                  </p:stCondLst>
                                  <p:childTnLst>
                                    <p:set>
                                      <p:cBhvr>
                                        <p:cTn id="59" dur="1" fill="hold">
                                          <p:stCondLst>
                                            <p:cond delay="0"/>
                                          </p:stCondLst>
                                        </p:cTn>
                                        <p:tgtEl>
                                          <p:spTgt spid="3086"/>
                                        </p:tgtEl>
                                        <p:attrNameLst>
                                          <p:attrName>style.visibility</p:attrName>
                                        </p:attrNameLst>
                                      </p:cBhvr>
                                      <p:to>
                                        <p:strVal val="visible"/>
                                      </p:to>
                                    </p:set>
                                    <p:anim calcmode="lin" valueType="num">
                                      <p:cBhvr>
                                        <p:cTn id="60" dur="2000" fill="hold"/>
                                        <p:tgtEl>
                                          <p:spTgt spid="3086"/>
                                        </p:tgtEl>
                                        <p:attrNameLst>
                                          <p:attrName>ppt_w</p:attrName>
                                        </p:attrNameLst>
                                      </p:cBhvr>
                                      <p:tavLst>
                                        <p:tav tm="0" fmla="#ppt_w*sin(2.5*pi*$)">
                                          <p:val>
                                            <p:fltVal val="0"/>
                                          </p:val>
                                        </p:tav>
                                        <p:tav tm="100000">
                                          <p:val>
                                            <p:fltVal val="1"/>
                                          </p:val>
                                        </p:tav>
                                      </p:tavLst>
                                    </p:anim>
                                    <p:anim calcmode="lin" valueType="num">
                                      <p:cBhvr>
                                        <p:cTn id="61" dur="2000" fill="hold"/>
                                        <p:tgtEl>
                                          <p:spTgt spid="3086"/>
                                        </p:tgtEl>
                                        <p:attrNameLst>
                                          <p:attrName>ppt_h</p:attrName>
                                        </p:attrNameLst>
                                      </p:cBhvr>
                                      <p:tavLst>
                                        <p:tav tm="0">
                                          <p:val>
                                            <p:strVal val="#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5" presetClass="entr" presetSubtype="0" fill="hold" nodeType="clickEffect">
                                  <p:stCondLst>
                                    <p:cond delay="0"/>
                                  </p:stCondLst>
                                  <p:childTnLst>
                                    <p:set>
                                      <p:cBhvr>
                                        <p:cTn id="65" dur="1" fill="hold">
                                          <p:stCondLst>
                                            <p:cond delay="0"/>
                                          </p:stCondLst>
                                        </p:cTn>
                                        <p:tgtEl>
                                          <p:spTgt spid="3094"/>
                                        </p:tgtEl>
                                        <p:attrNameLst>
                                          <p:attrName>style.visibility</p:attrName>
                                        </p:attrNameLst>
                                      </p:cBhvr>
                                      <p:to>
                                        <p:strVal val="visible"/>
                                      </p:to>
                                    </p:set>
                                    <p:animEffect transition="in" filter="fade">
                                      <p:cBhvr>
                                        <p:cTn id="66" dur="2000"/>
                                        <p:tgtEl>
                                          <p:spTgt spid="3094"/>
                                        </p:tgtEl>
                                      </p:cBhvr>
                                    </p:animEffect>
                                    <p:anim calcmode="lin" valueType="num">
                                      <p:cBhvr>
                                        <p:cTn id="67" dur="2000" fill="hold"/>
                                        <p:tgtEl>
                                          <p:spTgt spid="3094"/>
                                        </p:tgtEl>
                                        <p:attrNameLst>
                                          <p:attrName>style.rotation</p:attrName>
                                        </p:attrNameLst>
                                      </p:cBhvr>
                                      <p:tavLst>
                                        <p:tav tm="0">
                                          <p:val>
                                            <p:fltVal val="720"/>
                                          </p:val>
                                        </p:tav>
                                        <p:tav tm="100000">
                                          <p:val>
                                            <p:fltVal val="0"/>
                                          </p:val>
                                        </p:tav>
                                      </p:tavLst>
                                    </p:anim>
                                    <p:anim calcmode="lin" valueType="num">
                                      <p:cBhvr>
                                        <p:cTn id="68" dur="2000" fill="hold"/>
                                        <p:tgtEl>
                                          <p:spTgt spid="3094"/>
                                        </p:tgtEl>
                                        <p:attrNameLst>
                                          <p:attrName>ppt_h</p:attrName>
                                        </p:attrNameLst>
                                      </p:cBhvr>
                                      <p:tavLst>
                                        <p:tav tm="0">
                                          <p:val>
                                            <p:fltVal val="0"/>
                                          </p:val>
                                        </p:tav>
                                        <p:tav tm="100000">
                                          <p:val>
                                            <p:strVal val="#ppt_h"/>
                                          </p:val>
                                        </p:tav>
                                      </p:tavLst>
                                    </p:anim>
                                    <p:anim calcmode="lin" valueType="num">
                                      <p:cBhvr>
                                        <p:cTn id="69" dur="2000" fill="hold"/>
                                        <p:tgtEl>
                                          <p:spTgt spid="3094"/>
                                        </p:tgtEl>
                                        <p:attrNameLst>
                                          <p:attrName>ppt_w</p:attrName>
                                        </p:attrNameLst>
                                      </p:cBhvr>
                                      <p:tavLst>
                                        <p:tav tm="0">
                                          <p:val>
                                            <p:fltVal val="0"/>
                                          </p:val>
                                        </p:tav>
                                        <p:tav tm="100000">
                                          <p:val>
                                            <p:strVal val="#ppt_w"/>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ntr" presetSubtype="4"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wheel(4)">
                                      <p:cBhvr>
                                        <p:cTn id="74" dur="2000"/>
                                        <p:tgtEl>
                                          <p:spTgt spid="309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8" presetClass="entr" presetSubtype="0" accel="50000" fill="hold" grpId="0" nodeType="clickEffect">
                                  <p:stCondLst>
                                    <p:cond delay="0"/>
                                  </p:stCondLst>
                                  <p:iterate type="lt">
                                    <p:tmPct val="50000"/>
                                  </p:iterate>
                                  <p:childTnLst>
                                    <p:set>
                                      <p:cBhvr>
                                        <p:cTn id="78" dur="1" fill="hold">
                                          <p:stCondLst>
                                            <p:cond delay="0"/>
                                          </p:stCondLst>
                                        </p:cTn>
                                        <p:tgtEl>
                                          <p:spTgt spid="3092"/>
                                        </p:tgtEl>
                                        <p:attrNameLst>
                                          <p:attrName>style.visibility</p:attrName>
                                        </p:attrNameLst>
                                      </p:cBhvr>
                                      <p:to>
                                        <p:strVal val="visible"/>
                                      </p:to>
                                    </p:set>
                                    <p:set>
                                      <p:cBhvr>
                                        <p:cTn id="79" dur="455" fill="hold">
                                          <p:stCondLst>
                                            <p:cond delay="0"/>
                                          </p:stCondLst>
                                        </p:cTn>
                                        <p:tgtEl>
                                          <p:spTgt spid="3092"/>
                                        </p:tgtEl>
                                        <p:attrNameLst>
                                          <p:attrName>style.rotation</p:attrName>
                                        </p:attrNameLst>
                                      </p:cBhvr>
                                      <p:to>
                                        <p:strVal val="-45.0"/>
                                      </p:to>
                                    </p:set>
                                    <p:anim calcmode="lin" valueType="num">
                                      <p:cBhvr>
                                        <p:cTn id="80" dur="455" fill="hold">
                                          <p:stCondLst>
                                            <p:cond delay="455"/>
                                          </p:stCondLst>
                                        </p:cTn>
                                        <p:tgtEl>
                                          <p:spTgt spid="3092"/>
                                        </p:tgtEl>
                                        <p:attrNameLst>
                                          <p:attrName>style.rotation</p:attrName>
                                        </p:attrNameLst>
                                      </p:cBhvr>
                                      <p:tavLst>
                                        <p:tav tm="0">
                                          <p:val>
                                            <p:fltVal val="-45"/>
                                          </p:val>
                                        </p:tav>
                                        <p:tav tm="69900">
                                          <p:val>
                                            <p:fltVal val="45"/>
                                          </p:val>
                                        </p:tav>
                                        <p:tav tm="100000">
                                          <p:val>
                                            <p:fltVal val="0"/>
                                          </p:val>
                                        </p:tav>
                                      </p:tavLst>
                                    </p:anim>
                                    <p:anim calcmode="lin" valueType="num">
                                      <p:cBhvr>
                                        <p:cTn id="81" dur="455" fill="hold">
                                          <p:stCondLst>
                                            <p:cond delay="0"/>
                                          </p:stCondLst>
                                        </p:cTn>
                                        <p:tgtEl>
                                          <p:spTgt spid="3092"/>
                                        </p:tgtEl>
                                        <p:attrNameLst>
                                          <p:attrName>ppt_y</p:attrName>
                                        </p:attrNameLst>
                                      </p:cBhvr>
                                      <p:tavLst>
                                        <p:tav tm="0">
                                          <p:val>
                                            <p:strVal val="#ppt_y-1"/>
                                          </p:val>
                                        </p:tav>
                                        <p:tav tm="100000">
                                          <p:val>
                                            <p:strVal val="#ppt_y-(0.354*#ppt_w-0.172*#ppt_h)"/>
                                          </p:val>
                                        </p:tav>
                                      </p:tavLst>
                                    </p:anim>
                                    <p:anim calcmode="lin" valueType="num">
                                      <p:cBhvr>
                                        <p:cTn id="82" dur="156" decel="50000" autoRev="1" fill="hold">
                                          <p:stCondLst>
                                            <p:cond delay="455"/>
                                          </p:stCondLst>
                                        </p:cTn>
                                        <p:tgtEl>
                                          <p:spTgt spid="3092"/>
                                        </p:tgtEl>
                                        <p:attrNameLst>
                                          <p:attrName>ppt_y</p:attrName>
                                        </p:attrNameLst>
                                      </p:cBhvr>
                                      <p:tavLst>
                                        <p:tav tm="0">
                                          <p:val>
                                            <p:strVal val="#ppt_y-(0.354*#ppt_w-0.172*#ppt_h)"/>
                                          </p:val>
                                        </p:tav>
                                        <p:tav tm="100000">
                                          <p:val>
                                            <p:strVal val="#ppt_y-(0.354*#ppt_w-0.172*#ppt_h)-#ppt_h/2"/>
                                          </p:val>
                                        </p:tav>
                                      </p:tavLst>
                                    </p:anim>
                                    <p:anim calcmode="lin" valueType="num">
                                      <p:cBhvr>
                                        <p:cTn id="83" dur="136" fill="hold">
                                          <p:stCondLst>
                                            <p:cond delay="864"/>
                                          </p:stCondLst>
                                        </p:cTn>
                                        <p:tgtEl>
                                          <p:spTgt spid="309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9" grpId="0" animBg="1"/>
      <p:bldP spid="3080" grpId="0" animBg="1"/>
      <p:bldP spid="3083" grpId="0" animBg="1"/>
      <p:bldP spid="3084" grpId="0"/>
      <p:bldP spid="3085" grpId="0"/>
      <p:bldP spid="3086" grpId="0" animBg="1"/>
      <p:bldP spid="3087" grpId="0"/>
      <p:bldP spid="30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Oval 5"/>
          <p:cNvSpPr>
            <a:spLocks noChangeArrowheads="1"/>
          </p:cNvSpPr>
          <p:nvPr/>
        </p:nvSpPr>
        <p:spPr bwMode="auto">
          <a:xfrm>
            <a:off x="1295400" y="1193800"/>
            <a:ext cx="2743200" cy="2667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3" name="Freeform 7"/>
          <p:cNvSpPr>
            <a:spLocks/>
          </p:cNvSpPr>
          <p:nvPr/>
        </p:nvSpPr>
        <p:spPr bwMode="auto">
          <a:xfrm>
            <a:off x="1308100" y="2355850"/>
            <a:ext cx="2076450" cy="1308100"/>
          </a:xfrm>
          <a:custGeom>
            <a:avLst/>
            <a:gdLst>
              <a:gd name="T0" fmla="*/ 212 w 1308"/>
              <a:gd name="T1" fmla="*/ 672 h 824"/>
              <a:gd name="T2" fmla="*/ 0 w 1308"/>
              <a:gd name="T3" fmla="*/ 0 h 824"/>
              <a:gd name="T4" fmla="*/ 1308 w 1308"/>
              <a:gd name="T5" fmla="*/ 824 h 824"/>
            </a:gdLst>
            <a:ahLst/>
            <a:cxnLst>
              <a:cxn ang="0">
                <a:pos x="T0" y="T1"/>
              </a:cxn>
              <a:cxn ang="0">
                <a:pos x="T2" y="T3"/>
              </a:cxn>
              <a:cxn ang="0">
                <a:pos x="T4" y="T5"/>
              </a:cxn>
            </a:cxnLst>
            <a:rect l="0" t="0" r="r" b="b"/>
            <a:pathLst>
              <a:path w="1308" h="824">
                <a:moveTo>
                  <a:pt x="212" y="672"/>
                </a:moveTo>
                <a:lnTo>
                  <a:pt x="0" y="0"/>
                </a:lnTo>
                <a:lnTo>
                  <a:pt x="1308" y="82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4" name="Freeform 8"/>
          <p:cNvSpPr>
            <a:spLocks/>
          </p:cNvSpPr>
          <p:nvPr/>
        </p:nvSpPr>
        <p:spPr bwMode="auto">
          <a:xfrm>
            <a:off x="1638300" y="1231900"/>
            <a:ext cx="1752600" cy="2425700"/>
          </a:xfrm>
          <a:custGeom>
            <a:avLst/>
            <a:gdLst>
              <a:gd name="T0" fmla="*/ 0 w 1104"/>
              <a:gd name="T1" fmla="*/ 1384 h 1528"/>
              <a:gd name="T2" fmla="*/ 424 w 1104"/>
              <a:gd name="T3" fmla="*/ 0 h 1528"/>
              <a:gd name="T4" fmla="*/ 1104 w 1104"/>
              <a:gd name="T5" fmla="*/ 1528 h 1528"/>
            </a:gdLst>
            <a:ahLst/>
            <a:cxnLst>
              <a:cxn ang="0">
                <a:pos x="T0" y="T1"/>
              </a:cxn>
              <a:cxn ang="0">
                <a:pos x="T2" y="T3"/>
              </a:cxn>
              <a:cxn ang="0">
                <a:pos x="T4" y="T5"/>
              </a:cxn>
            </a:cxnLst>
            <a:rect l="0" t="0" r="r" b="b"/>
            <a:pathLst>
              <a:path w="1104" h="1528">
                <a:moveTo>
                  <a:pt x="0" y="1384"/>
                </a:moveTo>
                <a:lnTo>
                  <a:pt x="424" y="0"/>
                </a:lnTo>
                <a:lnTo>
                  <a:pt x="1104" y="152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5" name="Freeform 9"/>
          <p:cNvSpPr>
            <a:spLocks/>
          </p:cNvSpPr>
          <p:nvPr/>
        </p:nvSpPr>
        <p:spPr bwMode="auto">
          <a:xfrm>
            <a:off x="1651000" y="1720850"/>
            <a:ext cx="2114550" cy="1943100"/>
          </a:xfrm>
          <a:custGeom>
            <a:avLst/>
            <a:gdLst>
              <a:gd name="T0" fmla="*/ 0 w 1332"/>
              <a:gd name="T1" fmla="*/ 1076 h 1224"/>
              <a:gd name="T2" fmla="*/ 1332 w 1332"/>
              <a:gd name="T3" fmla="*/ 0 h 1224"/>
              <a:gd name="T4" fmla="*/ 1100 w 1332"/>
              <a:gd name="T5" fmla="*/ 1224 h 1224"/>
            </a:gdLst>
            <a:ahLst/>
            <a:cxnLst>
              <a:cxn ang="0">
                <a:pos x="T0" y="T1"/>
              </a:cxn>
              <a:cxn ang="0">
                <a:pos x="T2" y="T3"/>
              </a:cxn>
              <a:cxn ang="0">
                <a:pos x="T4" y="T5"/>
              </a:cxn>
            </a:cxnLst>
            <a:rect l="0" t="0" r="r" b="b"/>
            <a:pathLst>
              <a:path w="1332" h="1224">
                <a:moveTo>
                  <a:pt x="0" y="1076"/>
                </a:moveTo>
                <a:lnTo>
                  <a:pt x="1332" y="0"/>
                </a:lnTo>
                <a:lnTo>
                  <a:pt x="1100" y="122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109" name="Group 13"/>
          <p:cNvGrpSpPr>
            <a:grpSpLocks/>
          </p:cNvGrpSpPr>
          <p:nvPr/>
        </p:nvGrpSpPr>
        <p:grpSpPr bwMode="auto">
          <a:xfrm>
            <a:off x="1346200" y="1295400"/>
            <a:ext cx="2470150" cy="1477963"/>
            <a:chOff x="848" y="816"/>
            <a:chExt cx="1556" cy="931"/>
          </a:xfrm>
        </p:grpSpPr>
        <p:sp>
          <p:nvSpPr>
            <p:cNvPr id="4106" name="Text Box 10"/>
            <p:cNvSpPr txBox="1">
              <a:spLocks noChangeArrowheads="1"/>
            </p:cNvSpPr>
            <p:nvPr/>
          </p:nvSpPr>
          <p:spPr bwMode="auto">
            <a:xfrm>
              <a:off x="848" y="1516"/>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atin typeface="Brush Script" pitchFamily="66" charset="0"/>
                </a:rPr>
                <a:t>x</a:t>
              </a:r>
            </a:p>
          </p:txBody>
        </p:sp>
        <p:sp>
          <p:nvSpPr>
            <p:cNvPr id="4107" name="Text Box 11"/>
            <p:cNvSpPr txBox="1">
              <a:spLocks noChangeArrowheads="1"/>
            </p:cNvSpPr>
            <p:nvPr/>
          </p:nvSpPr>
          <p:spPr bwMode="auto">
            <a:xfrm>
              <a:off x="1368" y="816"/>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atin typeface="Brush Script" pitchFamily="66" charset="0"/>
                </a:rPr>
                <a:t>x</a:t>
              </a:r>
            </a:p>
          </p:txBody>
        </p:sp>
        <p:sp>
          <p:nvSpPr>
            <p:cNvPr id="4108" name="Text Box 12"/>
            <p:cNvSpPr txBox="1">
              <a:spLocks noChangeArrowheads="1"/>
            </p:cNvSpPr>
            <p:nvPr/>
          </p:nvSpPr>
          <p:spPr bwMode="auto">
            <a:xfrm>
              <a:off x="2188" y="1140"/>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atin typeface="Brush Script" pitchFamily="66" charset="0"/>
                </a:rPr>
                <a:t>x</a:t>
              </a:r>
            </a:p>
          </p:txBody>
        </p:sp>
      </p:grpSp>
      <p:grpSp>
        <p:nvGrpSpPr>
          <p:cNvPr id="4121" name="Group 25"/>
          <p:cNvGrpSpPr>
            <a:grpSpLocks/>
          </p:cNvGrpSpPr>
          <p:nvPr/>
        </p:nvGrpSpPr>
        <p:grpSpPr bwMode="auto">
          <a:xfrm>
            <a:off x="1397000" y="509588"/>
            <a:ext cx="5735638" cy="1976437"/>
            <a:chOff x="880" y="321"/>
            <a:chExt cx="3613" cy="1245"/>
          </a:xfrm>
        </p:grpSpPr>
        <p:sp>
          <p:nvSpPr>
            <p:cNvPr id="4110" name="Text Box 14"/>
            <p:cNvSpPr txBox="1">
              <a:spLocks noChangeArrowheads="1"/>
            </p:cNvSpPr>
            <p:nvPr/>
          </p:nvSpPr>
          <p:spPr bwMode="auto">
            <a:xfrm>
              <a:off x="2576" y="321"/>
              <a:ext cx="19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We are ALL EQUAL</a:t>
              </a:r>
            </a:p>
          </p:txBody>
        </p:sp>
        <p:sp>
          <p:nvSpPr>
            <p:cNvPr id="4111" name="Line 15"/>
            <p:cNvSpPr>
              <a:spLocks noChangeShapeType="1"/>
            </p:cNvSpPr>
            <p:nvPr/>
          </p:nvSpPr>
          <p:spPr bwMode="auto">
            <a:xfrm flipH="1">
              <a:off x="2372" y="552"/>
              <a:ext cx="204" cy="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2" name="Line 16"/>
            <p:cNvSpPr>
              <a:spLocks noChangeShapeType="1"/>
            </p:cNvSpPr>
            <p:nvPr/>
          </p:nvSpPr>
          <p:spPr bwMode="auto">
            <a:xfrm flipH="1">
              <a:off x="1481" y="552"/>
              <a:ext cx="1063" cy="3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3" name="Line 17"/>
            <p:cNvSpPr>
              <a:spLocks noChangeShapeType="1"/>
            </p:cNvSpPr>
            <p:nvPr/>
          </p:nvSpPr>
          <p:spPr bwMode="auto">
            <a:xfrm flipH="1">
              <a:off x="880" y="602"/>
              <a:ext cx="1696" cy="9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115" name="Arc 19"/>
          <p:cNvSpPr>
            <a:spLocks/>
          </p:cNvSpPr>
          <p:nvPr/>
        </p:nvSpPr>
        <p:spPr bwMode="auto">
          <a:xfrm rot="8088653">
            <a:off x="1919288" y="2663825"/>
            <a:ext cx="1606550" cy="1393825"/>
          </a:xfrm>
          <a:custGeom>
            <a:avLst/>
            <a:gdLst>
              <a:gd name="G0" fmla="+- 0 0 0"/>
              <a:gd name="G1" fmla="+- 20460 0 0"/>
              <a:gd name="G2" fmla="+- 21600 0 0"/>
              <a:gd name="T0" fmla="*/ 6925 w 21600"/>
              <a:gd name="T1" fmla="*/ 0 h 22172"/>
              <a:gd name="T2" fmla="*/ 21532 w 21600"/>
              <a:gd name="T3" fmla="*/ 22172 h 22172"/>
              <a:gd name="T4" fmla="*/ 0 w 21600"/>
              <a:gd name="T5" fmla="*/ 20460 h 22172"/>
            </a:gdLst>
            <a:ahLst/>
            <a:cxnLst>
              <a:cxn ang="0">
                <a:pos x="T0" y="T1"/>
              </a:cxn>
              <a:cxn ang="0">
                <a:pos x="T2" y="T3"/>
              </a:cxn>
              <a:cxn ang="0">
                <a:pos x="T4" y="T5"/>
              </a:cxn>
            </a:cxnLst>
            <a:rect l="0" t="0" r="r" b="b"/>
            <a:pathLst>
              <a:path w="21600" h="22172" fill="none" extrusionOk="0">
                <a:moveTo>
                  <a:pt x="6924" y="0"/>
                </a:moveTo>
                <a:cubicBezTo>
                  <a:pt x="15696" y="2969"/>
                  <a:pt x="21600" y="11199"/>
                  <a:pt x="21600" y="20460"/>
                </a:cubicBezTo>
                <a:cubicBezTo>
                  <a:pt x="21600" y="21031"/>
                  <a:pt x="21577" y="21602"/>
                  <a:pt x="21532" y="22172"/>
                </a:cubicBezTo>
              </a:path>
              <a:path w="21600" h="22172" stroke="0" extrusionOk="0">
                <a:moveTo>
                  <a:pt x="6924" y="0"/>
                </a:moveTo>
                <a:cubicBezTo>
                  <a:pt x="15696" y="2969"/>
                  <a:pt x="21600" y="11199"/>
                  <a:pt x="21600" y="20460"/>
                </a:cubicBezTo>
                <a:cubicBezTo>
                  <a:pt x="21600" y="21031"/>
                  <a:pt x="21577" y="21602"/>
                  <a:pt x="21532" y="22172"/>
                </a:cubicBezTo>
                <a:lnTo>
                  <a:pt x="0" y="20460"/>
                </a:lnTo>
                <a:close/>
              </a:path>
            </a:pathLst>
          </a:custGeom>
          <a:noFill/>
          <a:ln w="31750">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118" name="Group 22"/>
          <p:cNvGrpSpPr>
            <a:grpSpLocks/>
          </p:cNvGrpSpPr>
          <p:nvPr/>
        </p:nvGrpSpPr>
        <p:grpSpPr bwMode="auto">
          <a:xfrm>
            <a:off x="2171700" y="3860800"/>
            <a:ext cx="2505075" cy="1065213"/>
            <a:chOff x="1368" y="2432"/>
            <a:chExt cx="1578" cy="671"/>
          </a:xfrm>
        </p:grpSpPr>
        <p:sp>
          <p:nvSpPr>
            <p:cNvPr id="4116" name="Text Box 20"/>
            <p:cNvSpPr txBox="1">
              <a:spLocks noChangeArrowheads="1"/>
            </p:cNvSpPr>
            <p:nvPr/>
          </p:nvSpPr>
          <p:spPr bwMode="auto">
            <a:xfrm>
              <a:off x="1368" y="2872"/>
              <a:ext cx="15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This is the Arc</a:t>
              </a:r>
            </a:p>
          </p:txBody>
        </p:sp>
        <p:sp>
          <p:nvSpPr>
            <p:cNvPr id="4117" name="Line 21"/>
            <p:cNvSpPr>
              <a:spLocks noChangeShapeType="1"/>
            </p:cNvSpPr>
            <p:nvPr/>
          </p:nvSpPr>
          <p:spPr bwMode="auto">
            <a:xfrm flipH="1" flipV="1">
              <a:off x="1584" y="2432"/>
              <a:ext cx="152" cy="4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119" name="WordArt 23"/>
          <p:cNvSpPr>
            <a:spLocks noChangeArrowheads="1" noChangeShapeType="1" noTextEdit="1"/>
          </p:cNvSpPr>
          <p:nvPr/>
        </p:nvSpPr>
        <p:spPr bwMode="auto">
          <a:xfrm>
            <a:off x="781050" y="5667375"/>
            <a:ext cx="7791450" cy="14859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GB" sz="2800" kern="10">
                <a:ln w="9525">
                  <a:solidFill>
                    <a:srgbClr val="FF0000"/>
                  </a:solidFill>
                  <a:round/>
                  <a:headEnd/>
                  <a:tailEnd/>
                </a:ln>
                <a:solidFill>
                  <a:srgbClr val="000000"/>
                </a:solidFill>
                <a:latin typeface="Arial Black"/>
              </a:rPr>
              <a:t>Angles Subtended in the same segment </a:t>
            </a:r>
          </a:p>
          <a:p>
            <a:r>
              <a:rPr lang="en-GB" sz="2800" kern="10">
                <a:ln w="9525">
                  <a:solidFill>
                    <a:srgbClr val="FF0000"/>
                  </a:solidFill>
                  <a:round/>
                  <a:headEnd/>
                  <a:tailEnd/>
                </a:ln>
                <a:solidFill>
                  <a:srgbClr val="000000"/>
                </a:solidFill>
                <a:latin typeface="Arial Black"/>
              </a:rPr>
              <a:t>of a circle are equal</a:t>
            </a:r>
          </a:p>
        </p:txBody>
      </p:sp>
      <p:sp>
        <p:nvSpPr>
          <p:cNvPr id="4120" name="WordArt 24"/>
          <p:cNvSpPr>
            <a:spLocks noChangeArrowheads="1" noChangeShapeType="1" noTextEdit="1"/>
          </p:cNvSpPr>
          <p:nvPr/>
        </p:nvSpPr>
        <p:spPr bwMode="auto">
          <a:xfrm rot="5400000">
            <a:off x="6529387" y="2627313"/>
            <a:ext cx="34385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fontAlgn="auto"/>
            <a:r>
              <a:rPr lang="en-GB" sz="3600" kern="10">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Black"/>
              </a:rPr>
              <a:t>Chop Sticks</a:t>
            </a:r>
          </a:p>
        </p:txBody>
      </p:sp>
      <p:sp>
        <p:nvSpPr>
          <p:cNvPr id="4125" name="Freeform 29"/>
          <p:cNvSpPr>
            <a:spLocks/>
          </p:cNvSpPr>
          <p:nvPr/>
        </p:nvSpPr>
        <p:spPr bwMode="auto">
          <a:xfrm>
            <a:off x="1651000" y="3416300"/>
            <a:ext cx="1727200" cy="438150"/>
          </a:xfrm>
          <a:custGeom>
            <a:avLst/>
            <a:gdLst>
              <a:gd name="T0" fmla="*/ 0 w 1088"/>
              <a:gd name="T1" fmla="*/ 0 h 276"/>
              <a:gd name="T2" fmla="*/ 1088 w 1088"/>
              <a:gd name="T3" fmla="*/ 136 h 276"/>
              <a:gd name="T4" fmla="*/ 1064 w 1088"/>
              <a:gd name="T5" fmla="*/ 156 h 276"/>
              <a:gd name="T6" fmla="*/ 1028 w 1088"/>
              <a:gd name="T7" fmla="*/ 176 h 276"/>
              <a:gd name="T8" fmla="*/ 976 w 1088"/>
              <a:gd name="T9" fmla="*/ 200 h 276"/>
              <a:gd name="T10" fmla="*/ 916 w 1088"/>
              <a:gd name="T11" fmla="*/ 224 h 276"/>
              <a:gd name="T12" fmla="*/ 864 w 1088"/>
              <a:gd name="T13" fmla="*/ 244 h 276"/>
              <a:gd name="T14" fmla="*/ 812 w 1088"/>
              <a:gd name="T15" fmla="*/ 248 h 276"/>
              <a:gd name="T16" fmla="*/ 752 w 1088"/>
              <a:gd name="T17" fmla="*/ 264 h 276"/>
              <a:gd name="T18" fmla="*/ 672 w 1088"/>
              <a:gd name="T19" fmla="*/ 272 h 276"/>
              <a:gd name="T20" fmla="*/ 604 w 1088"/>
              <a:gd name="T21" fmla="*/ 276 h 276"/>
              <a:gd name="T22" fmla="*/ 536 w 1088"/>
              <a:gd name="T23" fmla="*/ 272 h 276"/>
              <a:gd name="T24" fmla="*/ 480 w 1088"/>
              <a:gd name="T25" fmla="*/ 264 h 276"/>
              <a:gd name="T26" fmla="*/ 428 w 1088"/>
              <a:gd name="T27" fmla="*/ 256 h 276"/>
              <a:gd name="T28" fmla="*/ 372 w 1088"/>
              <a:gd name="T29" fmla="*/ 244 h 276"/>
              <a:gd name="T30" fmla="*/ 316 w 1088"/>
              <a:gd name="T31" fmla="*/ 236 h 276"/>
              <a:gd name="T32" fmla="*/ 268 w 1088"/>
              <a:gd name="T33" fmla="*/ 212 h 276"/>
              <a:gd name="T34" fmla="*/ 208 w 1088"/>
              <a:gd name="T35" fmla="*/ 184 h 276"/>
              <a:gd name="T36" fmla="*/ 148 w 1088"/>
              <a:gd name="T37" fmla="*/ 156 h 276"/>
              <a:gd name="T38" fmla="*/ 116 w 1088"/>
              <a:gd name="T39" fmla="*/ 128 h 276"/>
              <a:gd name="T40" fmla="*/ 76 w 1088"/>
              <a:gd name="T41" fmla="*/ 96 h 276"/>
              <a:gd name="T42" fmla="*/ 40 w 1088"/>
              <a:gd name="T43" fmla="*/ 68 h 276"/>
              <a:gd name="T44" fmla="*/ 16 w 1088"/>
              <a:gd name="T45" fmla="*/ 36 h 276"/>
              <a:gd name="T46" fmla="*/ 0 w 1088"/>
              <a:gd name="T4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8" h="276">
                <a:moveTo>
                  <a:pt x="0" y="0"/>
                </a:moveTo>
                <a:lnTo>
                  <a:pt x="1088" y="136"/>
                </a:lnTo>
                <a:lnTo>
                  <a:pt x="1064" y="156"/>
                </a:lnTo>
                <a:lnTo>
                  <a:pt x="1028" y="176"/>
                </a:lnTo>
                <a:lnTo>
                  <a:pt x="976" y="200"/>
                </a:lnTo>
                <a:lnTo>
                  <a:pt x="916" y="224"/>
                </a:lnTo>
                <a:lnTo>
                  <a:pt x="864" y="244"/>
                </a:lnTo>
                <a:lnTo>
                  <a:pt x="812" y="248"/>
                </a:lnTo>
                <a:lnTo>
                  <a:pt x="752" y="264"/>
                </a:lnTo>
                <a:lnTo>
                  <a:pt x="672" y="272"/>
                </a:lnTo>
                <a:lnTo>
                  <a:pt x="604" y="276"/>
                </a:lnTo>
                <a:lnTo>
                  <a:pt x="536" y="272"/>
                </a:lnTo>
                <a:lnTo>
                  <a:pt x="480" y="264"/>
                </a:lnTo>
                <a:lnTo>
                  <a:pt x="428" y="256"/>
                </a:lnTo>
                <a:lnTo>
                  <a:pt x="372" y="244"/>
                </a:lnTo>
                <a:lnTo>
                  <a:pt x="316" y="236"/>
                </a:lnTo>
                <a:lnTo>
                  <a:pt x="268" y="212"/>
                </a:lnTo>
                <a:lnTo>
                  <a:pt x="208" y="184"/>
                </a:lnTo>
                <a:lnTo>
                  <a:pt x="148" y="156"/>
                </a:lnTo>
                <a:lnTo>
                  <a:pt x="116" y="128"/>
                </a:lnTo>
                <a:lnTo>
                  <a:pt x="76" y="96"/>
                </a:lnTo>
                <a:lnTo>
                  <a:pt x="40" y="68"/>
                </a:lnTo>
                <a:lnTo>
                  <a:pt x="16" y="36"/>
                </a:lnTo>
                <a:lnTo>
                  <a:pt x="0" y="0"/>
                </a:lnTo>
                <a:close/>
              </a:path>
            </a:pathLst>
          </a:custGeom>
          <a:solidFill>
            <a:schemeClr val="hlink">
              <a:alpha val="23000"/>
            </a:schemeClr>
          </a:solidFill>
          <a:ln w="9525" cap="flat"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130" name="Group 34"/>
          <p:cNvGrpSpPr>
            <a:grpSpLocks/>
          </p:cNvGrpSpPr>
          <p:nvPr/>
        </p:nvGrpSpPr>
        <p:grpSpPr bwMode="auto">
          <a:xfrm>
            <a:off x="2514600" y="3663950"/>
            <a:ext cx="4618038" cy="655638"/>
            <a:chOff x="1584" y="2308"/>
            <a:chExt cx="2909" cy="413"/>
          </a:xfrm>
        </p:grpSpPr>
        <p:sp>
          <p:nvSpPr>
            <p:cNvPr id="4126" name="Line 30"/>
            <p:cNvSpPr>
              <a:spLocks noChangeShapeType="1"/>
            </p:cNvSpPr>
            <p:nvPr/>
          </p:nvSpPr>
          <p:spPr bwMode="auto">
            <a:xfrm flipH="1" flipV="1">
              <a:off x="1584" y="2308"/>
              <a:ext cx="1860" cy="3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7" name="Text Box 31"/>
            <p:cNvSpPr txBox="1">
              <a:spLocks noChangeArrowheads="1"/>
            </p:cNvSpPr>
            <p:nvPr/>
          </p:nvSpPr>
          <p:spPr bwMode="auto">
            <a:xfrm>
              <a:off x="3401" y="2490"/>
              <a:ext cx="10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Minor Segment</a:t>
              </a:r>
            </a:p>
          </p:txBody>
        </p:sp>
      </p:grpSp>
      <p:sp>
        <p:nvSpPr>
          <p:cNvPr id="4129" name="Freeform 33"/>
          <p:cNvSpPr>
            <a:spLocks/>
          </p:cNvSpPr>
          <p:nvPr/>
        </p:nvSpPr>
        <p:spPr bwMode="auto">
          <a:xfrm>
            <a:off x="1285875" y="1181100"/>
            <a:ext cx="2752725" cy="2457450"/>
          </a:xfrm>
          <a:custGeom>
            <a:avLst/>
            <a:gdLst>
              <a:gd name="T0" fmla="*/ 186 w 1734"/>
              <a:gd name="T1" fmla="*/ 1356 h 1548"/>
              <a:gd name="T2" fmla="*/ 132 w 1734"/>
              <a:gd name="T3" fmla="*/ 1290 h 1548"/>
              <a:gd name="T4" fmla="*/ 78 w 1734"/>
              <a:gd name="T5" fmla="*/ 1188 h 1548"/>
              <a:gd name="T6" fmla="*/ 36 w 1734"/>
              <a:gd name="T7" fmla="*/ 1080 h 1548"/>
              <a:gd name="T8" fmla="*/ 12 w 1734"/>
              <a:gd name="T9" fmla="*/ 954 h 1548"/>
              <a:gd name="T10" fmla="*/ 0 w 1734"/>
              <a:gd name="T11" fmla="*/ 846 h 1548"/>
              <a:gd name="T12" fmla="*/ 12 w 1734"/>
              <a:gd name="T13" fmla="*/ 750 h 1548"/>
              <a:gd name="T14" fmla="*/ 24 w 1734"/>
              <a:gd name="T15" fmla="*/ 642 h 1548"/>
              <a:gd name="T16" fmla="*/ 54 w 1734"/>
              <a:gd name="T17" fmla="*/ 558 h 1548"/>
              <a:gd name="T18" fmla="*/ 84 w 1734"/>
              <a:gd name="T19" fmla="*/ 480 h 1548"/>
              <a:gd name="T20" fmla="*/ 144 w 1734"/>
              <a:gd name="T21" fmla="*/ 384 h 1548"/>
              <a:gd name="T22" fmla="*/ 222 w 1734"/>
              <a:gd name="T23" fmla="*/ 282 h 1548"/>
              <a:gd name="T24" fmla="*/ 336 w 1734"/>
              <a:gd name="T25" fmla="*/ 174 h 1548"/>
              <a:gd name="T26" fmla="*/ 450 w 1734"/>
              <a:gd name="T27" fmla="*/ 102 h 1548"/>
              <a:gd name="T28" fmla="*/ 552 w 1734"/>
              <a:gd name="T29" fmla="*/ 60 h 1548"/>
              <a:gd name="T30" fmla="*/ 654 w 1734"/>
              <a:gd name="T31" fmla="*/ 30 h 1548"/>
              <a:gd name="T32" fmla="*/ 762 w 1734"/>
              <a:gd name="T33" fmla="*/ 12 h 1548"/>
              <a:gd name="T34" fmla="*/ 906 w 1734"/>
              <a:gd name="T35" fmla="*/ 0 h 1548"/>
              <a:gd name="T36" fmla="*/ 1020 w 1734"/>
              <a:gd name="T37" fmla="*/ 18 h 1548"/>
              <a:gd name="T38" fmla="*/ 1122 w 1734"/>
              <a:gd name="T39" fmla="*/ 42 h 1548"/>
              <a:gd name="T40" fmla="*/ 1218 w 1734"/>
              <a:gd name="T41" fmla="*/ 72 h 1548"/>
              <a:gd name="T42" fmla="*/ 1302 w 1734"/>
              <a:gd name="T43" fmla="*/ 120 h 1548"/>
              <a:gd name="T44" fmla="*/ 1410 w 1734"/>
              <a:gd name="T45" fmla="*/ 186 h 1548"/>
              <a:gd name="T46" fmla="*/ 1488 w 1734"/>
              <a:gd name="T47" fmla="*/ 252 h 1548"/>
              <a:gd name="T48" fmla="*/ 1584 w 1734"/>
              <a:gd name="T49" fmla="*/ 360 h 1548"/>
              <a:gd name="T50" fmla="*/ 1632 w 1734"/>
              <a:gd name="T51" fmla="*/ 438 h 1548"/>
              <a:gd name="T52" fmla="*/ 1674 w 1734"/>
              <a:gd name="T53" fmla="*/ 546 h 1548"/>
              <a:gd name="T54" fmla="*/ 1710 w 1734"/>
              <a:gd name="T55" fmla="*/ 654 h 1548"/>
              <a:gd name="T56" fmla="*/ 1734 w 1734"/>
              <a:gd name="T57" fmla="*/ 798 h 1548"/>
              <a:gd name="T58" fmla="*/ 1734 w 1734"/>
              <a:gd name="T59" fmla="*/ 906 h 1548"/>
              <a:gd name="T60" fmla="*/ 1722 w 1734"/>
              <a:gd name="T61" fmla="*/ 1008 h 1548"/>
              <a:gd name="T62" fmla="*/ 1692 w 1734"/>
              <a:gd name="T63" fmla="*/ 1104 h 1548"/>
              <a:gd name="T64" fmla="*/ 1650 w 1734"/>
              <a:gd name="T65" fmla="*/ 1206 h 1548"/>
              <a:gd name="T66" fmla="*/ 1566 w 1734"/>
              <a:gd name="T67" fmla="*/ 1344 h 1548"/>
              <a:gd name="T68" fmla="*/ 1512 w 1734"/>
              <a:gd name="T69" fmla="*/ 1404 h 1548"/>
              <a:gd name="T70" fmla="*/ 1428 w 1734"/>
              <a:gd name="T71" fmla="*/ 1482 h 1548"/>
              <a:gd name="T72" fmla="*/ 1332 w 1734"/>
              <a:gd name="T73"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4" h="1548">
                <a:moveTo>
                  <a:pt x="222" y="1404"/>
                </a:moveTo>
                <a:lnTo>
                  <a:pt x="186" y="1356"/>
                </a:lnTo>
                <a:lnTo>
                  <a:pt x="156" y="1326"/>
                </a:lnTo>
                <a:lnTo>
                  <a:pt x="132" y="1290"/>
                </a:lnTo>
                <a:lnTo>
                  <a:pt x="108" y="1236"/>
                </a:lnTo>
                <a:lnTo>
                  <a:pt x="78" y="1188"/>
                </a:lnTo>
                <a:lnTo>
                  <a:pt x="54" y="1140"/>
                </a:lnTo>
                <a:lnTo>
                  <a:pt x="36" y="1080"/>
                </a:lnTo>
                <a:lnTo>
                  <a:pt x="24" y="1026"/>
                </a:lnTo>
                <a:lnTo>
                  <a:pt x="12" y="954"/>
                </a:lnTo>
                <a:lnTo>
                  <a:pt x="6" y="900"/>
                </a:lnTo>
                <a:lnTo>
                  <a:pt x="0" y="846"/>
                </a:lnTo>
                <a:lnTo>
                  <a:pt x="0" y="792"/>
                </a:lnTo>
                <a:lnTo>
                  <a:pt x="12" y="750"/>
                </a:lnTo>
                <a:lnTo>
                  <a:pt x="18" y="696"/>
                </a:lnTo>
                <a:lnTo>
                  <a:pt x="24" y="642"/>
                </a:lnTo>
                <a:lnTo>
                  <a:pt x="36" y="600"/>
                </a:lnTo>
                <a:lnTo>
                  <a:pt x="54" y="558"/>
                </a:lnTo>
                <a:lnTo>
                  <a:pt x="72" y="522"/>
                </a:lnTo>
                <a:lnTo>
                  <a:pt x="84" y="480"/>
                </a:lnTo>
                <a:lnTo>
                  <a:pt x="120" y="414"/>
                </a:lnTo>
                <a:lnTo>
                  <a:pt x="144" y="384"/>
                </a:lnTo>
                <a:lnTo>
                  <a:pt x="180" y="324"/>
                </a:lnTo>
                <a:lnTo>
                  <a:pt x="222" y="282"/>
                </a:lnTo>
                <a:lnTo>
                  <a:pt x="270" y="234"/>
                </a:lnTo>
                <a:lnTo>
                  <a:pt x="336" y="174"/>
                </a:lnTo>
                <a:lnTo>
                  <a:pt x="378" y="144"/>
                </a:lnTo>
                <a:lnTo>
                  <a:pt x="450" y="102"/>
                </a:lnTo>
                <a:lnTo>
                  <a:pt x="486" y="78"/>
                </a:lnTo>
                <a:lnTo>
                  <a:pt x="552" y="60"/>
                </a:lnTo>
                <a:lnTo>
                  <a:pt x="606" y="42"/>
                </a:lnTo>
                <a:lnTo>
                  <a:pt x="654" y="30"/>
                </a:lnTo>
                <a:lnTo>
                  <a:pt x="714" y="18"/>
                </a:lnTo>
                <a:lnTo>
                  <a:pt x="762" y="12"/>
                </a:lnTo>
                <a:lnTo>
                  <a:pt x="834" y="12"/>
                </a:lnTo>
                <a:lnTo>
                  <a:pt x="906" y="0"/>
                </a:lnTo>
                <a:lnTo>
                  <a:pt x="954" y="12"/>
                </a:lnTo>
                <a:lnTo>
                  <a:pt x="1020" y="18"/>
                </a:lnTo>
                <a:lnTo>
                  <a:pt x="1062" y="24"/>
                </a:lnTo>
                <a:lnTo>
                  <a:pt x="1122" y="42"/>
                </a:lnTo>
                <a:lnTo>
                  <a:pt x="1176" y="60"/>
                </a:lnTo>
                <a:lnTo>
                  <a:pt x="1218" y="72"/>
                </a:lnTo>
                <a:lnTo>
                  <a:pt x="1254" y="90"/>
                </a:lnTo>
                <a:lnTo>
                  <a:pt x="1302" y="120"/>
                </a:lnTo>
                <a:lnTo>
                  <a:pt x="1350" y="150"/>
                </a:lnTo>
                <a:lnTo>
                  <a:pt x="1410" y="186"/>
                </a:lnTo>
                <a:lnTo>
                  <a:pt x="1452" y="228"/>
                </a:lnTo>
                <a:lnTo>
                  <a:pt x="1488" y="252"/>
                </a:lnTo>
                <a:lnTo>
                  <a:pt x="1518" y="288"/>
                </a:lnTo>
                <a:lnTo>
                  <a:pt x="1584" y="360"/>
                </a:lnTo>
                <a:lnTo>
                  <a:pt x="1602" y="396"/>
                </a:lnTo>
                <a:lnTo>
                  <a:pt x="1632" y="438"/>
                </a:lnTo>
                <a:lnTo>
                  <a:pt x="1656" y="492"/>
                </a:lnTo>
                <a:lnTo>
                  <a:pt x="1674" y="546"/>
                </a:lnTo>
                <a:lnTo>
                  <a:pt x="1692" y="588"/>
                </a:lnTo>
                <a:lnTo>
                  <a:pt x="1710" y="654"/>
                </a:lnTo>
                <a:lnTo>
                  <a:pt x="1728" y="720"/>
                </a:lnTo>
                <a:lnTo>
                  <a:pt x="1734" y="798"/>
                </a:lnTo>
                <a:lnTo>
                  <a:pt x="1734" y="852"/>
                </a:lnTo>
                <a:lnTo>
                  <a:pt x="1734" y="906"/>
                </a:lnTo>
                <a:lnTo>
                  <a:pt x="1728" y="954"/>
                </a:lnTo>
                <a:lnTo>
                  <a:pt x="1722" y="1008"/>
                </a:lnTo>
                <a:lnTo>
                  <a:pt x="1710" y="1062"/>
                </a:lnTo>
                <a:lnTo>
                  <a:pt x="1692" y="1104"/>
                </a:lnTo>
                <a:lnTo>
                  <a:pt x="1668" y="1158"/>
                </a:lnTo>
                <a:lnTo>
                  <a:pt x="1650" y="1206"/>
                </a:lnTo>
                <a:lnTo>
                  <a:pt x="1602" y="1290"/>
                </a:lnTo>
                <a:lnTo>
                  <a:pt x="1566" y="1344"/>
                </a:lnTo>
                <a:lnTo>
                  <a:pt x="1542" y="1374"/>
                </a:lnTo>
                <a:lnTo>
                  <a:pt x="1512" y="1404"/>
                </a:lnTo>
                <a:lnTo>
                  <a:pt x="1470" y="1458"/>
                </a:lnTo>
                <a:lnTo>
                  <a:pt x="1428" y="1482"/>
                </a:lnTo>
                <a:lnTo>
                  <a:pt x="1398" y="1518"/>
                </a:lnTo>
                <a:lnTo>
                  <a:pt x="1332" y="1548"/>
                </a:lnTo>
                <a:lnTo>
                  <a:pt x="222" y="1404"/>
                </a:lnTo>
                <a:close/>
              </a:path>
            </a:pathLst>
          </a:custGeom>
          <a:solidFill>
            <a:srgbClr val="CC99FF">
              <a:alpha val="28000"/>
            </a:srgbClr>
          </a:solidFill>
          <a:ln w="28575" cap="flat" cmpd="sng">
            <a:solidFill>
              <a:srgbClr val="CC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133" name="Group 37"/>
          <p:cNvGrpSpPr>
            <a:grpSpLocks/>
          </p:cNvGrpSpPr>
          <p:nvPr/>
        </p:nvGrpSpPr>
        <p:grpSpPr bwMode="auto">
          <a:xfrm>
            <a:off x="3257550" y="2119313"/>
            <a:ext cx="3475038" cy="438150"/>
            <a:chOff x="2052" y="1335"/>
            <a:chExt cx="2189" cy="276"/>
          </a:xfrm>
        </p:grpSpPr>
        <p:sp>
          <p:nvSpPr>
            <p:cNvPr id="4131" name="Line 35"/>
            <p:cNvSpPr>
              <a:spLocks noChangeShapeType="1"/>
            </p:cNvSpPr>
            <p:nvPr/>
          </p:nvSpPr>
          <p:spPr bwMode="auto">
            <a:xfrm flipH="1">
              <a:off x="2052" y="1566"/>
              <a:ext cx="1212" cy="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32" name="Text Box 36"/>
            <p:cNvSpPr txBox="1">
              <a:spLocks noChangeArrowheads="1"/>
            </p:cNvSpPr>
            <p:nvPr/>
          </p:nvSpPr>
          <p:spPr bwMode="auto">
            <a:xfrm>
              <a:off x="3149" y="1335"/>
              <a:ext cx="10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Major Segment</a:t>
              </a:r>
            </a:p>
          </p:txBody>
        </p:sp>
      </p:grpSp>
    </p:spTree>
    <p:extLst>
      <p:ext uri="{BB962C8B-B14F-4D97-AF65-F5344CB8AC3E}">
        <p14:creationId xmlns:p14="http://schemas.microsoft.com/office/powerpoint/2010/main" val="2956726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119"/>
                                        </p:tgtEl>
                                        <p:attrNameLst>
                                          <p:attrName>style.visibility</p:attrName>
                                        </p:attrNameLst>
                                      </p:cBhvr>
                                      <p:to>
                                        <p:strVal val="visible"/>
                                      </p:to>
                                    </p:set>
                                    <p:anim calcmode="lin" valueType="num">
                                      <p:cBhvr>
                                        <p:cTn id="7" dur="500" fill="hold"/>
                                        <p:tgtEl>
                                          <p:spTgt spid="411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1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1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1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circle(in)">
                                      <p:cBhvr>
                                        <p:cTn id="15" dur="2000"/>
                                        <p:tgtEl>
                                          <p:spTgt spid="41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03"/>
                                        </p:tgtEl>
                                        <p:attrNameLst>
                                          <p:attrName>style.visibility</p:attrName>
                                        </p:attrNameLst>
                                      </p:cBhvr>
                                      <p:to>
                                        <p:strVal val="visible"/>
                                      </p:to>
                                    </p:set>
                                    <p:animEffect transition="in" filter="wipe(down)">
                                      <p:cBhvr>
                                        <p:cTn id="20" dur="2000"/>
                                        <p:tgtEl>
                                          <p:spTgt spid="41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wipe(down)">
                                      <p:cBhvr>
                                        <p:cTn id="25" dur="2000"/>
                                        <p:tgtEl>
                                          <p:spTgt spid="410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wipe(down)">
                                      <p:cBhvr>
                                        <p:cTn id="30" dur="2000"/>
                                        <p:tgtEl>
                                          <p:spTgt spid="410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4109"/>
                                        </p:tgtEl>
                                        <p:attrNameLst>
                                          <p:attrName>style.visibility</p:attrName>
                                        </p:attrNameLst>
                                      </p:cBhvr>
                                      <p:to>
                                        <p:strVal val="visible"/>
                                      </p:to>
                                    </p:set>
                                    <p:animEffect transition="in" filter="wheel(4)">
                                      <p:cBhvr>
                                        <p:cTn id="35" dur="2000"/>
                                        <p:tgtEl>
                                          <p:spTgt spid="41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4118"/>
                                        </p:tgtEl>
                                        <p:attrNameLst>
                                          <p:attrName>style.visibility</p:attrName>
                                        </p:attrNameLst>
                                      </p:cBhvr>
                                      <p:to>
                                        <p:strVal val="visible"/>
                                      </p:to>
                                    </p:set>
                                    <p:animEffect transition="in" filter="wipe(down)">
                                      <p:cBhvr>
                                        <p:cTn id="40" dur="500"/>
                                        <p:tgtEl>
                                          <p:spTgt spid="41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4115"/>
                                        </p:tgtEl>
                                        <p:attrNameLst>
                                          <p:attrName>style.visibility</p:attrName>
                                        </p:attrNameLst>
                                      </p:cBhvr>
                                      <p:to>
                                        <p:strVal val="visible"/>
                                      </p:to>
                                    </p:set>
                                    <p:anim calcmode="lin" valueType="num">
                                      <p:cBhvr>
                                        <p:cTn id="45" dur="1000" fill="hold"/>
                                        <p:tgtEl>
                                          <p:spTgt spid="4115"/>
                                        </p:tgtEl>
                                        <p:attrNameLst>
                                          <p:attrName>ppt_x</p:attrName>
                                        </p:attrNameLst>
                                      </p:cBhvr>
                                      <p:tavLst>
                                        <p:tav tm="0">
                                          <p:val>
                                            <p:strVal val="#ppt_x-.2"/>
                                          </p:val>
                                        </p:tav>
                                        <p:tav tm="100000">
                                          <p:val>
                                            <p:strVal val="#ppt_x"/>
                                          </p:val>
                                        </p:tav>
                                      </p:tavLst>
                                    </p:anim>
                                    <p:anim calcmode="lin" valueType="num">
                                      <p:cBhvr>
                                        <p:cTn id="46" dur="1000" fill="hold"/>
                                        <p:tgtEl>
                                          <p:spTgt spid="411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1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nodeType="clickEffect">
                                  <p:stCondLst>
                                    <p:cond delay="0"/>
                                  </p:stCondLst>
                                  <p:childTnLst>
                                    <p:set>
                                      <p:cBhvr>
                                        <p:cTn id="51" dur="1" fill="hold">
                                          <p:stCondLst>
                                            <p:cond delay="0"/>
                                          </p:stCondLst>
                                        </p:cTn>
                                        <p:tgtEl>
                                          <p:spTgt spid="4121"/>
                                        </p:tgtEl>
                                        <p:attrNameLst>
                                          <p:attrName>style.visibility</p:attrName>
                                        </p:attrNameLst>
                                      </p:cBhvr>
                                      <p:to>
                                        <p:strVal val="visible"/>
                                      </p:to>
                                    </p:set>
                                    <p:animEffect transition="in" filter="fade">
                                      <p:cBhvr>
                                        <p:cTn id="52" dur="1000"/>
                                        <p:tgtEl>
                                          <p:spTgt spid="4121"/>
                                        </p:tgtEl>
                                      </p:cBhvr>
                                    </p:animEffect>
                                    <p:anim calcmode="lin" valueType="num">
                                      <p:cBhvr>
                                        <p:cTn id="53" dur="1000" fill="hold"/>
                                        <p:tgtEl>
                                          <p:spTgt spid="4121"/>
                                        </p:tgtEl>
                                        <p:attrNameLst>
                                          <p:attrName>ppt_x</p:attrName>
                                        </p:attrNameLst>
                                      </p:cBhvr>
                                      <p:tavLst>
                                        <p:tav tm="0">
                                          <p:val>
                                            <p:strVal val="#ppt_x"/>
                                          </p:val>
                                        </p:tav>
                                        <p:tav tm="100000">
                                          <p:val>
                                            <p:strVal val="#ppt_x"/>
                                          </p:val>
                                        </p:tav>
                                      </p:tavLst>
                                    </p:anim>
                                    <p:anim calcmode="lin" valueType="num">
                                      <p:cBhvr>
                                        <p:cTn id="54" dur="1000" fill="hold"/>
                                        <p:tgtEl>
                                          <p:spTgt spid="4121"/>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4125"/>
                                        </p:tgtEl>
                                        <p:attrNameLst>
                                          <p:attrName>style.visibility</p:attrName>
                                        </p:attrNameLst>
                                      </p:cBhvr>
                                      <p:to>
                                        <p:strVal val="visible"/>
                                      </p:to>
                                    </p:set>
                                    <p:anim calcmode="lin" valueType="num">
                                      <p:cBhvr>
                                        <p:cTn id="59" dur="500" fill="hold"/>
                                        <p:tgtEl>
                                          <p:spTgt spid="4125"/>
                                        </p:tgtEl>
                                        <p:attrNameLst>
                                          <p:attrName>ppt_w</p:attrName>
                                        </p:attrNameLst>
                                      </p:cBhvr>
                                      <p:tavLst>
                                        <p:tav tm="0">
                                          <p:val>
                                            <p:fltVal val="0"/>
                                          </p:val>
                                        </p:tav>
                                        <p:tav tm="100000">
                                          <p:val>
                                            <p:strVal val="#ppt_w"/>
                                          </p:val>
                                        </p:tav>
                                      </p:tavLst>
                                    </p:anim>
                                    <p:anim calcmode="lin" valueType="num">
                                      <p:cBhvr>
                                        <p:cTn id="60" dur="500" fill="hold"/>
                                        <p:tgtEl>
                                          <p:spTgt spid="4125"/>
                                        </p:tgtEl>
                                        <p:attrNameLst>
                                          <p:attrName>ppt_h</p:attrName>
                                        </p:attrNameLst>
                                      </p:cBhvr>
                                      <p:tavLst>
                                        <p:tav tm="0">
                                          <p:val>
                                            <p:fltVal val="0"/>
                                          </p:val>
                                        </p:tav>
                                        <p:tav tm="100000">
                                          <p:val>
                                            <p:strVal val="#ppt_h"/>
                                          </p:val>
                                        </p:tav>
                                      </p:tavLst>
                                    </p:anim>
                                    <p:anim calcmode="lin" valueType="num">
                                      <p:cBhvr>
                                        <p:cTn id="61" dur="500" fill="hold"/>
                                        <p:tgtEl>
                                          <p:spTgt spid="4125"/>
                                        </p:tgtEl>
                                        <p:attrNameLst>
                                          <p:attrName>style.rotation</p:attrName>
                                        </p:attrNameLst>
                                      </p:cBhvr>
                                      <p:tavLst>
                                        <p:tav tm="0">
                                          <p:val>
                                            <p:fltVal val="360"/>
                                          </p:val>
                                        </p:tav>
                                        <p:tav tm="100000">
                                          <p:val>
                                            <p:fltVal val="0"/>
                                          </p:val>
                                        </p:tav>
                                      </p:tavLst>
                                    </p:anim>
                                    <p:animEffect transition="in" filter="fade">
                                      <p:cBhvr>
                                        <p:cTn id="62" dur="500"/>
                                        <p:tgtEl>
                                          <p:spTgt spid="41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4130"/>
                                        </p:tgtEl>
                                        <p:attrNameLst>
                                          <p:attrName>style.visibility</p:attrName>
                                        </p:attrNameLst>
                                      </p:cBhvr>
                                      <p:to>
                                        <p:strVal val="visible"/>
                                      </p:to>
                                    </p:set>
                                    <p:animEffect transition="in" filter="dissolve">
                                      <p:cBhvr>
                                        <p:cTn id="67" dur="500"/>
                                        <p:tgtEl>
                                          <p:spTgt spid="41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4129"/>
                                        </p:tgtEl>
                                        <p:attrNameLst>
                                          <p:attrName>style.visibility</p:attrName>
                                        </p:attrNameLst>
                                      </p:cBhvr>
                                      <p:to>
                                        <p:strVal val="visible"/>
                                      </p:to>
                                    </p:set>
                                    <p:animEffect transition="in" filter="wipe(down)">
                                      <p:cBhvr>
                                        <p:cTn id="72" dur="580">
                                          <p:stCondLst>
                                            <p:cond delay="0"/>
                                          </p:stCondLst>
                                        </p:cTn>
                                        <p:tgtEl>
                                          <p:spTgt spid="4129"/>
                                        </p:tgtEl>
                                      </p:cBhvr>
                                    </p:animEffect>
                                    <p:anim calcmode="lin" valueType="num">
                                      <p:cBhvr>
                                        <p:cTn id="73" dur="1822" tmFilter="0,0; 0.14,0.36; 0.43,0.73; 0.71,0.91; 1.0,1.0">
                                          <p:stCondLst>
                                            <p:cond delay="0"/>
                                          </p:stCondLst>
                                        </p:cTn>
                                        <p:tgtEl>
                                          <p:spTgt spid="412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12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12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12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129"/>
                                        </p:tgtEl>
                                        <p:attrNameLst>
                                          <p:attrName>ppt_y</p:attrName>
                                        </p:attrNameLst>
                                      </p:cBhvr>
                                      <p:tavLst>
                                        <p:tav tm="0" fmla="#ppt_y-sin(pi*$)/81">
                                          <p:val>
                                            <p:fltVal val="0"/>
                                          </p:val>
                                        </p:tav>
                                        <p:tav tm="100000">
                                          <p:val>
                                            <p:fltVal val="1"/>
                                          </p:val>
                                        </p:tav>
                                      </p:tavLst>
                                    </p:anim>
                                    <p:animScale>
                                      <p:cBhvr>
                                        <p:cTn id="78" dur="26">
                                          <p:stCondLst>
                                            <p:cond delay="650"/>
                                          </p:stCondLst>
                                        </p:cTn>
                                        <p:tgtEl>
                                          <p:spTgt spid="4129"/>
                                        </p:tgtEl>
                                      </p:cBhvr>
                                      <p:to x="100000" y="60000"/>
                                    </p:animScale>
                                    <p:animScale>
                                      <p:cBhvr>
                                        <p:cTn id="79" dur="166" decel="50000">
                                          <p:stCondLst>
                                            <p:cond delay="676"/>
                                          </p:stCondLst>
                                        </p:cTn>
                                        <p:tgtEl>
                                          <p:spTgt spid="4129"/>
                                        </p:tgtEl>
                                      </p:cBhvr>
                                      <p:to x="100000" y="100000"/>
                                    </p:animScale>
                                    <p:animScale>
                                      <p:cBhvr>
                                        <p:cTn id="80" dur="26">
                                          <p:stCondLst>
                                            <p:cond delay="1312"/>
                                          </p:stCondLst>
                                        </p:cTn>
                                        <p:tgtEl>
                                          <p:spTgt spid="4129"/>
                                        </p:tgtEl>
                                      </p:cBhvr>
                                      <p:to x="100000" y="80000"/>
                                    </p:animScale>
                                    <p:animScale>
                                      <p:cBhvr>
                                        <p:cTn id="81" dur="166" decel="50000">
                                          <p:stCondLst>
                                            <p:cond delay="1338"/>
                                          </p:stCondLst>
                                        </p:cTn>
                                        <p:tgtEl>
                                          <p:spTgt spid="4129"/>
                                        </p:tgtEl>
                                      </p:cBhvr>
                                      <p:to x="100000" y="100000"/>
                                    </p:animScale>
                                    <p:animScale>
                                      <p:cBhvr>
                                        <p:cTn id="82" dur="26">
                                          <p:stCondLst>
                                            <p:cond delay="1642"/>
                                          </p:stCondLst>
                                        </p:cTn>
                                        <p:tgtEl>
                                          <p:spTgt spid="4129"/>
                                        </p:tgtEl>
                                      </p:cBhvr>
                                      <p:to x="100000" y="90000"/>
                                    </p:animScale>
                                    <p:animScale>
                                      <p:cBhvr>
                                        <p:cTn id="83" dur="166" decel="50000">
                                          <p:stCondLst>
                                            <p:cond delay="1668"/>
                                          </p:stCondLst>
                                        </p:cTn>
                                        <p:tgtEl>
                                          <p:spTgt spid="4129"/>
                                        </p:tgtEl>
                                      </p:cBhvr>
                                      <p:to x="100000" y="100000"/>
                                    </p:animScale>
                                    <p:animScale>
                                      <p:cBhvr>
                                        <p:cTn id="84" dur="26">
                                          <p:stCondLst>
                                            <p:cond delay="1808"/>
                                          </p:stCondLst>
                                        </p:cTn>
                                        <p:tgtEl>
                                          <p:spTgt spid="4129"/>
                                        </p:tgtEl>
                                      </p:cBhvr>
                                      <p:to x="100000" y="95000"/>
                                    </p:animScale>
                                    <p:animScale>
                                      <p:cBhvr>
                                        <p:cTn id="85" dur="166" decel="50000">
                                          <p:stCondLst>
                                            <p:cond delay="1834"/>
                                          </p:stCondLst>
                                        </p:cTn>
                                        <p:tgtEl>
                                          <p:spTgt spid="4129"/>
                                        </p:tgtEl>
                                      </p:cBhvr>
                                      <p:to x="100000" y="100000"/>
                                    </p:animScale>
                                  </p:child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4133"/>
                                        </p:tgtEl>
                                        <p:attrNameLst>
                                          <p:attrName>style.visibility</p:attrName>
                                        </p:attrNameLst>
                                      </p:cBhvr>
                                      <p:to>
                                        <p:strVal val="visible"/>
                                      </p:to>
                                    </p:set>
                                    <p:animEffect transition="in" filter="fade">
                                      <p:cBhvr>
                                        <p:cTn id="90" dur="2000"/>
                                        <p:tgtEl>
                                          <p:spTgt spid="4133"/>
                                        </p:tgtEl>
                                      </p:cBhvr>
                                    </p:animEffect>
                                    <p:anim calcmode="lin" valueType="num">
                                      <p:cBhvr>
                                        <p:cTn id="91" dur="2000" fill="hold"/>
                                        <p:tgtEl>
                                          <p:spTgt spid="4133"/>
                                        </p:tgtEl>
                                        <p:attrNameLst>
                                          <p:attrName>style.rotation</p:attrName>
                                        </p:attrNameLst>
                                      </p:cBhvr>
                                      <p:tavLst>
                                        <p:tav tm="0">
                                          <p:val>
                                            <p:fltVal val="720"/>
                                          </p:val>
                                        </p:tav>
                                        <p:tav tm="100000">
                                          <p:val>
                                            <p:fltVal val="0"/>
                                          </p:val>
                                        </p:tav>
                                      </p:tavLst>
                                    </p:anim>
                                    <p:anim calcmode="lin" valueType="num">
                                      <p:cBhvr>
                                        <p:cTn id="92" dur="2000" fill="hold"/>
                                        <p:tgtEl>
                                          <p:spTgt spid="4133"/>
                                        </p:tgtEl>
                                        <p:attrNameLst>
                                          <p:attrName>ppt_h</p:attrName>
                                        </p:attrNameLst>
                                      </p:cBhvr>
                                      <p:tavLst>
                                        <p:tav tm="0">
                                          <p:val>
                                            <p:fltVal val="0"/>
                                          </p:val>
                                        </p:tav>
                                        <p:tav tm="100000">
                                          <p:val>
                                            <p:strVal val="#ppt_h"/>
                                          </p:val>
                                        </p:tav>
                                      </p:tavLst>
                                    </p:anim>
                                    <p:anim calcmode="lin" valueType="num">
                                      <p:cBhvr>
                                        <p:cTn id="93" dur="2000" fill="hold"/>
                                        <p:tgtEl>
                                          <p:spTgt spid="413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3" grpId="0" animBg="1"/>
      <p:bldP spid="4104" grpId="0" animBg="1"/>
      <p:bldP spid="4105" grpId="0" animBg="1"/>
      <p:bldP spid="4115" grpId="0" animBg="1"/>
      <p:bldP spid="4119" grpId="0" animBg="1"/>
      <p:bldP spid="4125" grpId="0" animBg="1"/>
      <p:bldP spid="41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1295400" y="1193800"/>
            <a:ext cx="2743200" cy="2667000"/>
          </a:xfrm>
          <a:prstGeom prst="ellipse">
            <a:avLst/>
          </a:prstGeom>
          <a:solidFill>
            <a:srgbClr val="00FFFF">
              <a:alpha val="17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Freeform 5"/>
          <p:cNvSpPr>
            <a:spLocks/>
          </p:cNvSpPr>
          <p:nvPr/>
        </p:nvSpPr>
        <p:spPr bwMode="auto">
          <a:xfrm>
            <a:off x="1428750" y="1206500"/>
            <a:ext cx="2590800" cy="2012950"/>
          </a:xfrm>
          <a:custGeom>
            <a:avLst/>
            <a:gdLst>
              <a:gd name="T0" fmla="*/ 0 w 1632"/>
              <a:gd name="T1" fmla="*/ 1204 h 1268"/>
              <a:gd name="T2" fmla="*/ 916 w 1632"/>
              <a:gd name="T3" fmla="*/ 0 h 1268"/>
              <a:gd name="T4" fmla="*/ 1632 w 1632"/>
              <a:gd name="T5" fmla="*/ 696 h 1268"/>
              <a:gd name="T6" fmla="*/ 1516 w 1632"/>
              <a:gd name="T7" fmla="*/ 1268 h 1268"/>
              <a:gd name="T8" fmla="*/ 0 w 1632"/>
              <a:gd name="T9" fmla="*/ 1204 h 1268"/>
            </a:gdLst>
            <a:ahLst/>
            <a:cxnLst>
              <a:cxn ang="0">
                <a:pos x="T0" y="T1"/>
              </a:cxn>
              <a:cxn ang="0">
                <a:pos x="T2" y="T3"/>
              </a:cxn>
              <a:cxn ang="0">
                <a:pos x="T4" y="T5"/>
              </a:cxn>
              <a:cxn ang="0">
                <a:pos x="T6" y="T7"/>
              </a:cxn>
              <a:cxn ang="0">
                <a:pos x="T8" y="T9"/>
              </a:cxn>
            </a:cxnLst>
            <a:rect l="0" t="0" r="r" b="b"/>
            <a:pathLst>
              <a:path w="1632" h="1268">
                <a:moveTo>
                  <a:pt x="0" y="1204"/>
                </a:moveTo>
                <a:lnTo>
                  <a:pt x="916" y="0"/>
                </a:lnTo>
                <a:lnTo>
                  <a:pt x="1632" y="696"/>
                </a:lnTo>
                <a:lnTo>
                  <a:pt x="1516" y="1268"/>
                </a:lnTo>
                <a:lnTo>
                  <a:pt x="0" y="12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5151" name="Group 31"/>
          <p:cNvGrpSpPr>
            <a:grpSpLocks/>
          </p:cNvGrpSpPr>
          <p:nvPr/>
        </p:nvGrpSpPr>
        <p:grpSpPr bwMode="auto">
          <a:xfrm>
            <a:off x="2609850" y="2198688"/>
            <a:ext cx="311150" cy="366712"/>
            <a:chOff x="1644" y="1385"/>
            <a:chExt cx="196" cy="231"/>
          </a:xfrm>
        </p:grpSpPr>
        <p:sp>
          <p:nvSpPr>
            <p:cNvPr id="5126" name="Oval 6"/>
            <p:cNvSpPr>
              <a:spLocks noChangeArrowheads="1"/>
            </p:cNvSpPr>
            <p:nvPr/>
          </p:nvSpPr>
          <p:spPr bwMode="auto">
            <a:xfrm>
              <a:off x="1644" y="1560"/>
              <a:ext cx="5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7" name="Text Box 7"/>
            <p:cNvSpPr txBox="1">
              <a:spLocks noChangeArrowheads="1"/>
            </p:cNvSpPr>
            <p:nvPr/>
          </p:nvSpPr>
          <p:spPr bwMode="auto">
            <a:xfrm>
              <a:off x="1644" y="138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o</a:t>
              </a:r>
            </a:p>
          </p:txBody>
        </p:sp>
      </p:grpSp>
      <p:sp>
        <p:nvSpPr>
          <p:cNvPr id="5128" name="Text Box 8"/>
          <p:cNvSpPr txBox="1">
            <a:spLocks noChangeArrowheads="1"/>
          </p:cNvSpPr>
          <p:nvPr/>
        </p:nvSpPr>
        <p:spPr bwMode="auto">
          <a:xfrm>
            <a:off x="2828925" y="849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A</a:t>
            </a:r>
          </a:p>
        </p:txBody>
      </p:sp>
      <p:sp>
        <p:nvSpPr>
          <p:cNvPr id="5129" name="Text Box 9"/>
          <p:cNvSpPr txBox="1">
            <a:spLocks noChangeArrowheads="1"/>
          </p:cNvSpPr>
          <p:nvPr/>
        </p:nvSpPr>
        <p:spPr bwMode="auto">
          <a:xfrm>
            <a:off x="3946525" y="19304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B</a:t>
            </a:r>
          </a:p>
        </p:txBody>
      </p:sp>
      <p:sp>
        <p:nvSpPr>
          <p:cNvPr id="5130" name="Text Box 10"/>
          <p:cNvSpPr txBox="1">
            <a:spLocks noChangeArrowheads="1"/>
          </p:cNvSpPr>
          <p:nvPr/>
        </p:nvSpPr>
        <p:spPr bwMode="auto">
          <a:xfrm>
            <a:off x="3854450" y="29511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C</a:t>
            </a:r>
          </a:p>
        </p:txBody>
      </p:sp>
      <p:sp>
        <p:nvSpPr>
          <p:cNvPr id="5131" name="Text Box 11"/>
          <p:cNvSpPr txBox="1">
            <a:spLocks noChangeArrowheads="1"/>
          </p:cNvSpPr>
          <p:nvPr/>
        </p:nvSpPr>
        <p:spPr bwMode="auto">
          <a:xfrm>
            <a:off x="1079500" y="29511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D</a:t>
            </a:r>
          </a:p>
        </p:txBody>
      </p:sp>
      <p:grpSp>
        <p:nvGrpSpPr>
          <p:cNvPr id="5149" name="Group 29"/>
          <p:cNvGrpSpPr>
            <a:grpSpLocks/>
          </p:cNvGrpSpPr>
          <p:nvPr/>
        </p:nvGrpSpPr>
        <p:grpSpPr bwMode="auto">
          <a:xfrm>
            <a:off x="1651000" y="1984375"/>
            <a:ext cx="2630488" cy="1781175"/>
            <a:chOff x="1040" y="1234"/>
            <a:chExt cx="1657" cy="1122"/>
          </a:xfrm>
        </p:grpSpPr>
        <p:sp>
          <p:nvSpPr>
            <p:cNvPr id="5132" name="Arc 12"/>
            <p:cNvSpPr>
              <a:spLocks/>
            </p:cNvSpPr>
            <p:nvPr/>
          </p:nvSpPr>
          <p:spPr bwMode="auto">
            <a:xfrm>
              <a:off x="1040" y="1780"/>
              <a:ext cx="187" cy="576"/>
            </a:xfrm>
            <a:custGeom>
              <a:avLst/>
              <a:gdLst>
                <a:gd name="G0" fmla="+- 0 0 0"/>
                <a:gd name="G1" fmla="+- 21599 0 0"/>
                <a:gd name="G2" fmla="+- 21600 0 0"/>
                <a:gd name="T0" fmla="*/ 150 w 16181"/>
                <a:gd name="T1" fmla="*/ 0 h 21599"/>
                <a:gd name="T2" fmla="*/ 16181 w 16181"/>
                <a:gd name="T3" fmla="*/ 7290 h 21599"/>
                <a:gd name="T4" fmla="*/ 0 w 16181"/>
                <a:gd name="T5" fmla="*/ 21599 h 21599"/>
              </a:gdLst>
              <a:ahLst/>
              <a:cxnLst>
                <a:cxn ang="0">
                  <a:pos x="T0" y="T1"/>
                </a:cxn>
                <a:cxn ang="0">
                  <a:pos x="T2" y="T3"/>
                </a:cxn>
                <a:cxn ang="0">
                  <a:pos x="T4" y="T5"/>
                </a:cxn>
              </a:cxnLst>
              <a:rect l="0" t="0" r="r" b="b"/>
              <a:pathLst>
                <a:path w="16181" h="21599" fill="none" extrusionOk="0">
                  <a:moveTo>
                    <a:pt x="150" y="-1"/>
                  </a:moveTo>
                  <a:cubicBezTo>
                    <a:pt x="6286" y="42"/>
                    <a:pt x="12115" y="2693"/>
                    <a:pt x="16180" y="7290"/>
                  </a:cubicBezTo>
                </a:path>
                <a:path w="16181" h="21599" stroke="0" extrusionOk="0">
                  <a:moveTo>
                    <a:pt x="150" y="-1"/>
                  </a:moveTo>
                  <a:cubicBezTo>
                    <a:pt x="6286" y="42"/>
                    <a:pt x="12115" y="2693"/>
                    <a:pt x="16180" y="7290"/>
                  </a:cubicBezTo>
                  <a:lnTo>
                    <a:pt x="0" y="215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6" name="Arc 16"/>
            <p:cNvSpPr>
              <a:spLocks/>
            </p:cNvSpPr>
            <p:nvPr/>
          </p:nvSpPr>
          <p:spPr bwMode="auto">
            <a:xfrm rot="19624861" flipH="1">
              <a:off x="2279" y="1234"/>
              <a:ext cx="418" cy="547"/>
            </a:xfrm>
            <a:custGeom>
              <a:avLst/>
              <a:gdLst>
                <a:gd name="G0" fmla="+- 0 0 0"/>
                <a:gd name="G1" fmla="+- 18693 0 0"/>
                <a:gd name="G2" fmla="+- 21600 0 0"/>
                <a:gd name="T0" fmla="*/ 10823 w 21599"/>
                <a:gd name="T1" fmla="*/ 0 h 18693"/>
                <a:gd name="T2" fmla="*/ 21599 w 21599"/>
                <a:gd name="T3" fmla="*/ 18458 h 18693"/>
                <a:gd name="T4" fmla="*/ 0 w 21599"/>
                <a:gd name="T5" fmla="*/ 18693 h 18693"/>
              </a:gdLst>
              <a:ahLst/>
              <a:cxnLst>
                <a:cxn ang="0">
                  <a:pos x="T0" y="T1"/>
                </a:cxn>
                <a:cxn ang="0">
                  <a:pos x="T2" y="T3"/>
                </a:cxn>
                <a:cxn ang="0">
                  <a:pos x="T4" y="T5"/>
                </a:cxn>
              </a:cxnLst>
              <a:rect l="0" t="0" r="r" b="b"/>
              <a:pathLst>
                <a:path w="21599" h="18693" fill="none" extrusionOk="0">
                  <a:moveTo>
                    <a:pt x="10822" y="0"/>
                  </a:moveTo>
                  <a:cubicBezTo>
                    <a:pt x="17420" y="3820"/>
                    <a:pt x="21515" y="10834"/>
                    <a:pt x="21598" y="18458"/>
                  </a:cubicBezTo>
                </a:path>
                <a:path w="21599" h="18693" stroke="0" extrusionOk="0">
                  <a:moveTo>
                    <a:pt x="10822" y="0"/>
                  </a:moveTo>
                  <a:cubicBezTo>
                    <a:pt x="17420" y="3820"/>
                    <a:pt x="21515" y="10834"/>
                    <a:pt x="21598" y="18458"/>
                  </a:cubicBezTo>
                  <a:lnTo>
                    <a:pt x="0" y="1869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150" name="Group 30"/>
          <p:cNvGrpSpPr>
            <a:grpSpLocks/>
          </p:cNvGrpSpPr>
          <p:nvPr/>
        </p:nvGrpSpPr>
        <p:grpSpPr bwMode="auto">
          <a:xfrm>
            <a:off x="1525588" y="2292350"/>
            <a:ext cx="2493962" cy="841375"/>
            <a:chOff x="961" y="1444"/>
            <a:chExt cx="1571" cy="530"/>
          </a:xfrm>
        </p:grpSpPr>
        <p:sp>
          <p:nvSpPr>
            <p:cNvPr id="5137" name="Text Box 17"/>
            <p:cNvSpPr txBox="1">
              <a:spLocks noChangeArrowheads="1"/>
            </p:cNvSpPr>
            <p:nvPr/>
          </p:nvSpPr>
          <p:spPr bwMode="auto">
            <a:xfrm>
              <a:off x="961" y="1743"/>
              <a:ext cx="1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atin typeface="Brush Script" pitchFamily="66" charset="0"/>
                </a:rPr>
                <a:t>x</a:t>
              </a:r>
            </a:p>
          </p:txBody>
        </p:sp>
        <p:sp>
          <p:nvSpPr>
            <p:cNvPr id="5138" name="Text Box 18"/>
            <p:cNvSpPr txBox="1">
              <a:spLocks noChangeArrowheads="1"/>
            </p:cNvSpPr>
            <p:nvPr/>
          </p:nvSpPr>
          <p:spPr bwMode="auto">
            <a:xfrm>
              <a:off x="2086" y="1444"/>
              <a:ext cx="4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180-</a:t>
              </a:r>
              <a:r>
                <a:rPr lang="en-US">
                  <a:latin typeface="Brush Script" pitchFamily="66" charset="0"/>
                </a:rPr>
                <a:t>x</a:t>
              </a:r>
              <a:endParaRPr lang="en-US"/>
            </a:p>
          </p:txBody>
        </p:sp>
      </p:grpSp>
      <p:sp>
        <p:nvSpPr>
          <p:cNvPr id="5139" name="Line 19"/>
          <p:cNvSpPr>
            <a:spLocks noChangeShapeType="1"/>
          </p:cNvSpPr>
          <p:nvPr/>
        </p:nvSpPr>
        <p:spPr bwMode="auto">
          <a:xfrm flipV="1">
            <a:off x="1776413" y="2565400"/>
            <a:ext cx="2001837" cy="385763"/>
          </a:xfrm>
          <a:prstGeom prst="line">
            <a:avLst/>
          </a:prstGeom>
          <a:noFill/>
          <a:ln w="9525">
            <a:solidFill>
              <a:srgbClr val="FF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5145" name="Group 25"/>
          <p:cNvGrpSpPr>
            <a:grpSpLocks/>
          </p:cNvGrpSpPr>
          <p:nvPr/>
        </p:nvGrpSpPr>
        <p:grpSpPr bwMode="auto">
          <a:xfrm>
            <a:off x="2921000" y="947738"/>
            <a:ext cx="5789613" cy="641350"/>
            <a:chOff x="1840" y="597"/>
            <a:chExt cx="3647" cy="404"/>
          </a:xfrm>
        </p:grpSpPr>
        <p:sp>
          <p:nvSpPr>
            <p:cNvPr id="5140" name="Line 20"/>
            <p:cNvSpPr>
              <a:spLocks noChangeShapeType="1"/>
            </p:cNvSpPr>
            <p:nvPr/>
          </p:nvSpPr>
          <p:spPr bwMode="auto">
            <a:xfrm flipV="1">
              <a:off x="1840" y="766"/>
              <a:ext cx="1456" cy="162"/>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1" name="Text Box 21"/>
            <p:cNvSpPr txBox="1">
              <a:spLocks noChangeArrowheads="1"/>
            </p:cNvSpPr>
            <p:nvPr/>
          </p:nvSpPr>
          <p:spPr bwMode="auto">
            <a:xfrm>
              <a:off x="3334" y="597"/>
              <a:ext cx="215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If this angle was 60</a:t>
              </a:r>
              <a:r>
                <a:rPr lang="en-US" baseline="30000"/>
                <a:t>0</a:t>
              </a:r>
              <a:r>
                <a:rPr lang="en-US"/>
                <a:t> then angle </a:t>
              </a:r>
            </a:p>
            <a:p>
              <a:pPr algn="l"/>
              <a:r>
                <a:rPr lang="en-US"/>
                <a:t>BCD would be 180</a:t>
              </a:r>
              <a:r>
                <a:rPr lang="en-US" baseline="30000"/>
                <a:t>0</a:t>
              </a:r>
              <a:r>
                <a:rPr lang="en-US"/>
                <a:t>-60</a:t>
              </a:r>
              <a:r>
                <a:rPr lang="en-US" baseline="30000"/>
                <a:t>0</a:t>
              </a:r>
              <a:r>
                <a:rPr lang="en-US"/>
                <a:t>=120</a:t>
              </a:r>
              <a:r>
                <a:rPr lang="en-US" baseline="30000"/>
                <a:t>0</a:t>
              </a:r>
              <a:endParaRPr lang="en-US"/>
            </a:p>
          </p:txBody>
        </p:sp>
      </p:grpSp>
      <p:sp>
        <p:nvSpPr>
          <p:cNvPr id="5142" name="Line 22"/>
          <p:cNvSpPr>
            <a:spLocks noChangeShapeType="1"/>
          </p:cNvSpPr>
          <p:nvPr/>
        </p:nvSpPr>
        <p:spPr bwMode="auto">
          <a:xfrm>
            <a:off x="2921000" y="1473200"/>
            <a:ext cx="857250" cy="1660525"/>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5146" name="Group 26"/>
          <p:cNvGrpSpPr>
            <a:grpSpLocks/>
          </p:cNvGrpSpPr>
          <p:nvPr/>
        </p:nvGrpSpPr>
        <p:grpSpPr bwMode="auto">
          <a:xfrm>
            <a:off x="3617913" y="3133725"/>
            <a:ext cx="2232025" cy="1066800"/>
            <a:chOff x="2279" y="1974"/>
            <a:chExt cx="1406" cy="672"/>
          </a:xfrm>
        </p:grpSpPr>
        <p:sp>
          <p:nvSpPr>
            <p:cNvPr id="5143" name="Arc 23"/>
            <p:cNvSpPr>
              <a:spLocks/>
            </p:cNvSpPr>
            <p:nvPr/>
          </p:nvSpPr>
          <p:spPr bwMode="auto">
            <a:xfrm flipH="1" flipV="1">
              <a:off x="2279" y="1974"/>
              <a:ext cx="1017" cy="61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4" name="Text Box 24"/>
            <p:cNvSpPr txBox="1">
              <a:spLocks noChangeArrowheads="1"/>
            </p:cNvSpPr>
            <p:nvPr/>
          </p:nvSpPr>
          <p:spPr bwMode="auto">
            <a:xfrm>
              <a:off x="3276" y="2415"/>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120</a:t>
              </a:r>
              <a:r>
                <a:rPr lang="en-US" baseline="30000"/>
                <a:t>0</a:t>
              </a:r>
              <a:endParaRPr lang="en-US"/>
            </a:p>
          </p:txBody>
        </p:sp>
      </p:grpSp>
      <p:sp>
        <p:nvSpPr>
          <p:cNvPr id="5147" name="WordArt 27"/>
          <p:cNvSpPr>
            <a:spLocks noChangeArrowheads="1" noChangeShapeType="1" noTextEdit="1"/>
          </p:cNvSpPr>
          <p:nvPr/>
        </p:nvSpPr>
        <p:spPr bwMode="auto">
          <a:xfrm>
            <a:off x="549275" y="4803775"/>
            <a:ext cx="2762250" cy="93345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r>
              <a:rPr lang="en-GB" sz="2800" kern="10">
                <a:ln w="9525">
                  <a:solidFill>
                    <a:srgbClr val="000000"/>
                  </a:solidFill>
                  <a:round/>
                  <a:headEnd/>
                  <a:tailEnd/>
                </a:ln>
                <a:solidFill>
                  <a:srgbClr val="000000"/>
                </a:solidFill>
                <a:latin typeface="Times New Roman"/>
                <a:cs typeface="Times New Roman"/>
              </a:rPr>
              <a:t>Cyclic Quadrilateral</a:t>
            </a:r>
          </a:p>
        </p:txBody>
      </p:sp>
      <p:sp>
        <p:nvSpPr>
          <p:cNvPr id="5148" name="Text Box 28"/>
          <p:cNvSpPr txBox="1">
            <a:spLocks noChangeArrowheads="1"/>
          </p:cNvSpPr>
          <p:nvPr/>
        </p:nvSpPr>
        <p:spPr bwMode="auto">
          <a:xfrm>
            <a:off x="4111625" y="4316413"/>
            <a:ext cx="47561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Points which lie on the circumference of the</a:t>
            </a:r>
          </a:p>
          <a:p>
            <a:pPr algn="l"/>
            <a:r>
              <a:rPr lang="en-US"/>
              <a:t> same circle are called cyclic (or concyclic)</a:t>
            </a:r>
          </a:p>
          <a:p>
            <a:pPr algn="l"/>
            <a:r>
              <a:rPr lang="en-US"/>
              <a:t>points. A </a:t>
            </a:r>
            <a:r>
              <a:rPr lang="en-US">
                <a:solidFill>
                  <a:srgbClr val="FF0000"/>
                </a:solidFill>
              </a:rPr>
              <a:t>cyclic </a:t>
            </a:r>
            <a:r>
              <a:rPr lang="en-US"/>
              <a:t>quadrilateral is a quadrilateral</a:t>
            </a:r>
          </a:p>
          <a:p>
            <a:pPr algn="l"/>
            <a:r>
              <a:rPr lang="en-US"/>
              <a:t>with all its four corners (vertices) on the</a:t>
            </a:r>
          </a:p>
          <a:p>
            <a:pPr algn="l"/>
            <a:r>
              <a:rPr lang="en-US"/>
              <a:t>circumference of the same circle.</a:t>
            </a:r>
          </a:p>
        </p:txBody>
      </p:sp>
    </p:spTree>
    <p:extLst>
      <p:ext uri="{BB962C8B-B14F-4D97-AF65-F5344CB8AC3E}">
        <p14:creationId xmlns:p14="http://schemas.microsoft.com/office/powerpoint/2010/main" val="80837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5147"/>
                                        </p:tgtEl>
                                        <p:attrNameLst>
                                          <p:attrName>style.color</p:attrName>
                                        </p:attrNameLst>
                                      </p:cBhvr>
                                      <p:to>
                                        <a:schemeClr val="accent2"/>
                                      </p:to>
                                    </p:animClr>
                                    <p:animClr clrSpc="rgb" dir="cw">
                                      <p:cBhvr>
                                        <p:cTn id="7" dur="1900" fill="hold">
                                          <p:stCondLst>
                                            <p:cond delay="100"/>
                                          </p:stCondLst>
                                        </p:cTn>
                                        <p:tgtEl>
                                          <p:spTgt spid="5147"/>
                                        </p:tgtEl>
                                        <p:attrNameLst>
                                          <p:attrName>fillColor</p:attrName>
                                        </p:attrNameLst>
                                      </p:cBhvr>
                                      <p:to>
                                        <a:schemeClr val="accent2"/>
                                      </p:to>
                                    </p:animClr>
                                    <p:set>
                                      <p:cBhvr>
                                        <p:cTn id="8" dur="1900" fill="hold">
                                          <p:stCondLst>
                                            <p:cond delay="100"/>
                                          </p:stCondLst>
                                        </p:cTn>
                                        <p:tgtEl>
                                          <p:spTgt spid="5147"/>
                                        </p:tgtEl>
                                        <p:attrNameLst>
                                          <p:attrName>fill.type</p:attrName>
                                        </p:attrNameLst>
                                      </p:cBhvr>
                                      <p:to>
                                        <p:strVal val="solid"/>
                                      </p:to>
                                    </p:set>
                                    <p:set>
                                      <p:cBhvr>
                                        <p:cTn id="9" dur="1900" fill="hold">
                                          <p:stCondLst>
                                            <p:cond delay="100"/>
                                          </p:stCondLst>
                                        </p:cTn>
                                        <p:tgtEl>
                                          <p:spTgt spid="5147"/>
                                        </p:tgtEl>
                                        <p:attrNameLst>
                                          <p:attrName>fill.on</p:attrName>
                                        </p:attrNameLst>
                                      </p:cBhvr>
                                      <p:to>
                                        <p:strVal val="true"/>
                                      </p:to>
                                    </p:set>
                                    <p:animScale>
                                      <p:cBhvr>
                                        <p:cTn id="10" dur="200" fill="hold">
                                          <p:stCondLst>
                                            <p:cond delay="0"/>
                                          </p:stCondLst>
                                        </p:cTn>
                                        <p:tgtEl>
                                          <p:spTgt spid="5147"/>
                                        </p:tgtEl>
                                      </p:cBhvr>
                                      <p:from x="100000" y="100000"/>
                                      <p:to x="100000" y="5000"/>
                                    </p:animScale>
                                    <p:animScale>
                                      <p:cBhvr>
                                        <p:cTn id="11" dur="200" fill="hold">
                                          <p:stCondLst>
                                            <p:cond delay="200"/>
                                          </p:stCondLst>
                                        </p:cTn>
                                        <p:tgtEl>
                                          <p:spTgt spid="5147"/>
                                        </p:tgtEl>
                                      </p:cBhvr>
                                      <p:from x="100000" y="5000"/>
                                      <p:to x="120000" y="150000"/>
                                    </p:animScale>
                                    <p:animScale>
                                      <p:cBhvr>
                                        <p:cTn id="12" dur="600" fill="hold">
                                          <p:stCondLst>
                                            <p:cond delay="1400"/>
                                          </p:stCondLst>
                                        </p:cTn>
                                        <p:tgtEl>
                                          <p:spTgt spid="5147"/>
                                        </p:tgtEl>
                                      </p:cBhvr>
                                      <p:to x="120000" y="150000"/>
                                    </p:animScale>
                                  </p:childTnLst>
                                </p:cTn>
                              </p:par>
                            </p:childTnLst>
                          </p:cTn>
                        </p:par>
                        <p:par>
                          <p:cTn id="13" fill="hold" nodeType="afterGroup">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circle(in)">
                                      <p:cBhvr>
                                        <p:cTn id="16" dur="2000"/>
                                        <p:tgtEl>
                                          <p:spTgt spid="5124"/>
                                        </p:tgtEl>
                                      </p:cBhvr>
                                    </p:animEffect>
                                  </p:childTnLst>
                                </p:cTn>
                              </p:par>
                            </p:childTnLst>
                          </p:cTn>
                        </p:par>
                        <p:par>
                          <p:cTn id="17" fill="hold" nodeType="afterGroup">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wedge">
                                      <p:cBhvr>
                                        <p:cTn id="20" dur="2000"/>
                                        <p:tgtEl>
                                          <p:spTgt spid="5125"/>
                                        </p:tgtEl>
                                      </p:cBhvr>
                                    </p:animEffect>
                                  </p:childTnLst>
                                </p:cTn>
                              </p:par>
                            </p:childTnLst>
                          </p:cTn>
                        </p:par>
                        <p:par>
                          <p:cTn id="21" fill="hold" nodeType="afterGroup">
                            <p:stCondLst>
                              <p:cond delay="6000"/>
                            </p:stCondLst>
                            <p:childTnLst>
                              <p:par>
                                <p:cTn id="22" presetID="2" presetClass="entr" presetSubtype="2" fill="hold" grpId="0" nodeType="afterEffect">
                                  <p:stCondLst>
                                    <p:cond delay="0"/>
                                  </p:stCondLst>
                                  <p:childTnLst>
                                    <p:set>
                                      <p:cBhvr>
                                        <p:cTn id="23" dur="1" fill="hold">
                                          <p:stCondLst>
                                            <p:cond delay="0"/>
                                          </p:stCondLst>
                                        </p:cTn>
                                        <p:tgtEl>
                                          <p:spTgt spid="5128"/>
                                        </p:tgtEl>
                                        <p:attrNameLst>
                                          <p:attrName>style.visibility</p:attrName>
                                        </p:attrNameLst>
                                      </p:cBhvr>
                                      <p:to>
                                        <p:strVal val="visible"/>
                                      </p:to>
                                    </p:set>
                                    <p:anim calcmode="lin" valueType="num">
                                      <p:cBhvr additive="base">
                                        <p:cTn id="24" dur="500" fill="hold"/>
                                        <p:tgtEl>
                                          <p:spTgt spid="5128"/>
                                        </p:tgtEl>
                                        <p:attrNameLst>
                                          <p:attrName>ppt_x</p:attrName>
                                        </p:attrNameLst>
                                      </p:cBhvr>
                                      <p:tavLst>
                                        <p:tav tm="0">
                                          <p:val>
                                            <p:strVal val="1+#ppt_w/2"/>
                                          </p:val>
                                        </p:tav>
                                        <p:tav tm="100000">
                                          <p:val>
                                            <p:strVal val="#ppt_x"/>
                                          </p:val>
                                        </p:tav>
                                      </p:tavLst>
                                    </p:anim>
                                    <p:anim calcmode="lin" valueType="num">
                                      <p:cBhvr additive="base">
                                        <p:cTn id="25" dur="500" fill="hold"/>
                                        <p:tgtEl>
                                          <p:spTgt spid="512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6500"/>
                            </p:stCondLst>
                            <p:childTnLst>
                              <p:par>
                                <p:cTn id="27" presetID="2" presetClass="entr" presetSubtype="2" fill="hold" grpId="0" nodeType="afterEffect">
                                  <p:stCondLst>
                                    <p:cond delay="0"/>
                                  </p:stCondLst>
                                  <p:childTnLst>
                                    <p:set>
                                      <p:cBhvr>
                                        <p:cTn id="28" dur="1" fill="hold">
                                          <p:stCondLst>
                                            <p:cond delay="0"/>
                                          </p:stCondLst>
                                        </p:cTn>
                                        <p:tgtEl>
                                          <p:spTgt spid="5129"/>
                                        </p:tgtEl>
                                        <p:attrNameLst>
                                          <p:attrName>style.visibility</p:attrName>
                                        </p:attrNameLst>
                                      </p:cBhvr>
                                      <p:to>
                                        <p:strVal val="visible"/>
                                      </p:to>
                                    </p:set>
                                    <p:anim calcmode="lin" valueType="num">
                                      <p:cBhvr additive="base">
                                        <p:cTn id="29" dur="500" fill="hold"/>
                                        <p:tgtEl>
                                          <p:spTgt spid="5129"/>
                                        </p:tgtEl>
                                        <p:attrNameLst>
                                          <p:attrName>ppt_x</p:attrName>
                                        </p:attrNameLst>
                                      </p:cBhvr>
                                      <p:tavLst>
                                        <p:tav tm="0">
                                          <p:val>
                                            <p:strVal val="1+#ppt_w/2"/>
                                          </p:val>
                                        </p:tav>
                                        <p:tav tm="100000">
                                          <p:val>
                                            <p:strVal val="#ppt_x"/>
                                          </p:val>
                                        </p:tav>
                                      </p:tavLst>
                                    </p:anim>
                                    <p:anim calcmode="lin" valueType="num">
                                      <p:cBhvr additive="base">
                                        <p:cTn id="30" dur="500" fill="hold"/>
                                        <p:tgtEl>
                                          <p:spTgt spid="512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7000"/>
                            </p:stCondLst>
                            <p:childTnLst>
                              <p:par>
                                <p:cTn id="32" presetID="2" presetClass="entr" presetSubtype="2" fill="hold" grpId="0" nodeType="afterEffect">
                                  <p:stCondLst>
                                    <p:cond delay="0"/>
                                  </p:stCondLst>
                                  <p:childTnLst>
                                    <p:set>
                                      <p:cBhvr>
                                        <p:cTn id="33" dur="1" fill="hold">
                                          <p:stCondLst>
                                            <p:cond delay="0"/>
                                          </p:stCondLst>
                                        </p:cTn>
                                        <p:tgtEl>
                                          <p:spTgt spid="5130"/>
                                        </p:tgtEl>
                                        <p:attrNameLst>
                                          <p:attrName>style.visibility</p:attrName>
                                        </p:attrNameLst>
                                      </p:cBhvr>
                                      <p:to>
                                        <p:strVal val="visible"/>
                                      </p:to>
                                    </p:set>
                                    <p:anim calcmode="lin" valueType="num">
                                      <p:cBhvr additive="base">
                                        <p:cTn id="34" dur="500" fill="hold"/>
                                        <p:tgtEl>
                                          <p:spTgt spid="5130"/>
                                        </p:tgtEl>
                                        <p:attrNameLst>
                                          <p:attrName>ppt_x</p:attrName>
                                        </p:attrNameLst>
                                      </p:cBhvr>
                                      <p:tavLst>
                                        <p:tav tm="0">
                                          <p:val>
                                            <p:strVal val="1+#ppt_w/2"/>
                                          </p:val>
                                        </p:tav>
                                        <p:tav tm="100000">
                                          <p:val>
                                            <p:strVal val="#ppt_x"/>
                                          </p:val>
                                        </p:tav>
                                      </p:tavLst>
                                    </p:anim>
                                    <p:anim calcmode="lin" valueType="num">
                                      <p:cBhvr additive="base">
                                        <p:cTn id="35" dur="500" fill="hold"/>
                                        <p:tgtEl>
                                          <p:spTgt spid="5130"/>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7500"/>
                            </p:stCondLst>
                            <p:childTnLst>
                              <p:par>
                                <p:cTn id="37" presetID="2" presetClass="entr" presetSubtype="2" fill="hold" grpId="0" nodeType="afterEffect">
                                  <p:stCondLst>
                                    <p:cond delay="0"/>
                                  </p:stCondLst>
                                  <p:childTnLst>
                                    <p:set>
                                      <p:cBhvr>
                                        <p:cTn id="38" dur="1" fill="hold">
                                          <p:stCondLst>
                                            <p:cond delay="0"/>
                                          </p:stCondLst>
                                        </p:cTn>
                                        <p:tgtEl>
                                          <p:spTgt spid="5131"/>
                                        </p:tgtEl>
                                        <p:attrNameLst>
                                          <p:attrName>style.visibility</p:attrName>
                                        </p:attrNameLst>
                                      </p:cBhvr>
                                      <p:to>
                                        <p:strVal val="visible"/>
                                      </p:to>
                                    </p:set>
                                    <p:anim calcmode="lin" valueType="num">
                                      <p:cBhvr additive="base">
                                        <p:cTn id="39" dur="500" fill="hold"/>
                                        <p:tgtEl>
                                          <p:spTgt spid="5131"/>
                                        </p:tgtEl>
                                        <p:attrNameLst>
                                          <p:attrName>ppt_x</p:attrName>
                                        </p:attrNameLst>
                                      </p:cBhvr>
                                      <p:tavLst>
                                        <p:tav tm="0">
                                          <p:val>
                                            <p:strVal val="1+#ppt_w/2"/>
                                          </p:val>
                                        </p:tav>
                                        <p:tav tm="100000">
                                          <p:val>
                                            <p:strVal val="#ppt_x"/>
                                          </p:val>
                                        </p:tav>
                                      </p:tavLst>
                                    </p:anim>
                                    <p:anim calcmode="lin" valueType="num">
                                      <p:cBhvr additive="base">
                                        <p:cTn id="40" dur="500" fill="hold"/>
                                        <p:tgtEl>
                                          <p:spTgt spid="5131"/>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8000"/>
                            </p:stCondLst>
                            <p:childTnLst>
                              <p:par>
                                <p:cTn id="42" presetID="9" presetClass="entr" presetSubtype="0" fill="hold" nodeType="afterEffect">
                                  <p:stCondLst>
                                    <p:cond delay="0"/>
                                  </p:stCondLst>
                                  <p:childTnLst>
                                    <p:set>
                                      <p:cBhvr>
                                        <p:cTn id="43" dur="1" fill="hold">
                                          <p:stCondLst>
                                            <p:cond delay="0"/>
                                          </p:stCondLst>
                                        </p:cTn>
                                        <p:tgtEl>
                                          <p:spTgt spid="5151"/>
                                        </p:tgtEl>
                                        <p:attrNameLst>
                                          <p:attrName>style.visibility</p:attrName>
                                        </p:attrNameLst>
                                      </p:cBhvr>
                                      <p:to>
                                        <p:strVal val="visible"/>
                                      </p:to>
                                    </p:set>
                                    <p:animEffect transition="in" filter="dissolve">
                                      <p:cBhvr>
                                        <p:cTn id="44" dur="500"/>
                                        <p:tgtEl>
                                          <p:spTgt spid="5151"/>
                                        </p:tgtEl>
                                      </p:cBhvr>
                                    </p:animEffect>
                                  </p:childTnLst>
                                </p:cTn>
                              </p:par>
                            </p:childTnLst>
                          </p:cTn>
                        </p:par>
                        <p:par>
                          <p:cTn id="45" fill="hold" nodeType="afterGroup">
                            <p:stCondLst>
                              <p:cond delay="8500"/>
                            </p:stCondLst>
                            <p:childTnLst>
                              <p:par>
                                <p:cTn id="46" presetID="35" presetClass="entr" presetSubtype="0" fill="hold" nodeType="afterEffect">
                                  <p:stCondLst>
                                    <p:cond delay="0"/>
                                  </p:stCondLst>
                                  <p:childTnLst>
                                    <p:set>
                                      <p:cBhvr>
                                        <p:cTn id="47" dur="1" fill="hold">
                                          <p:stCondLst>
                                            <p:cond delay="0"/>
                                          </p:stCondLst>
                                        </p:cTn>
                                        <p:tgtEl>
                                          <p:spTgt spid="5149"/>
                                        </p:tgtEl>
                                        <p:attrNameLst>
                                          <p:attrName>style.visibility</p:attrName>
                                        </p:attrNameLst>
                                      </p:cBhvr>
                                      <p:to>
                                        <p:strVal val="visible"/>
                                      </p:to>
                                    </p:set>
                                    <p:animEffect transition="in" filter="fade">
                                      <p:cBhvr>
                                        <p:cTn id="48" dur="2000"/>
                                        <p:tgtEl>
                                          <p:spTgt spid="5149"/>
                                        </p:tgtEl>
                                      </p:cBhvr>
                                    </p:animEffect>
                                    <p:anim calcmode="lin" valueType="num">
                                      <p:cBhvr>
                                        <p:cTn id="49" dur="2000" fill="hold"/>
                                        <p:tgtEl>
                                          <p:spTgt spid="5149"/>
                                        </p:tgtEl>
                                        <p:attrNameLst>
                                          <p:attrName>style.rotation</p:attrName>
                                        </p:attrNameLst>
                                      </p:cBhvr>
                                      <p:tavLst>
                                        <p:tav tm="0">
                                          <p:val>
                                            <p:fltVal val="720"/>
                                          </p:val>
                                        </p:tav>
                                        <p:tav tm="100000">
                                          <p:val>
                                            <p:fltVal val="0"/>
                                          </p:val>
                                        </p:tav>
                                      </p:tavLst>
                                    </p:anim>
                                    <p:anim calcmode="lin" valueType="num">
                                      <p:cBhvr>
                                        <p:cTn id="50" dur="2000" fill="hold"/>
                                        <p:tgtEl>
                                          <p:spTgt spid="5149"/>
                                        </p:tgtEl>
                                        <p:attrNameLst>
                                          <p:attrName>ppt_h</p:attrName>
                                        </p:attrNameLst>
                                      </p:cBhvr>
                                      <p:tavLst>
                                        <p:tav tm="0">
                                          <p:val>
                                            <p:fltVal val="0"/>
                                          </p:val>
                                        </p:tav>
                                        <p:tav tm="100000">
                                          <p:val>
                                            <p:strVal val="#ppt_h"/>
                                          </p:val>
                                        </p:tav>
                                      </p:tavLst>
                                    </p:anim>
                                    <p:anim calcmode="lin" valueType="num">
                                      <p:cBhvr>
                                        <p:cTn id="51" dur="2000" fill="hold"/>
                                        <p:tgtEl>
                                          <p:spTgt spid="5149"/>
                                        </p:tgtEl>
                                        <p:attrNameLst>
                                          <p:attrName>ppt_w</p:attrName>
                                        </p:attrNameLst>
                                      </p:cBhvr>
                                      <p:tavLst>
                                        <p:tav tm="0">
                                          <p:val>
                                            <p:fltVal val="0"/>
                                          </p:val>
                                        </p:tav>
                                        <p:tav tm="100000">
                                          <p:val>
                                            <p:strVal val="#ppt_w"/>
                                          </p:val>
                                        </p:tav>
                                      </p:tavLst>
                                    </p:anim>
                                  </p:childTnLst>
                                </p:cTn>
                              </p:par>
                            </p:childTnLst>
                          </p:cTn>
                        </p:par>
                        <p:par>
                          <p:cTn id="52" fill="hold" nodeType="afterGroup">
                            <p:stCondLst>
                              <p:cond delay="10500"/>
                            </p:stCondLst>
                            <p:childTnLst>
                              <p:par>
                                <p:cTn id="53" presetID="35" presetClass="entr" presetSubtype="0" fill="hold" nodeType="afterEffect">
                                  <p:stCondLst>
                                    <p:cond delay="0"/>
                                  </p:stCondLst>
                                  <p:childTnLst>
                                    <p:set>
                                      <p:cBhvr>
                                        <p:cTn id="54" dur="1" fill="hold">
                                          <p:stCondLst>
                                            <p:cond delay="0"/>
                                          </p:stCondLst>
                                        </p:cTn>
                                        <p:tgtEl>
                                          <p:spTgt spid="5150"/>
                                        </p:tgtEl>
                                        <p:attrNameLst>
                                          <p:attrName>style.visibility</p:attrName>
                                        </p:attrNameLst>
                                      </p:cBhvr>
                                      <p:to>
                                        <p:strVal val="visible"/>
                                      </p:to>
                                    </p:set>
                                    <p:animEffect transition="in" filter="fade">
                                      <p:cBhvr>
                                        <p:cTn id="55" dur="2000"/>
                                        <p:tgtEl>
                                          <p:spTgt spid="5150"/>
                                        </p:tgtEl>
                                      </p:cBhvr>
                                    </p:animEffect>
                                    <p:anim calcmode="lin" valueType="num">
                                      <p:cBhvr>
                                        <p:cTn id="56" dur="2000" fill="hold"/>
                                        <p:tgtEl>
                                          <p:spTgt spid="5150"/>
                                        </p:tgtEl>
                                        <p:attrNameLst>
                                          <p:attrName>style.rotation</p:attrName>
                                        </p:attrNameLst>
                                      </p:cBhvr>
                                      <p:tavLst>
                                        <p:tav tm="0">
                                          <p:val>
                                            <p:fltVal val="720"/>
                                          </p:val>
                                        </p:tav>
                                        <p:tav tm="100000">
                                          <p:val>
                                            <p:fltVal val="0"/>
                                          </p:val>
                                        </p:tav>
                                      </p:tavLst>
                                    </p:anim>
                                    <p:anim calcmode="lin" valueType="num">
                                      <p:cBhvr>
                                        <p:cTn id="57" dur="2000" fill="hold"/>
                                        <p:tgtEl>
                                          <p:spTgt spid="5150"/>
                                        </p:tgtEl>
                                        <p:attrNameLst>
                                          <p:attrName>ppt_h</p:attrName>
                                        </p:attrNameLst>
                                      </p:cBhvr>
                                      <p:tavLst>
                                        <p:tav tm="0">
                                          <p:val>
                                            <p:fltVal val="0"/>
                                          </p:val>
                                        </p:tav>
                                        <p:tav tm="100000">
                                          <p:val>
                                            <p:strVal val="#ppt_h"/>
                                          </p:val>
                                        </p:tav>
                                      </p:tavLst>
                                    </p:anim>
                                    <p:anim calcmode="lin" valueType="num">
                                      <p:cBhvr>
                                        <p:cTn id="58" dur="2000" fill="hold"/>
                                        <p:tgtEl>
                                          <p:spTgt spid="5150"/>
                                        </p:tgtEl>
                                        <p:attrNameLst>
                                          <p:attrName>ppt_w</p:attrName>
                                        </p:attrNameLst>
                                      </p:cBhvr>
                                      <p:tavLst>
                                        <p:tav tm="0">
                                          <p:val>
                                            <p:fltVal val="0"/>
                                          </p:val>
                                        </p:tav>
                                        <p:tav tm="100000">
                                          <p:val>
                                            <p:strVal val="#ppt_w"/>
                                          </p:val>
                                        </p:tav>
                                      </p:tavLst>
                                    </p:anim>
                                  </p:childTnLst>
                                </p:cTn>
                              </p:par>
                            </p:childTnLst>
                          </p:cTn>
                        </p:par>
                        <p:par>
                          <p:cTn id="59" fill="hold" nodeType="afterGroup">
                            <p:stCondLst>
                              <p:cond delay="12500"/>
                            </p:stCondLst>
                            <p:childTnLst>
                              <p:par>
                                <p:cTn id="60" presetID="6" presetClass="entr" presetSubtype="16" fill="hold" grpId="0" nodeType="afterEffect">
                                  <p:stCondLst>
                                    <p:cond delay="0"/>
                                  </p:stCondLst>
                                  <p:childTnLst>
                                    <p:set>
                                      <p:cBhvr>
                                        <p:cTn id="61" dur="1" fill="hold">
                                          <p:stCondLst>
                                            <p:cond delay="0"/>
                                          </p:stCondLst>
                                        </p:cTn>
                                        <p:tgtEl>
                                          <p:spTgt spid="5139"/>
                                        </p:tgtEl>
                                        <p:attrNameLst>
                                          <p:attrName>style.visibility</p:attrName>
                                        </p:attrNameLst>
                                      </p:cBhvr>
                                      <p:to>
                                        <p:strVal val="visible"/>
                                      </p:to>
                                    </p:set>
                                    <p:animEffect transition="in" filter="circle(in)">
                                      <p:cBhvr>
                                        <p:cTn id="62" dur="2000"/>
                                        <p:tgtEl>
                                          <p:spTgt spid="5139"/>
                                        </p:tgtEl>
                                      </p:cBhvr>
                                    </p:animEffect>
                                  </p:childTnLst>
                                </p:cTn>
                              </p:par>
                            </p:childTnLst>
                          </p:cTn>
                        </p:par>
                        <p:par>
                          <p:cTn id="63" fill="hold" nodeType="afterGroup">
                            <p:stCondLst>
                              <p:cond delay="14500"/>
                            </p:stCondLst>
                            <p:childTnLst>
                              <p:par>
                                <p:cTn id="64" presetID="47" presetClass="entr" presetSubtype="0" fill="hold" nodeType="afterEffect">
                                  <p:stCondLst>
                                    <p:cond delay="0"/>
                                  </p:stCondLst>
                                  <p:childTnLst>
                                    <p:set>
                                      <p:cBhvr>
                                        <p:cTn id="65" dur="1" fill="hold">
                                          <p:stCondLst>
                                            <p:cond delay="0"/>
                                          </p:stCondLst>
                                        </p:cTn>
                                        <p:tgtEl>
                                          <p:spTgt spid="5145"/>
                                        </p:tgtEl>
                                        <p:attrNameLst>
                                          <p:attrName>style.visibility</p:attrName>
                                        </p:attrNameLst>
                                      </p:cBhvr>
                                      <p:to>
                                        <p:strVal val="visible"/>
                                      </p:to>
                                    </p:set>
                                    <p:animEffect transition="in" filter="fade">
                                      <p:cBhvr>
                                        <p:cTn id="66" dur="1000"/>
                                        <p:tgtEl>
                                          <p:spTgt spid="5145"/>
                                        </p:tgtEl>
                                      </p:cBhvr>
                                    </p:animEffect>
                                    <p:anim calcmode="lin" valueType="num">
                                      <p:cBhvr>
                                        <p:cTn id="67" dur="1000" fill="hold"/>
                                        <p:tgtEl>
                                          <p:spTgt spid="5145"/>
                                        </p:tgtEl>
                                        <p:attrNameLst>
                                          <p:attrName>ppt_x</p:attrName>
                                        </p:attrNameLst>
                                      </p:cBhvr>
                                      <p:tavLst>
                                        <p:tav tm="0">
                                          <p:val>
                                            <p:strVal val="#ppt_x"/>
                                          </p:val>
                                        </p:tav>
                                        <p:tav tm="100000">
                                          <p:val>
                                            <p:strVal val="#ppt_x"/>
                                          </p:val>
                                        </p:tav>
                                      </p:tavLst>
                                    </p:anim>
                                    <p:anim calcmode="lin" valueType="num">
                                      <p:cBhvr>
                                        <p:cTn id="68" dur="1000" fill="hold"/>
                                        <p:tgtEl>
                                          <p:spTgt spid="5145"/>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5500"/>
                            </p:stCondLst>
                            <p:childTnLst>
                              <p:par>
                                <p:cTn id="70" presetID="29" presetClass="entr" presetSubtype="0" fill="hold" grpId="0" nodeType="afterEffect">
                                  <p:stCondLst>
                                    <p:cond delay="0"/>
                                  </p:stCondLst>
                                  <p:childTnLst>
                                    <p:set>
                                      <p:cBhvr>
                                        <p:cTn id="71" dur="1" fill="hold">
                                          <p:stCondLst>
                                            <p:cond delay="0"/>
                                          </p:stCondLst>
                                        </p:cTn>
                                        <p:tgtEl>
                                          <p:spTgt spid="5142"/>
                                        </p:tgtEl>
                                        <p:attrNameLst>
                                          <p:attrName>style.visibility</p:attrName>
                                        </p:attrNameLst>
                                      </p:cBhvr>
                                      <p:to>
                                        <p:strVal val="visible"/>
                                      </p:to>
                                    </p:set>
                                    <p:anim calcmode="lin" valueType="num">
                                      <p:cBhvr>
                                        <p:cTn id="72" dur="1000" fill="hold"/>
                                        <p:tgtEl>
                                          <p:spTgt spid="5142"/>
                                        </p:tgtEl>
                                        <p:attrNameLst>
                                          <p:attrName>ppt_x</p:attrName>
                                        </p:attrNameLst>
                                      </p:cBhvr>
                                      <p:tavLst>
                                        <p:tav tm="0">
                                          <p:val>
                                            <p:strVal val="#ppt_x-.2"/>
                                          </p:val>
                                        </p:tav>
                                        <p:tav tm="100000">
                                          <p:val>
                                            <p:strVal val="#ppt_x"/>
                                          </p:val>
                                        </p:tav>
                                      </p:tavLst>
                                    </p:anim>
                                    <p:anim calcmode="lin" valueType="num">
                                      <p:cBhvr>
                                        <p:cTn id="73" dur="1000" fill="hold"/>
                                        <p:tgtEl>
                                          <p:spTgt spid="5142"/>
                                        </p:tgtEl>
                                        <p:attrNameLst>
                                          <p:attrName>ppt_y</p:attrName>
                                        </p:attrNameLst>
                                      </p:cBhvr>
                                      <p:tavLst>
                                        <p:tav tm="0">
                                          <p:val>
                                            <p:strVal val="#ppt_y"/>
                                          </p:val>
                                        </p:tav>
                                        <p:tav tm="100000">
                                          <p:val>
                                            <p:strVal val="#ppt_y"/>
                                          </p:val>
                                        </p:tav>
                                      </p:tavLst>
                                    </p:anim>
                                    <p:animEffect transition="in" filter="wipe(right)" prLst="gradientSize: 0.1">
                                      <p:cBhvr>
                                        <p:cTn id="74" dur="1000"/>
                                        <p:tgtEl>
                                          <p:spTgt spid="5142"/>
                                        </p:tgtEl>
                                      </p:cBhvr>
                                    </p:animEffect>
                                  </p:childTnLst>
                                </p:cTn>
                              </p:par>
                            </p:childTnLst>
                          </p:cTn>
                        </p:par>
                        <p:par>
                          <p:cTn id="75" fill="hold" nodeType="afterGroup">
                            <p:stCondLst>
                              <p:cond delay="16500"/>
                            </p:stCondLst>
                            <p:childTnLst>
                              <p:par>
                                <p:cTn id="76" presetID="50" presetClass="entr" presetSubtype="0" decel="100000" fill="hold" nodeType="afterEffect">
                                  <p:stCondLst>
                                    <p:cond delay="0"/>
                                  </p:stCondLst>
                                  <p:childTnLst>
                                    <p:set>
                                      <p:cBhvr>
                                        <p:cTn id="77" dur="1" fill="hold">
                                          <p:stCondLst>
                                            <p:cond delay="0"/>
                                          </p:stCondLst>
                                        </p:cTn>
                                        <p:tgtEl>
                                          <p:spTgt spid="5146"/>
                                        </p:tgtEl>
                                        <p:attrNameLst>
                                          <p:attrName>style.visibility</p:attrName>
                                        </p:attrNameLst>
                                      </p:cBhvr>
                                      <p:to>
                                        <p:strVal val="visible"/>
                                      </p:to>
                                    </p:set>
                                    <p:anim calcmode="lin" valueType="num">
                                      <p:cBhvr>
                                        <p:cTn id="78" dur="1000" fill="hold"/>
                                        <p:tgtEl>
                                          <p:spTgt spid="5146"/>
                                        </p:tgtEl>
                                        <p:attrNameLst>
                                          <p:attrName>ppt_w</p:attrName>
                                        </p:attrNameLst>
                                      </p:cBhvr>
                                      <p:tavLst>
                                        <p:tav tm="0">
                                          <p:val>
                                            <p:strVal val="#ppt_w+.3"/>
                                          </p:val>
                                        </p:tav>
                                        <p:tav tm="100000">
                                          <p:val>
                                            <p:strVal val="#ppt_w"/>
                                          </p:val>
                                        </p:tav>
                                      </p:tavLst>
                                    </p:anim>
                                    <p:anim calcmode="lin" valueType="num">
                                      <p:cBhvr>
                                        <p:cTn id="79" dur="1000" fill="hold"/>
                                        <p:tgtEl>
                                          <p:spTgt spid="5146"/>
                                        </p:tgtEl>
                                        <p:attrNameLst>
                                          <p:attrName>ppt_h</p:attrName>
                                        </p:attrNameLst>
                                      </p:cBhvr>
                                      <p:tavLst>
                                        <p:tav tm="0">
                                          <p:val>
                                            <p:strVal val="#ppt_h"/>
                                          </p:val>
                                        </p:tav>
                                        <p:tav tm="100000">
                                          <p:val>
                                            <p:strVal val="#ppt_h"/>
                                          </p:val>
                                        </p:tav>
                                      </p:tavLst>
                                    </p:anim>
                                    <p:animEffect transition="in" filter="fade">
                                      <p:cBhvr>
                                        <p:cTn id="80" dur="10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8" grpId="0"/>
      <p:bldP spid="5129" grpId="0"/>
      <p:bldP spid="5130" grpId="0"/>
      <p:bldP spid="5131" grpId="0"/>
      <p:bldP spid="5139" grpId="0" animBg="1"/>
      <p:bldP spid="5142" grpId="0" animBg="1"/>
      <p:bldP spid="5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661988" y="5011738"/>
            <a:ext cx="2333625" cy="14573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en-GB" sz="3600" kern="10">
                <a:ln w="9525">
                  <a:solidFill>
                    <a:srgbClr val="000000"/>
                  </a:solidFill>
                  <a:round/>
                  <a:headEnd/>
                  <a:tailEnd/>
                </a:ln>
                <a:solidFill>
                  <a:srgbClr val="000000"/>
                </a:solidFill>
                <a:latin typeface="Arial Black"/>
              </a:rPr>
              <a:t>Tangents</a:t>
            </a:r>
          </a:p>
        </p:txBody>
      </p:sp>
      <p:sp>
        <p:nvSpPr>
          <p:cNvPr id="6149" name="Oval 5"/>
          <p:cNvSpPr>
            <a:spLocks noChangeArrowheads="1"/>
          </p:cNvSpPr>
          <p:nvPr/>
        </p:nvSpPr>
        <p:spPr bwMode="auto">
          <a:xfrm>
            <a:off x="1295400" y="1193800"/>
            <a:ext cx="2743200" cy="2667000"/>
          </a:xfrm>
          <a:prstGeom prst="ellipse">
            <a:avLst/>
          </a:prstGeom>
          <a:solidFill>
            <a:srgbClr val="00FFFF">
              <a:alpha val="17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 name="Line 7"/>
          <p:cNvSpPr>
            <a:spLocks noChangeShapeType="1"/>
          </p:cNvSpPr>
          <p:nvPr/>
        </p:nvSpPr>
        <p:spPr bwMode="auto">
          <a:xfrm>
            <a:off x="2501900" y="984250"/>
            <a:ext cx="4279900" cy="184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Line 8"/>
          <p:cNvSpPr>
            <a:spLocks noChangeShapeType="1"/>
          </p:cNvSpPr>
          <p:nvPr/>
        </p:nvSpPr>
        <p:spPr bwMode="auto">
          <a:xfrm flipH="1">
            <a:off x="1676400" y="2832100"/>
            <a:ext cx="5105400" cy="134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Line 9"/>
          <p:cNvSpPr>
            <a:spLocks noChangeShapeType="1"/>
          </p:cNvSpPr>
          <p:nvPr/>
        </p:nvSpPr>
        <p:spPr bwMode="auto">
          <a:xfrm flipH="1">
            <a:off x="2698750" y="1282700"/>
            <a:ext cx="4953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Line 10"/>
          <p:cNvSpPr>
            <a:spLocks noChangeShapeType="1"/>
          </p:cNvSpPr>
          <p:nvPr/>
        </p:nvSpPr>
        <p:spPr bwMode="auto">
          <a:xfrm>
            <a:off x="2698750" y="2501900"/>
            <a:ext cx="381000" cy="128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158" name="Group 14"/>
          <p:cNvGrpSpPr>
            <a:grpSpLocks/>
          </p:cNvGrpSpPr>
          <p:nvPr/>
        </p:nvGrpSpPr>
        <p:grpSpPr bwMode="auto">
          <a:xfrm>
            <a:off x="3022600" y="1282700"/>
            <a:ext cx="400050" cy="2520950"/>
            <a:chOff x="1904" y="808"/>
            <a:chExt cx="252" cy="1588"/>
          </a:xfrm>
        </p:grpSpPr>
        <p:sp>
          <p:nvSpPr>
            <p:cNvPr id="6156" name="Freeform 12"/>
            <p:cNvSpPr>
              <a:spLocks/>
            </p:cNvSpPr>
            <p:nvPr/>
          </p:nvSpPr>
          <p:spPr bwMode="auto">
            <a:xfrm>
              <a:off x="1960" y="808"/>
              <a:ext cx="196" cy="184"/>
            </a:xfrm>
            <a:custGeom>
              <a:avLst/>
              <a:gdLst>
                <a:gd name="T0" fmla="*/ 196 w 196"/>
                <a:gd name="T1" fmla="*/ 68 h 184"/>
                <a:gd name="T2" fmla="*/ 152 w 196"/>
                <a:gd name="T3" fmla="*/ 184 h 184"/>
                <a:gd name="T4" fmla="*/ 0 w 196"/>
                <a:gd name="T5" fmla="*/ 120 h 184"/>
                <a:gd name="T6" fmla="*/ 48 w 196"/>
                <a:gd name="T7" fmla="*/ 0 h 184"/>
                <a:gd name="T8" fmla="*/ 196 w 196"/>
                <a:gd name="T9" fmla="*/ 68 h 184"/>
              </a:gdLst>
              <a:ahLst/>
              <a:cxnLst>
                <a:cxn ang="0">
                  <a:pos x="T0" y="T1"/>
                </a:cxn>
                <a:cxn ang="0">
                  <a:pos x="T2" y="T3"/>
                </a:cxn>
                <a:cxn ang="0">
                  <a:pos x="T4" y="T5"/>
                </a:cxn>
                <a:cxn ang="0">
                  <a:pos x="T6" y="T7"/>
                </a:cxn>
                <a:cxn ang="0">
                  <a:pos x="T8" y="T9"/>
                </a:cxn>
              </a:cxnLst>
              <a:rect l="0" t="0" r="r" b="b"/>
              <a:pathLst>
                <a:path w="196" h="184">
                  <a:moveTo>
                    <a:pt x="196" y="68"/>
                  </a:moveTo>
                  <a:lnTo>
                    <a:pt x="152" y="184"/>
                  </a:lnTo>
                  <a:lnTo>
                    <a:pt x="0" y="120"/>
                  </a:lnTo>
                  <a:lnTo>
                    <a:pt x="48" y="0"/>
                  </a:lnTo>
                  <a:lnTo>
                    <a:pt x="196" y="68"/>
                  </a:lnTo>
                  <a:close/>
                </a:path>
              </a:pathLst>
            </a:cu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3"/>
            <p:cNvSpPr>
              <a:spLocks/>
            </p:cNvSpPr>
            <p:nvPr/>
          </p:nvSpPr>
          <p:spPr bwMode="auto">
            <a:xfrm>
              <a:off x="1904" y="2236"/>
              <a:ext cx="164" cy="160"/>
            </a:xfrm>
            <a:custGeom>
              <a:avLst/>
              <a:gdLst>
                <a:gd name="T0" fmla="*/ 36 w 164"/>
                <a:gd name="T1" fmla="*/ 160 h 160"/>
                <a:gd name="T2" fmla="*/ 164 w 164"/>
                <a:gd name="T3" fmla="*/ 128 h 160"/>
                <a:gd name="T4" fmla="*/ 132 w 164"/>
                <a:gd name="T5" fmla="*/ 0 h 160"/>
                <a:gd name="T6" fmla="*/ 0 w 164"/>
                <a:gd name="T7" fmla="*/ 36 h 160"/>
                <a:gd name="T8" fmla="*/ 36 w 164"/>
                <a:gd name="T9" fmla="*/ 160 h 160"/>
              </a:gdLst>
              <a:ahLst/>
              <a:cxnLst>
                <a:cxn ang="0">
                  <a:pos x="T0" y="T1"/>
                </a:cxn>
                <a:cxn ang="0">
                  <a:pos x="T2" y="T3"/>
                </a:cxn>
                <a:cxn ang="0">
                  <a:pos x="T4" y="T5"/>
                </a:cxn>
                <a:cxn ang="0">
                  <a:pos x="T6" y="T7"/>
                </a:cxn>
                <a:cxn ang="0">
                  <a:pos x="T8" y="T9"/>
                </a:cxn>
              </a:cxnLst>
              <a:rect l="0" t="0" r="r" b="b"/>
              <a:pathLst>
                <a:path w="164" h="160">
                  <a:moveTo>
                    <a:pt x="36" y="160"/>
                  </a:moveTo>
                  <a:lnTo>
                    <a:pt x="164" y="128"/>
                  </a:lnTo>
                  <a:lnTo>
                    <a:pt x="132" y="0"/>
                  </a:lnTo>
                  <a:lnTo>
                    <a:pt x="0" y="36"/>
                  </a:lnTo>
                  <a:lnTo>
                    <a:pt x="36" y="160"/>
                  </a:lnTo>
                  <a:close/>
                </a:path>
              </a:pathLst>
            </a:cu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59" name="Line 15"/>
          <p:cNvSpPr>
            <a:spLocks noChangeShapeType="1"/>
          </p:cNvSpPr>
          <p:nvPr/>
        </p:nvSpPr>
        <p:spPr bwMode="auto">
          <a:xfrm>
            <a:off x="2698750" y="2501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Line 16"/>
          <p:cNvSpPr>
            <a:spLocks noChangeShapeType="1"/>
          </p:cNvSpPr>
          <p:nvPr/>
        </p:nvSpPr>
        <p:spPr bwMode="auto">
          <a:xfrm>
            <a:off x="2698750" y="2501900"/>
            <a:ext cx="4083050" cy="330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8"/>
          <p:cNvSpPr>
            <a:spLocks/>
          </p:cNvSpPr>
          <p:nvPr/>
        </p:nvSpPr>
        <p:spPr bwMode="auto">
          <a:xfrm>
            <a:off x="2794000" y="2247900"/>
            <a:ext cx="198438" cy="577850"/>
          </a:xfrm>
          <a:custGeom>
            <a:avLst/>
            <a:gdLst>
              <a:gd name="T0" fmla="*/ 8 w 125"/>
              <a:gd name="T1" fmla="*/ 0 h 364"/>
              <a:gd name="T2" fmla="*/ 76 w 125"/>
              <a:gd name="T3" fmla="*/ 40 h 364"/>
              <a:gd name="T4" fmla="*/ 108 w 125"/>
              <a:gd name="T5" fmla="*/ 108 h 364"/>
              <a:gd name="T6" fmla="*/ 124 w 125"/>
              <a:gd name="T7" fmla="*/ 184 h 364"/>
              <a:gd name="T8" fmla="*/ 112 w 125"/>
              <a:gd name="T9" fmla="*/ 252 h 364"/>
              <a:gd name="T10" fmla="*/ 88 w 125"/>
              <a:gd name="T11" fmla="*/ 300 h 364"/>
              <a:gd name="T12" fmla="*/ 52 w 125"/>
              <a:gd name="T13" fmla="*/ 336 h 364"/>
              <a:gd name="T14" fmla="*/ 28 w 125"/>
              <a:gd name="T15" fmla="*/ 352 h 364"/>
              <a:gd name="T16" fmla="*/ 0 w 125"/>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64">
                <a:moveTo>
                  <a:pt x="8" y="0"/>
                </a:moveTo>
                <a:cubicBezTo>
                  <a:pt x="33" y="11"/>
                  <a:pt x="59" y="22"/>
                  <a:pt x="76" y="40"/>
                </a:cubicBezTo>
                <a:cubicBezTo>
                  <a:pt x="93" y="58"/>
                  <a:pt x="100" y="84"/>
                  <a:pt x="108" y="108"/>
                </a:cubicBezTo>
                <a:cubicBezTo>
                  <a:pt x="116" y="132"/>
                  <a:pt x="123" y="160"/>
                  <a:pt x="124" y="184"/>
                </a:cubicBezTo>
                <a:cubicBezTo>
                  <a:pt x="125" y="208"/>
                  <a:pt x="118" y="233"/>
                  <a:pt x="112" y="252"/>
                </a:cubicBezTo>
                <a:cubicBezTo>
                  <a:pt x="106" y="271"/>
                  <a:pt x="98" y="286"/>
                  <a:pt x="88" y="300"/>
                </a:cubicBezTo>
                <a:cubicBezTo>
                  <a:pt x="78" y="314"/>
                  <a:pt x="62" y="327"/>
                  <a:pt x="52" y="336"/>
                </a:cubicBezTo>
                <a:cubicBezTo>
                  <a:pt x="42" y="345"/>
                  <a:pt x="37" y="347"/>
                  <a:pt x="28" y="352"/>
                </a:cubicBezTo>
                <a:cubicBezTo>
                  <a:pt x="19" y="357"/>
                  <a:pt x="5" y="362"/>
                  <a:pt x="0" y="3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Text Box 19"/>
          <p:cNvSpPr txBox="1">
            <a:spLocks noChangeArrowheads="1"/>
          </p:cNvSpPr>
          <p:nvPr/>
        </p:nvSpPr>
        <p:spPr bwMode="auto">
          <a:xfrm>
            <a:off x="6948488" y="25638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T</a:t>
            </a:r>
          </a:p>
        </p:txBody>
      </p:sp>
      <p:sp>
        <p:nvSpPr>
          <p:cNvPr id="6164" name="Text Box 20"/>
          <p:cNvSpPr txBox="1">
            <a:spLocks noChangeArrowheads="1"/>
          </p:cNvSpPr>
          <p:nvPr/>
        </p:nvSpPr>
        <p:spPr bwMode="auto">
          <a:xfrm>
            <a:off x="2930525" y="39100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A</a:t>
            </a:r>
          </a:p>
        </p:txBody>
      </p:sp>
      <p:sp>
        <p:nvSpPr>
          <p:cNvPr id="6165" name="Text Box 21"/>
          <p:cNvSpPr txBox="1">
            <a:spLocks noChangeArrowheads="1"/>
          </p:cNvSpPr>
          <p:nvPr/>
        </p:nvSpPr>
        <p:spPr bwMode="auto">
          <a:xfrm>
            <a:off x="3190875" y="9255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B</a:t>
            </a:r>
          </a:p>
        </p:txBody>
      </p:sp>
      <p:grpSp>
        <p:nvGrpSpPr>
          <p:cNvPr id="6171" name="Group 27"/>
          <p:cNvGrpSpPr>
            <a:grpSpLocks/>
          </p:cNvGrpSpPr>
          <p:nvPr/>
        </p:nvGrpSpPr>
        <p:grpSpPr bwMode="auto">
          <a:xfrm>
            <a:off x="5011738" y="2063750"/>
            <a:ext cx="555625" cy="1462088"/>
            <a:chOff x="3157" y="1300"/>
            <a:chExt cx="350" cy="921"/>
          </a:xfrm>
        </p:grpSpPr>
        <p:sp>
          <p:nvSpPr>
            <p:cNvPr id="6166" name="Line 22"/>
            <p:cNvSpPr>
              <a:spLocks noChangeShapeType="1"/>
            </p:cNvSpPr>
            <p:nvPr/>
          </p:nvSpPr>
          <p:spPr bwMode="auto">
            <a:xfrm flipH="1">
              <a:off x="3391" y="1300"/>
              <a:ext cx="116"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Line 23"/>
            <p:cNvSpPr>
              <a:spLocks noChangeShapeType="1"/>
            </p:cNvSpPr>
            <p:nvPr/>
          </p:nvSpPr>
          <p:spPr bwMode="auto">
            <a:xfrm>
              <a:off x="3157" y="1960"/>
              <a:ext cx="156"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70" name="Text Box 26"/>
          <p:cNvSpPr txBox="1">
            <a:spLocks noChangeArrowheads="1"/>
          </p:cNvSpPr>
          <p:nvPr/>
        </p:nvSpPr>
        <p:spPr bwMode="auto">
          <a:xfrm>
            <a:off x="2336800" y="231775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O</a:t>
            </a:r>
          </a:p>
        </p:txBody>
      </p:sp>
      <p:sp>
        <p:nvSpPr>
          <p:cNvPr id="6172" name="Text Box 28"/>
          <p:cNvSpPr txBox="1">
            <a:spLocks noChangeArrowheads="1"/>
          </p:cNvSpPr>
          <p:nvPr/>
        </p:nvSpPr>
        <p:spPr bwMode="auto">
          <a:xfrm>
            <a:off x="6034088" y="3910013"/>
            <a:ext cx="901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TA=TB</a:t>
            </a:r>
          </a:p>
        </p:txBody>
      </p:sp>
      <p:sp>
        <p:nvSpPr>
          <p:cNvPr id="6173" name="WordArt 29"/>
          <p:cNvSpPr>
            <a:spLocks noChangeArrowheads="1" noChangeShapeType="1" noTextEdit="1"/>
          </p:cNvSpPr>
          <p:nvPr/>
        </p:nvSpPr>
        <p:spPr bwMode="auto">
          <a:xfrm>
            <a:off x="5011738" y="5011738"/>
            <a:ext cx="2943225" cy="12858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GB" sz="2400" kern="10">
                <a:ln w="9525">
                  <a:solidFill>
                    <a:srgbClr val="000000"/>
                  </a:solidFill>
                  <a:round/>
                  <a:headEnd/>
                  <a:tailEnd/>
                </a:ln>
                <a:solidFill>
                  <a:srgbClr val="FFFFFF"/>
                </a:solidFill>
                <a:latin typeface="Arial Black"/>
              </a:rPr>
              <a:t>NB Triangles </a:t>
            </a:r>
          </a:p>
          <a:p>
            <a:r>
              <a:rPr lang="en-GB" sz="2400" kern="10">
                <a:ln w="9525">
                  <a:solidFill>
                    <a:srgbClr val="000000"/>
                  </a:solidFill>
                  <a:round/>
                  <a:headEnd/>
                  <a:tailEnd/>
                </a:ln>
                <a:solidFill>
                  <a:srgbClr val="FFFFFF"/>
                </a:solidFill>
                <a:latin typeface="Arial Black"/>
              </a:rPr>
              <a:t>OBT and OAT </a:t>
            </a:r>
          </a:p>
          <a:p>
            <a:r>
              <a:rPr lang="en-GB" sz="2400" kern="10">
                <a:ln w="9525">
                  <a:solidFill>
                    <a:srgbClr val="000000"/>
                  </a:solidFill>
                  <a:round/>
                  <a:headEnd/>
                  <a:tailEnd/>
                </a:ln>
                <a:solidFill>
                  <a:srgbClr val="FFFFFF"/>
                </a:solidFill>
                <a:latin typeface="Arial Black"/>
              </a:rPr>
              <a:t>are CONGRUENT!</a:t>
            </a:r>
          </a:p>
        </p:txBody>
      </p:sp>
      <p:grpSp>
        <p:nvGrpSpPr>
          <p:cNvPr id="6176" name="Group 32"/>
          <p:cNvGrpSpPr>
            <a:grpSpLocks/>
          </p:cNvGrpSpPr>
          <p:nvPr/>
        </p:nvGrpSpPr>
        <p:grpSpPr bwMode="auto">
          <a:xfrm>
            <a:off x="3989388" y="1573213"/>
            <a:ext cx="1393825" cy="2230437"/>
            <a:chOff x="2513" y="991"/>
            <a:chExt cx="878" cy="1405"/>
          </a:xfrm>
        </p:grpSpPr>
        <p:sp>
          <p:nvSpPr>
            <p:cNvPr id="6174" name="Text Box 30"/>
            <p:cNvSpPr txBox="1">
              <a:spLocks noChangeArrowheads="1"/>
            </p:cNvSpPr>
            <p:nvPr/>
          </p:nvSpPr>
          <p:spPr bwMode="auto">
            <a:xfrm rot="-872639">
              <a:off x="2513" y="2165"/>
              <a:ext cx="64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Tangent</a:t>
              </a:r>
            </a:p>
          </p:txBody>
        </p:sp>
        <p:sp>
          <p:nvSpPr>
            <p:cNvPr id="6175" name="Text Box 31"/>
            <p:cNvSpPr txBox="1">
              <a:spLocks noChangeArrowheads="1"/>
            </p:cNvSpPr>
            <p:nvPr/>
          </p:nvSpPr>
          <p:spPr bwMode="auto">
            <a:xfrm rot="1321742">
              <a:off x="2747" y="991"/>
              <a:ext cx="64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Tangent</a:t>
              </a:r>
            </a:p>
          </p:txBody>
        </p:sp>
      </p:grpSp>
    </p:spTree>
    <p:extLst>
      <p:ext uri="{BB962C8B-B14F-4D97-AF65-F5344CB8AC3E}">
        <p14:creationId xmlns:p14="http://schemas.microsoft.com/office/powerpoint/2010/main" val="1917592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ircle(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p:cTn id="12" dur="1000" fill="hold"/>
                                        <p:tgtEl>
                                          <p:spTgt spid="6151"/>
                                        </p:tgtEl>
                                        <p:attrNameLst>
                                          <p:attrName>ppt_x</p:attrName>
                                        </p:attrNameLst>
                                      </p:cBhvr>
                                      <p:tavLst>
                                        <p:tav tm="0">
                                          <p:val>
                                            <p:strVal val="#ppt_x-.2"/>
                                          </p:val>
                                        </p:tav>
                                        <p:tav tm="100000">
                                          <p:val>
                                            <p:strVal val="#ppt_x"/>
                                          </p:val>
                                        </p:tav>
                                      </p:tavLst>
                                    </p:anim>
                                    <p:anim calcmode="lin" valueType="num">
                                      <p:cBhvr>
                                        <p:cTn id="13"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1000" fill="hold"/>
                                        <p:tgtEl>
                                          <p:spTgt spid="6152"/>
                                        </p:tgtEl>
                                        <p:attrNameLst>
                                          <p:attrName>ppt_x</p:attrName>
                                        </p:attrNameLst>
                                      </p:cBhvr>
                                      <p:tavLst>
                                        <p:tav tm="0">
                                          <p:val>
                                            <p:strVal val="#ppt_x-.2"/>
                                          </p:val>
                                        </p:tav>
                                        <p:tav tm="100000">
                                          <p:val>
                                            <p:strVal val="#ppt_x"/>
                                          </p:val>
                                        </p:tav>
                                      </p:tavLst>
                                    </p:anim>
                                    <p:anim calcmode="lin" valueType="num">
                                      <p:cBhvr>
                                        <p:cTn id="20"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1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153"/>
                                        </p:tgtEl>
                                        <p:attrNameLst>
                                          <p:attrName>style.visibility</p:attrName>
                                        </p:attrNameLst>
                                      </p:cBhvr>
                                      <p:to>
                                        <p:strVal val="visible"/>
                                      </p:to>
                                    </p:set>
                                    <p:animEffect transition="in" filter="wipe(down)">
                                      <p:cBhvr>
                                        <p:cTn id="26" dur="500"/>
                                        <p:tgtEl>
                                          <p:spTgt spid="61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154"/>
                                        </p:tgtEl>
                                        <p:attrNameLst>
                                          <p:attrName>style.visibility</p:attrName>
                                        </p:attrNameLst>
                                      </p:cBhvr>
                                      <p:to>
                                        <p:strVal val="visible"/>
                                      </p:to>
                                    </p:set>
                                    <p:animEffect transition="in" filter="wipe(down)">
                                      <p:cBhvr>
                                        <p:cTn id="31" dur="500"/>
                                        <p:tgtEl>
                                          <p:spTgt spid="61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6158"/>
                                        </p:tgtEl>
                                        <p:attrNameLst>
                                          <p:attrName>style.visibility</p:attrName>
                                        </p:attrNameLst>
                                      </p:cBhvr>
                                      <p:to>
                                        <p:strVal val="visible"/>
                                      </p:to>
                                    </p:set>
                                    <p:anim calcmode="lin" valueType="num">
                                      <p:cBhvr>
                                        <p:cTn id="36" dur="500" fill="hold"/>
                                        <p:tgtEl>
                                          <p:spTgt spid="6158"/>
                                        </p:tgtEl>
                                        <p:attrNameLst>
                                          <p:attrName>ppt_w</p:attrName>
                                        </p:attrNameLst>
                                      </p:cBhvr>
                                      <p:tavLst>
                                        <p:tav tm="0">
                                          <p:val>
                                            <p:fltVal val="0"/>
                                          </p:val>
                                        </p:tav>
                                        <p:tav tm="100000">
                                          <p:val>
                                            <p:strVal val="#ppt_w"/>
                                          </p:val>
                                        </p:tav>
                                      </p:tavLst>
                                    </p:anim>
                                    <p:anim calcmode="lin" valueType="num">
                                      <p:cBhvr>
                                        <p:cTn id="37" dur="500" fill="hold"/>
                                        <p:tgtEl>
                                          <p:spTgt spid="6158"/>
                                        </p:tgtEl>
                                        <p:attrNameLst>
                                          <p:attrName>ppt_h</p:attrName>
                                        </p:attrNameLst>
                                      </p:cBhvr>
                                      <p:tavLst>
                                        <p:tav tm="0">
                                          <p:val>
                                            <p:fltVal val="0"/>
                                          </p:val>
                                        </p:tav>
                                        <p:tav tm="100000">
                                          <p:val>
                                            <p:strVal val="#ppt_h"/>
                                          </p:val>
                                        </p:tav>
                                      </p:tavLst>
                                    </p:anim>
                                    <p:anim calcmode="lin" valueType="num">
                                      <p:cBhvr>
                                        <p:cTn id="38" dur="500" fill="hold"/>
                                        <p:tgtEl>
                                          <p:spTgt spid="6158"/>
                                        </p:tgtEl>
                                        <p:attrNameLst>
                                          <p:attrName>style.rotation</p:attrName>
                                        </p:attrNameLst>
                                      </p:cBhvr>
                                      <p:tavLst>
                                        <p:tav tm="0">
                                          <p:val>
                                            <p:fltVal val="360"/>
                                          </p:val>
                                        </p:tav>
                                        <p:tav tm="100000">
                                          <p:val>
                                            <p:fltVal val="0"/>
                                          </p:val>
                                        </p:tav>
                                      </p:tavLst>
                                    </p:anim>
                                    <p:animEffect transition="in" filter="fade">
                                      <p:cBhvr>
                                        <p:cTn id="39" dur="500"/>
                                        <p:tgtEl>
                                          <p:spTgt spid="61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6162"/>
                                        </p:tgtEl>
                                        <p:attrNameLst>
                                          <p:attrName>style.visibility</p:attrName>
                                        </p:attrNameLst>
                                      </p:cBhvr>
                                      <p:to>
                                        <p:strVal val="visible"/>
                                      </p:to>
                                    </p:set>
                                    <p:animEffect transition="in" filter="wheel(4)">
                                      <p:cBhvr>
                                        <p:cTn id="44" dur="2000"/>
                                        <p:tgtEl>
                                          <p:spTgt spid="61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6160"/>
                                        </p:tgtEl>
                                        <p:attrNameLst>
                                          <p:attrName>style.visibility</p:attrName>
                                        </p:attrNameLst>
                                      </p:cBhvr>
                                      <p:to>
                                        <p:strVal val="visible"/>
                                      </p:to>
                                    </p:set>
                                    <p:anim calcmode="lin" valueType="num">
                                      <p:cBhvr>
                                        <p:cTn id="49" dur="1000" fill="hold"/>
                                        <p:tgtEl>
                                          <p:spTgt spid="6160"/>
                                        </p:tgtEl>
                                        <p:attrNameLst>
                                          <p:attrName>ppt_x</p:attrName>
                                        </p:attrNameLst>
                                      </p:cBhvr>
                                      <p:tavLst>
                                        <p:tav tm="0">
                                          <p:val>
                                            <p:strVal val="#ppt_x-.2"/>
                                          </p:val>
                                        </p:tav>
                                        <p:tav tm="100000">
                                          <p:val>
                                            <p:strVal val="#ppt_x"/>
                                          </p:val>
                                        </p:tav>
                                      </p:tavLst>
                                    </p:anim>
                                    <p:anim calcmode="lin" valueType="num">
                                      <p:cBhvr>
                                        <p:cTn id="50" dur="1000" fill="hold"/>
                                        <p:tgtEl>
                                          <p:spTgt spid="616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1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6165"/>
                                        </p:tgtEl>
                                        <p:attrNameLst>
                                          <p:attrName>style.visibility</p:attrName>
                                        </p:attrNameLst>
                                      </p:cBhvr>
                                      <p:to>
                                        <p:strVal val="visible"/>
                                      </p:to>
                                    </p:set>
                                    <p:set>
                                      <p:cBhvr>
                                        <p:cTn id="56" dur="455" fill="hold">
                                          <p:stCondLst>
                                            <p:cond delay="0"/>
                                          </p:stCondLst>
                                        </p:cTn>
                                        <p:tgtEl>
                                          <p:spTgt spid="6165"/>
                                        </p:tgtEl>
                                        <p:attrNameLst>
                                          <p:attrName>style.rotation</p:attrName>
                                        </p:attrNameLst>
                                      </p:cBhvr>
                                      <p:to>
                                        <p:strVal val="-45.0"/>
                                      </p:to>
                                    </p:set>
                                    <p:anim calcmode="lin" valueType="num">
                                      <p:cBhvr>
                                        <p:cTn id="57" dur="455" fill="hold">
                                          <p:stCondLst>
                                            <p:cond delay="455"/>
                                          </p:stCondLst>
                                        </p:cTn>
                                        <p:tgtEl>
                                          <p:spTgt spid="6165"/>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6165"/>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6165"/>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6165"/>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50000"/>
                                  </p:iterate>
                                  <p:childTnLst>
                                    <p:set>
                                      <p:cBhvr>
                                        <p:cTn id="62" dur="1" fill="hold">
                                          <p:stCondLst>
                                            <p:cond delay="0"/>
                                          </p:stCondLst>
                                        </p:cTn>
                                        <p:tgtEl>
                                          <p:spTgt spid="6163"/>
                                        </p:tgtEl>
                                        <p:attrNameLst>
                                          <p:attrName>style.visibility</p:attrName>
                                        </p:attrNameLst>
                                      </p:cBhvr>
                                      <p:to>
                                        <p:strVal val="visible"/>
                                      </p:to>
                                    </p:set>
                                    <p:set>
                                      <p:cBhvr>
                                        <p:cTn id="63" dur="455" fill="hold">
                                          <p:stCondLst>
                                            <p:cond delay="0"/>
                                          </p:stCondLst>
                                        </p:cTn>
                                        <p:tgtEl>
                                          <p:spTgt spid="6163"/>
                                        </p:tgtEl>
                                        <p:attrNameLst>
                                          <p:attrName>style.rotation</p:attrName>
                                        </p:attrNameLst>
                                      </p:cBhvr>
                                      <p:to>
                                        <p:strVal val="-45.0"/>
                                      </p:to>
                                    </p:set>
                                    <p:anim calcmode="lin" valueType="num">
                                      <p:cBhvr>
                                        <p:cTn id="64" dur="455" fill="hold">
                                          <p:stCondLst>
                                            <p:cond delay="455"/>
                                          </p:stCondLst>
                                        </p:cTn>
                                        <p:tgtEl>
                                          <p:spTgt spid="616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616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616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616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50000"/>
                                  </p:iterate>
                                  <p:childTnLst>
                                    <p:set>
                                      <p:cBhvr>
                                        <p:cTn id="69" dur="1" fill="hold">
                                          <p:stCondLst>
                                            <p:cond delay="0"/>
                                          </p:stCondLst>
                                        </p:cTn>
                                        <p:tgtEl>
                                          <p:spTgt spid="6164"/>
                                        </p:tgtEl>
                                        <p:attrNameLst>
                                          <p:attrName>style.visibility</p:attrName>
                                        </p:attrNameLst>
                                      </p:cBhvr>
                                      <p:to>
                                        <p:strVal val="visible"/>
                                      </p:to>
                                    </p:set>
                                    <p:set>
                                      <p:cBhvr>
                                        <p:cTn id="70" dur="455" fill="hold">
                                          <p:stCondLst>
                                            <p:cond delay="0"/>
                                          </p:stCondLst>
                                        </p:cTn>
                                        <p:tgtEl>
                                          <p:spTgt spid="6164"/>
                                        </p:tgtEl>
                                        <p:attrNameLst>
                                          <p:attrName>style.rotation</p:attrName>
                                        </p:attrNameLst>
                                      </p:cBhvr>
                                      <p:to>
                                        <p:strVal val="-45.0"/>
                                      </p:to>
                                    </p:set>
                                    <p:anim calcmode="lin" valueType="num">
                                      <p:cBhvr>
                                        <p:cTn id="71" dur="455" fill="hold">
                                          <p:stCondLst>
                                            <p:cond delay="455"/>
                                          </p:stCondLst>
                                        </p:cTn>
                                        <p:tgtEl>
                                          <p:spTgt spid="6164"/>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6164"/>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6164"/>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6164"/>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6171"/>
                                        </p:tgtEl>
                                        <p:attrNameLst>
                                          <p:attrName>style.visibility</p:attrName>
                                        </p:attrNameLst>
                                      </p:cBhvr>
                                      <p:to>
                                        <p:strVal val="visible"/>
                                      </p:to>
                                    </p:set>
                                    <p:animEffect transition="in" filter="wipe(down)">
                                      <p:cBhvr>
                                        <p:cTn id="79" dur="580">
                                          <p:stCondLst>
                                            <p:cond delay="0"/>
                                          </p:stCondLst>
                                        </p:cTn>
                                        <p:tgtEl>
                                          <p:spTgt spid="6171"/>
                                        </p:tgtEl>
                                      </p:cBhvr>
                                    </p:animEffect>
                                    <p:anim calcmode="lin" valueType="num">
                                      <p:cBhvr>
                                        <p:cTn id="80" dur="1822" tmFilter="0,0; 0.14,0.36; 0.43,0.73; 0.71,0.91; 1.0,1.0">
                                          <p:stCondLst>
                                            <p:cond delay="0"/>
                                          </p:stCondLst>
                                        </p:cTn>
                                        <p:tgtEl>
                                          <p:spTgt spid="617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17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17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17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171"/>
                                        </p:tgtEl>
                                        <p:attrNameLst>
                                          <p:attrName>ppt_y</p:attrName>
                                        </p:attrNameLst>
                                      </p:cBhvr>
                                      <p:tavLst>
                                        <p:tav tm="0" fmla="#ppt_y-sin(pi*$)/81">
                                          <p:val>
                                            <p:fltVal val="0"/>
                                          </p:val>
                                        </p:tav>
                                        <p:tav tm="100000">
                                          <p:val>
                                            <p:fltVal val="1"/>
                                          </p:val>
                                        </p:tav>
                                      </p:tavLst>
                                    </p:anim>
                                    <p:animScale>
                                      <p:cBhvr>
                                        <p:cTn id="85" dur="26">
                                          <p:stCondLst>
                                            <p:cond delay="650"/>
                                          </p:stCondLst>
                                        </p:cTn>
                                        <p:tgtEl>
                                          <p:spTgt spid="6171"/>
                                        </p:tgtEl>
                                      </p:cBhvr>
                                      <p:to x="100000" y="60000"/>
                                    </p:animScale>
                                    <p:animScale>
                                      <p:cBhvr>
                                        <p:cTn id="86" dur="166" decel="50000">
                                          <p:stCondLst>
                                            <p:cond delay="676"/>
                                          </p:stCondLst>
                                        </p:cTn>
                                        <p:tgtEl>
                                          <p:spTgt spid="6171"/>
                                        </p:tgtEl>
                                      </p:cBhvr>
                                      <p:to x="100000" y="100000"/>
                                    </p:animScale>
                                    <p:animScale>
                                      <p:cBhvr>
                                        <p:cTn id="87" dur="26">
                                          <p:stCondLst>
                                            <p:cond delay="1312"/>
                                          </p:stCondLst>
                                        </p:cTn>
                                        <p:tgtEl>
                                          <p:spTgt spid="6171"/>
                                        </p:tgtEl>
                                      </p:cBhvr>
                                      <p:to x="100000" y="80000"/>
                                    </p:animScale>
                                    <p:animScale>
                                      <p:cBhvr>
                                        <p:cTn id="88" dur="166" decel="50000">
                                          <p:stCondLst>
                                            <p:cond delay="1338"/>
                                          </p:stCondLst>
                                        </p:cTn>
                                        <p:tgtEl>
                                          <p:spTgt spid="6171"/>
                                        </p:tgtEl>
                                      </p:cBhvr>
                                      <p:to x="100000" y="100000"/>
                                    </p:animScale>
                                    <p:animScale>
                                      <p:cBhvr>
                                        <p:cTn id="89" dur="26">
                                          <p:stCondLst>
                                            <p:cond delay="1642"/>
                                          </p:stCondLst>
                                        </p:cTn>
                                        <p:tgtEl>
                                          <p:spTgt spid="6171"/>
                                        </p:tgtEl>
                                      </p:cBhvr>
                                      <p:to x="100000" y="90000"/>
                                    </p:animScale>
                                    <p:animScale>
                                      <p:cBhvr>
                                        <p:cTn id="90" dur="166" decel="50000">
                                          <p:stCondLst>
                                            <p:cond delay="1668"/>
                                          </p:stCondLst>
                                        </p:cTn>
                                        <p:tgtEl>
                                          <p:spTgt spid="6171"/>
                                        </p:tgtEl>
                                      </p:cBhvr>
                                      <p:to x="100000" y="100000"/>
                                    </p:animScale>
                                    <p:animScale>
                                      <p:cBhvr>
                                        <p:cTn id="91" dur="26">
                                          <p:stCondLst>
                                            <p:cond delay="1808"/>
                                          </p:stCondLst>
                                        </p:cTn>
                                        <p:tgtEl>
                                          <p:spTgt spid="6171"/>
                                        </p:tgtEl>
                                      </p:cBhvr>
                                      <p:to x="100000" y="95000"/>
                                    </p:animScale>
                                    <p:animScale>
                                      <p:cBhvr>
                                        <p:cTn id="92" dur="166" decel="50000">
                                          <p:stCondLst>
                                            <p:cond delay="1834"/>
                                          </p:stCondLst>
                                        </p:cTn>
                                        <p:tgtEl>
                                          <p:spTgt spid="6171"/>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170"/>
                                        </p:tgtEl>
                                        <p:attrNameLst>
                                          <p:attrName>style.visibility</p:attrName>
                                        </p:attrNameLst>
                                      </p:cBhvr>
                                      <p:to>
                                        <p:strVal val="visible"/>
                                      </p:to>
                                    </p:set>
                                    <p:animEffect transition="in" filter="dissolve">
                                      <p:cBhvr>
                                        <p:cTn id="97" dur="500"/>
                                        <p:tgtEl>
                                          <p:spTgt spid="61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1" presetClass="entr" presetSubtype="0" fill="hold" nodeType="clickEffect">
                                  <p:stCondLst>
                                    <p:cond delay="0"/>
                                  </p:stCondLst>
                                  <p:iterate type="lt">
                                    <p:tmPct val="5000"/>
                                  </p:iterate>
                                  <p:childTnLst>
                                    <p:set>
                                      <p:cBhvr>
                                        <p:cTn id="101" dur="1" fill="hold">
                                          <p:stCondLst>
                                            <p:cond delay="0"/>
                                          </p:stCondLst>
                                        </p:cTn>
                                        <p:tgtEl>
                                          <p:spTgt spid="6176"/>
                                        </p:tgtEl>
                                        <p:attrNameLst>
                                          <p:attrName>style.visibility</p:attrName>
                                        </p:attrNameLst>
                                      </p:cBhvr>
                                      <p:to>
                                        <p:strVal val="visible"/>
                                      </p:to>
                                    </p:set>
                                    <p:anim calcmode="lin" valueType="num">
                                      <p:cBhvr>
                                        <p:cTn id="102" dur="1000" fill="hold"/>
                                        <p:tgtEl>
                                          <p:spTgt spid="6176"/>
                                        </p:tgtEl>
                                        <p:attrNameLst>
                                          <p:attrName>ppt_w</p:attrName>
                                        </p:attrNameLst>
                                      </p:cBhvr>
                                      <p:tavLst>
                                        <p:tav tm="0">
                                          <p:val>
                                            <p:fltVal val="0"/>
                                          </p:val>
                                        </p:tav>
                                        <p:tav tm="100000">
                                          <p:val>
                                            <p:strVal val="#ppt_w"/>
                                          </p:val>
                                        </p:tav>
                                      </p:tavLst>
                                    </p:anim>
                                    <p:anim calcmode="lin" valueType="num">
                                      <p:cBhvr>
                                        <p:cTn id="103" dur="1000" fill="hold"/>
                                        <p:tgtEl>
                                          <p:spTgt spid="6176"/>
                                        </p:tgtEl>
                                        <p:attrNameLst>
                                          <p:attrName>ppt_h</p:attrName>
                                        </p:attrNameLst>
                                      </p:cBhvr>
                                      <p:tavLst>
                                        <p:tav tm="0">
                                          <p:val>
                                            <p:fltVal val="0"/>
                                          </p:val>
                                        </p:tav>
                                        <p:tav tm="100000">
                                          <p:val>
                                            <p:strVal val="#ppt_h"/>
                                          </p:val>
                                        </p:tav>
                                      </p:tavLst>
                                    </p:anim>
                                    <p:anim calcmode="lin" valueType="num">
                                      <p:cBhvr>
                                        <p:cTn id="104" dur="1000" fill="hold"/>
                                        <p:tgtEl>
                                          <p:spTgt spid="6176"/>
                                        </p:tgtEl>
                                        <p:attrNameLst>
                                          <p:attrName>style.rotation</p:attrName>
                                        </p:attrNameLst>
                                      </p:cBhvr>
                                      <p:tavLst>
                                        <p:tav tm="0">
                                          <p:val>
                                            <p:fltVal val="90"/>
                                          </p:val>
                                        </p:tav>
                                        <p:tav tm="100000">
                                          <p:val>
                                            <p:fltVal val="0"/>
                                          </p:val>
                                        </p:tav>
                                      </p:tavLst>
                                    </p:anim>
                                    <p:animEffect transition="in" filter="fade">
                                      <p:cBhvr>
                                        <p:cTn id="105" dur="1000"/>
                                        <p:tgtEl>
                                          <p:spTgt spid="617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5" presetClass="entr" presetSubtype="0" fill="hold" grpId="0" nodeType="clickEffect">
                                  <p:stCondLst>
                                    <p:cond delay="0"/>
                                  </p:stCondLst>
                                  <p:childTnLst>
                                    <p:set>
                                      <p:cBhvr>
                                        <p:cTn id="109" dur="1" fill="hold">
                                          <p:stCondLst>
                                            <p:cond delay="0"/>
                                          </p:stCondLst>
                                        </p:cTn>
                                        <p:tgtEl>
                                          <p:spTgt spid="6172"/>
                                        </p:tgtEl>
                                        <p:attrNameLst>
                                          <p:attrName>style.visibility</p:attrName>
                                        </p:attrNameLst>
                                      </p:cBhvr>
                                      <p:to>
                                        <p:strVal val="visible"/>
                                      </p:to>
                                    </p:set>
                                    <p:animEffect transition="in" filter="fade">
                                      <p:cBhvr>
                                        <p:cTn id="110" dur="2000"/>
                                        <p:tgtEl>
                                          <p:spTgt spid="6172"/>
                                        </p:tgtEl>
                                      </p:cBhvr>
                                    </p:animEffect>
                                    <p:anim calcmode="lin" valueType="num">
                                      <p:cBhvr>
                                        <p:cTn id="111" dur="2000" fill="hold"/>
                                        <p:tgtEl>
                                          <p:spTgt spid="6172"/>
                                        </p:tgtEl>
                                        <p:attrNameLst>
                                          <p:attrName>style.rotation</p:attrName>
                                        </p:attrNameLst>
                                      </p:cBhvr>
                                      <p:tavLst>
                                        <p:tav tm="0">
                                          <p:val>
                                            <p:fltVal val="720"/>
                                          </p:val>
                                        </p:tav>
                                        <p:tav tm="100000">
                                          <p:val>
                                            <p:fltVal val="0"/>
                                          </p:val>
                                        </p:tav>
                                      </p:tavLst>
                                    </p:anim>
                                    <p:anim calcmode="lin" valueType="num">
                                      <p:cBhvr>
                                        <p:cTn id="112" dur="2000" fill="hold"/>
                                        <p:tgtEl>
                                          <p:spTgt spid="6172"/>
                                        </p:tgtEl>
                                        <p:attrNameLst>
                                          <p:attrName>ppt_h</p:attrName>
                                        </p:attrNameLst>
                                      </p:cBhvr>
                                      <p:tavLst>
                                        <p:tav tm="0">
                                          <p:val>
                                            <p:fltVal val="0"/>
                                          </p:val>
                                        </p:tav>
                                        <p:tav tm="100000">
                                          <p:val>
                                            <p:strVal val="#ppt_h"/>
                                          </p:val>
                                        </p:tav>
                                      </p:tavLst>
                                    </p:anim>
                                    <p:anim calcmode="lin" valueType="num">
                                      <p:cBhvr>
                                        <p:cTn id="113" dur="2000" fill="hold"/>
                                        <p:tgtEl>
                                          <p:spTgt spid="6172"/>
                                        </p:tgtEl>
                                        <p:attrNameLst>
                                          <p:attrName>ppt_w</p:attrName>
                                        </p:attrNameLst>
                                      </p:cBhvr>
                                      <p:tavLst>
                                        <p:tav tm="0">
                                          <p:val>
                                            <p:fltVal val="0"/>
                                          </p:val>
                                        </p:tav>
                                        <p:tav tm="100000">
                                          <p:val>
                                            <p:strVal val="#ppt_w"/>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1" presetClass="entr" presetSubtype="4" fill="hold" grpId="0" nodeType="clickEffect">
                                  <p:stCondLst>
                                    <p:cond delay="0"/>
                                  </p:stCondLst>
                                  <p:childTnLst>
                                    <p:set>
                                      <p:cBhvr>
                                        <p:cTn id="117" dur="1" fill="hold">
                                          <p:stCondLst>
                                            <p:cond delay="0"/>
                                          </p:stCondLst>
                                        </p:cTn>
                                        <p:tgtEl>
                                          <p:spTgt spid="6173"/>
                                        </p:tgtEl>
                                        <p:attrNameLst>
                                          <p:attrName>style.visibility</p:attrName>
                                        </p:attrNameLst>
                                      </p:cBhvr>
                                      <p:to>
                                        <p:strVal val="visible"/>
                                      </p:to>
                                    </p:set>
                                    <p:animEffect transition="in" filter="wheel(4)">
                                      <p:cBhvr>
                                        <p:cTn id="118" dur="2000"/>
                                        <p:tgtEl>
                                          <p:spTgt spid="6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53" grpId="0" animBg="1"/>
      <p:bldP spid="6154" grpId="0" animBg="1"/>
      <p:bldP spid="6160" grpId="0" animBg="1"/>
      <p:bldP spid="6162" grpId="0" animBg="1"/>
      <p:bldP spid="6163" grpId="0"/>
      <p:bldP spid="6164" grpId="0"/>
      <p:bldP spid="6165" grpId="0"/>
      <p:bldP spid="6170" grpId="0"/>
      <p:bldP spid="6172" grpId="0"/>
      <p:bldP spid="61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Oval 5"/>
          <p:cNvSpPr>
            <a:spLocks noChangeArrowheads="1"/>
          </p:cNvSpPr>
          <p:nvPr/>
        </p:nvSpPr>
        <p:spPr bwMode="auto">
          <a:xfrm>
            <a:off x="1295400" y="1193800"/>
            <a:ext cx="2743200" cy="2667000"/>
          </a:xfrm>
          <a:prstGeom prst="ellipse">
            <a:avLst/>
          </a:prstGeom>
          <a:solidFill>
            <a:srgbClr val="00FFFF"/>
          </a:solidFill>
          <a:ln w="444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4" name="Freeform 6"/>
          <p:cNvSpPr>
            <a:spLocks/>
          </p:cNvSpPr>
          <p:nvPr/>
        </p:nvSpPr>
        <p:spPr bwMode="auto">
          <a:xfrm rot="-3112312">
            <a:off x="1236663" y="1209675"/>
            <a:ext cx="2665412" cy="2509838"/>
          </a:xfrm>
          <a:custGeom>
            <a:avLst/>
            <a:gdLst>
              <a:gd name="T0" fmla="*/ 186 w 1734"/>
              <a:gd name="T1" fmla="*/ 1356 h 1548"/>
              <a:gd name="T2" fmla="*/ 132 w 1734"/>
              <a:gd name="T3" fmla="*/ 1290 h 1548"/>
              <a:gd name="T4" fmla="*/ 78 w 1734"/>
              <a:gd name="T5" fmla="*/ 1188 h 1548"/>
              <a:gd name="T6" fmla="*/ 36 w 1734"/>
              <a:gd name="T7" fmla="*/ 1080 h 1548"/>
              <a:gd name="T8" fmla="*/ 12 w 1734"/>
              <a:gd name="T9" fmla="*/ 954 h 1548"/>
              <a:gd name="T10" fmla="*/ 0 w 1734"/>
              <a:gd name="T11" fmla="*/ 846 h 1548"/>
              <a:gd name="T12" fmla="*/ 12 w 1734"/>
              <a:gd name="T13" fmla="*/ 750 h 1548"/>
              <a:gd name="T14" fmla="*/ 24 w 1734"/>
              <a:gd name="T15" fmla="*/ 642 h 1548"/>
              <a:gd name="T16" fmla="*/ 54 w 1734"/>
              <a:gd name="T17" fmla="*/ 558 h 1548"/>
              <a:gd name="T18" fmla="*/ 84 w 1734"/>
              <a:gd name="T19" fmla="*/ 480 h 1548"/>
              <a:gd name="T20" fmla="*/ 144 w 1734"/>
              <a:gd name="T21" fmla="*/ 384 h 1548"/>
              <a:gd name="T22" fmla="*/ 222 w 1734"/>
              <a:gd name="T23" fmla="*/ 282 h 1548"/>
              <a:gd name="T24" fmla="*/ 336 w 1734"/>
              <a:gd name="T25" fmla="*/ 174 h 1548"/>
              <a:gd name="T26" fmla="*/ 450 w 1734"/>
              <a:gd name="T27" fmla="*/ 102 h 1548"/>
              <a:gd name="T28" fmla="*/ 552 w 1734"/>
              <a:gd name="T29" fmla="*/ 60 h 1548"/>
              <a:gd name="T30" fmla="*/ 654 w 1734"/>
              <a:gd name="T31" fmla="*/ 30 h 1548"/>
              <a:gd name="T32" fmla="*/ 762 w 1734"/>
              <a:gd name="T33" fmla="*/ 12 h 1548"/>
              <a:gd name="T34" fmla="*/ 906 w 1734"/>
              <a:gd name="T35" fmla="*/ 0 h 1548"/>
              <a:gd name="T36" fmla="*/ 1020 w 1734"/>
              <a:gd name="T37" fmla="*/ 18 h 1548"/>
              <a:gd name="T38" fmla="*/ 1122 w 1734"/>
              <a:gd name="T39" fmla="*/ 42 h 1548"/>
              <a:gd name="T40" fmla="*/ 1218 w 1734"/>
              <a:gd name="T41" fmla="*/ 72 h 1548"/>
              <a:gd name="T42" fmla="*/ 1302 w 1734"/>
              <a:gd name="T43" fmla="*/ 120 h 1548"/>
              <a:gd name="T44" fmla="*/ 1410 w 1734"/>
              <a:gd name="T45" fmla="*/ 186 h 1548"/>
              <a:gd name="T46" fmla="*/ 1488 w 1734"/>
              <a:gd name="T47" fmla="*/ 252 h 1548"/>
              <a:gd name="T48" fmla="*/ 1584 w 1734"/>
              <a:gd name="T49" fmla="*/ 360 h 1548"/>
              <a:gd name="T50" fmla="*/ 1632 w 1734"/>
              <a:gd name="T51" fmla="*/ 438 h 1548"/>
              <a:gd name="T52" fmla="*/ 1674 w 1734"/>
              <a:gd name="T53" fmla="*/ 546 h 1548"/>
              <a:gd name="T54" fmla="*/ 1710 w 1734"/>
              <a:gd name="T55" fmla="*/ 654 h 1548"/>
              <a:gd name="T56" fmla="*/ 1734 w 1734"/>
              <a:gd name="T57" fmla="*/ 798 h 1548"/>
              <a:gd name="T58" fmla="*/ 1734 w 1734"/>
              <a:gd name="T59" fmla="*/ 906 h 1548"/>
              <a:gd name="T60" fmla="*/ 1722 w 1734"/>
              <a:gd name="T61" fmla="*/ 1008 h 1548"/>
              <a:gd name="T62" fmla="*/ 1692 w 1734"/>
              <a:gd name="T63" fmla="*/ 1104 h 1548"/>
              <a:gd name="T64" fmla="*/ 1650 w 1734"/>
              <a:gd name="T65" fmla="*/ 1206 h 1548"/>
              <a:gd name="T66" fmla="*/ 1566 w 1734"/>
              <a:gd name="T67" fmla="*/ 1344 h 1548"/>
              <a:gd name="T68" fmla="*/ 1512 w 1734"/>
              <a:gd name="T69" fmla="*/ 1404 h 1548"/>
              <a:gd name="T70" fmla="*/ 1428 w 1734"/>
              <a:gd name="T71" fmla="*/ 1482 h 1548"/>
              <a:gd name="T72" fmla="*/ 1332 w 1734"/>
              <a:gd name="T73"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4" h="1548">
                <a:moveTo>
                  <a:pt x="222" y="1404"/>
                </a:moveTo>
                <a:lnTo>
                  <a:pt x="186" y="1356"/>
                </a:lnTo>
                <a:lnTo>
                  <a:pt x="156" y="1326"/>
                </a:lnTo>
                <a:lnTo>
                  <a:pt x="132" y="1290"/>
                </a:lnTo>
                <a:lnTo>
                  <a:pt x="108" y="1236"/>
                </a:lnTo>
                <a:lnTo>
                  <a:pt x="78" y="1188"/>
                </a:lnTo>
                <a:lnTo>
                  <a:pt x="54" y="1140"/>
                </a:lnTo>
                <a:lnTo>
                  <a:pt x="36" y="1080"/>
                </a:lnTo>
                <a:lnTo>
                  <a:pt x="24" y="1026"/>
                </a:lnTo>
                <a:lnTo>
                  <a:pt x="12" y="954"/>
                </a:lnTo>
                <a:lnTo>
                  <a:pt x="6" y="900"/>
                </a:lnTo>
                <a:lnTo>
                  <a:pt x="0" y="846"/>
                </a:lnTo>
                <a:lnTo>
                  <a:pt x="0" y="792"/>
                </a:lnTo>
                <a:lnTo>
                  <a:pt x="12" y="750"/>
                </a:lnTo>
                <a:lnTo>
                  <a:pt x="18" y="696"/>
                </a:lnTo>
                <a:lnTo>
                  <a:pt x="24" y="642"/>
                </a:lnTo>
                <a:lnTo>
                  <a:pt x="36" y="600"/>
                </a:lnTo>
                <a:lnTo>
                  <a:pt x="54" y="558"/>
                </a:lnTo>
                <a:lnTo>
                  <a:pt x="72" y="522"/>
                </a:lnTo>
                <a:lnTo>
                  <a:pt x="84" y="480"/>
                </a:lnTo>
                <a:lnTo>
                  <a:pt x="120" y="414"/>
                </a:lnTo>
                <a:lnTo>
                  <a:pt x="144" y="384"/>
                </a:lnTo>
                <a:lnTo>
                  <a:pt x="180" y="324"/>
                </a:lnTo>
                <a:lnTo>
                  <a:pt x="222" y="282"/>
                </a:lnTo>
                <a:lnTo>
                  <a:pt x="270" y="234"/>
                </a:lnTo>
                <a:lnTo>
                  <a:pt x="336" y="174"/>
                </a:lnTo>
                <a:lnTo>
                  <a:pt x="378" y="144"/>
                </a:lnTo>
                <a:lnTo>
                  <a:pt x="450" y="102"/>
                </a:lnTo>
                <a:lnTo>
                  <a:pt x="486" y="78"/>
                </a:lnTo>
                <a:lnTo>
                  <a:pt x="552" y="60"/>
                </a:lnTo>
                <a:lnTo>
                  <a:pt x="606" y="42"/>
                </a:lnTo>
                <a:lnTo>
                  <a:pt x="654" y="30"/>
                </a:lnTo>
                <a:lnTo>
                  <a:pt x="714" y="18"/>
                </a:lnTo>
                <a:lnTo>
                  <a:pt x="762" y="12"/>
                </a:lnTo>
                <a:lnTo>
                  <a:pt x="834" y="12"/>
                </a:lnTo>
                <a:lnTo>
                  <a:pt x="906" y="0"/>
                </a:lnTo>
                <a:lnTo>
                  <a:pt x="954" y="12"/>
                </a:lnTo>
                <a:lnTo>
                  <a:pt x="1020" y="18"/>
                </a:lnTo>
                <a:lnTo>
                  <a:pt x="1062" y="24"/>
                </a:lnTo>
                <a:lnTo>
                  <a:pt x="1122" y="42"/>
                </a:lnTo>
                <a:lnTo>
                  <a:pt x="1176" y="60"/>
                </a:lnTo>
                <a:lnTo>
                  <a:pt x="1218" y="72"/>
                </a:lnTo>
                <a:lnTo>
                  <a:pt x="1254" y="90"/>
                </a:lnTo>
                <a:lnTo>
                  <a:pt x="1302" y="120"/>
                </a:lnTo>
                <a:lnTo>
                  <a:pt x="1350" y="150"/>
                </a:lnTo>
                <a:lnTo>
                  <a:pt x="1410" y="186"/>
                </a:lnTo>
                <a:lnTo>
                  <a:pt x="1452" y="228"/>
                </a:lnTo>
                <a:lnTo>
                  <a:pt x="1488" y="252"/>
                </a:lnTo>
                <a:lnTo>
                  <a:pt x="1518" y="288"/>
                </a:lnTo>
                <a:lnTo>
                  <a:pt x="1584" y="360"/>
                </a:lnTo>
                <a:lnTo>
                  <a:pt x="1602" y="396"/>
                </a:lnTo>
                <a:lnTo>
                  <a:pt x="1632" y="438"/>
                </a:lnTo>
                <a:lnTo>
                  <a:pt x="1656" y="492"/>
                </a:lnTo>
                <a:lnTo>
                  <a:pt x="1674" y="546"/>
                </a:lnTo>
                <a:lnTo>
                  <a:pt x="1692" y="588"/>
                </a:lnTo>
                <a:lnTo>
                  <a:pt x="1710" y="654"/>
                </a:lnTo>
                <a:lnTo>
                  <a:pt x="1728" y="720"/>
                </a:lnTo>
                <a:lnTo>
                  <a:pt x="1734" y="798"/>
                </a:lnTo>
                <a:lnTo>
                  <a:pt x="1734" y="852"/>
                </a:lnTo>
                <a:lnTo>
                  <a:pt x="1734" y="906"/>
                </a:lnTo>
                <a:lnTo>
                  <a:pt x="1728" y="954"/>
                </a:lnTo>
                <a:lnTo>
                  <a:pt x="1722" y="1008"/>
                </a:lnTo>
                <a:lnTo>
                  <a:pt x="1710" y="1062"/>
                </a:lnTo>
                <a:lnTo>
                  <a:pt x="1692" y="1104"/>
                </a:lnTo>
                <a:lnTo>
                  <a:pt x="1668" y="1158"/>
                </a:lnTo>
                <a:lnTo>
                  <a:pt x="1650" y="1206"/>
                </a:lnTo>
                <a:lnTo>
                  <a:pt x="1602" y="1290"/>
                </a:lnTo>
                <a:lnTo>
                  <a:pt x="1566" y="1344"/>
                </a:lnTo>
                <a:lnTo>
                  <a:pt x="1542" y="1374"/>
                </a:lnTo>
                <a:lnTo>
                  <a:pt x="1512" y="1404"/>
                </a:lnTo>
                <a:lnTo>
                  <a:pt x="1470" y="1458"/>
                </a:lnTo>
                <a:lnTo>
                  <a:pt x="1428" y="1482"/>
                </a:lnTo>
                <a:lnTo>
                  <a:pt x="1398" y="1518"/>
                </a:lnTo>
                <a:lnTo>
                  <a:pt x="1332" y="1548"/>
                </a:lnTo>
                <a:lnTo>
                  <a:pt x="222" y="1404"/>
                </a:lnTo>
                <a:close/>
              </a:path>
            </a:pathLst>
          </a:custGeom>
          <a:pattFill prst="ltUpDiag">
            <a:fgClr>
              <a:srgbClr val="C0C0C0">
                <a:alpha val="77000"/>
              </a:srgbClr>
            </a:fgClr>
            <a:bgClr>
              <a:schemeClr val="hlink">
                <a:alpha val="77000"/>
              </a:schemeClr>
            </a:bgClr>
          </a:patt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5" name="Line 7"/>
          <p:cNvSpPr>
            <a:spLocks noChangeShapeType="1"/>
          </p:cNvSpPr>
          <p:nvPr/>
        </p:nvSpPr>
        <p:spPr bwMode="auto">
          <a:xfrm>
            <a:off x="847725" y="3867150"/>
            <a:ext cx="4429125"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6" name="Freeform 8"/>
          <p:cNvSpPr>
            <a:spLocks/>
          </p:cNvSpPr>
          <p:nvPr/>
        </p:nvSpPr>
        <p:spPr bwMode="auto">
          <a:xfrm>
            <a:off x="1762125" y="1514475"/>
            <a:ext cx="2266950" cy="2333625"/>
          </a:xfrm>
          <a:custGeom>
            <a:avLst/>
            <a:gdLst>
              <a:gd name="T0" fmla="*/ 642 w 1428"/>
              <a:gd name="T1" fmla="*/ 1470 h 1470"/>
              <a:gd name="T2" fmla="*/ 0 w 1428"/>
              <a:gd name="T3" fmla="*/ 0 h 1470"/>
              <a:gd name="T4" fmla="*/ 1428 w 1428"/>
              <a:gd name="T5" fmla="*/ 726 h 1470"/>
            </a:gdLst>
            <a:ahLst/>
            <a:cxnLst>
              <a:cxn ang="0">
                <a:pos x="T0" y="T1"/>
              </a:cxn>
              <a:cxn ang="0">
                <a:pos x="T2" y="T3"/>
              </a:cxn>
              <a:cxn ang="0">
                <a:pos x="T4" y="T5"/>
              </a:cxn>
            </a:cxnLst>
            <a:rect l="0" t="0" r="r" b="b"/>
            <a:pathLst>
              <a:path w="1428" h="1470">
                <a:moveTo>
                  <a:pt x="642" y="1470"/>
                </a:moveTo>
                <a:lnTo>
                  <a:pt x="0" y="0"/>
                </a:lnTo>
                <a:lnTo>
                  <a:pt x="1428" y="726"/>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7187" name="Group 19"/>
          <p:cNvGrpSpPr>
            <a:grpSpLocks/>
          </p:cNvGrpSpPr>
          <p:nvPr/>
        </p:nvGrpSpPr>
        <p:grpSpPr bwMode="auto">
          <a:xfrm>
            <a:off x="1743075" y="1377950"/>
            <a:ext cx="1619250" cy="2582863"/>
            <a:chOff x="1098" y="868"/>
            <a:chExt cx="1020" cy="1627"/>
          </a:xfrm>
        </p:grpSpPr>
        <p:grpSp>
          <p:nvGrpSpPr>
            <p:cNvPr id="7185" name="Group 17"/>
            <p:cNvGrpSpPr>
              <a:grpSpLocks/>
            </p:cNvGrpSpPr>
            <p:nvPr/>
          </p:nvGrpSpPr>
          <p:grpSpPr bwMode="auto">
            <a:xfrm>
              <a:off x="1765" y="2157"/>
              <a:ext cx="353" cy="338"/>
              <a:chOff x="1765" y="2157"/>
              <a:chExt cx="353" cy="338"/>
            </a:xfrm>
          </p:grpSpPr>
          <p:sp>
            <p:nvSpPr>
              <p:cNvPr id="7177" name="Arc 9"/>
              <p:cNvSpPr>
                <a:spLocks/>
              </p:cNvSpPr>
              <p:nvPr/>
            </p:nvSpPr>
            <p:spPr bwMode="auto">
              <a:xfrm rot="18332260" flipV="1">
                <a:off x="1742" y="2230"/>
                <a:ext cx="288" cy="241"/>
              </a:xfrm>
              <a:custGeom>
                <a:avLst/>
                <a:gdLst>
                  <a:gd name="G0" fmla="+- 0 0 0"/>
                  <a:gd name="G1" fmla="+- 20044 0 0"/>
                  <a:gd name="G2" fmla="+- 21600 0 0"/>
                  <a:gd name="T0" fmla="*/ 8050 w 19466"/>
                  <a:gd name="T1" fmla="*/ 0 h 20044"/>
                  <a:gd name="T2" fmla="*/ 19466 w 19466"/>
                  <a:gd name="T3" fmla="*/ 10683 h 20044"/>
                  <a:gd name="T4" fmla="*/ 0 w 19466"/>
                  <a:gd name="T5" fmla="*/ 20044 h 20044"/>
                </a:gdLst>
                <a:ahLst/>
                <a:cxnLst>
                  <a:cxn ang="0">
                    <a:pos x="T0" y="T1"/>
                  </a:cxn>
                  <a:cxn ang="0">
                    <a:pos x="T2" y="T3"/>
                  </a:cxn>
                  <a:cxn ang="0">
                    <a:pos x="T4" y="T5"/>
                  </a:cxn>
                </a:cxnLst>
                <a:rect l="0" t="0" r="r" b="b"/>
                <a:pathLst>
                  <a:path w="19466" h="20044" fill="none" extrusionOk="0">
                    <a:moveTo>
                      <a:pt x="8049" y="0"/>
                    </a:moveTo>
                    <a:cubicBezTo>
                      <a:pt x="13055" y="2010"/>
                      <a:pt x="17128" y="5821"/>
                      <a:pt x="19466" y="10682"/>
                    </a:cubicBezTo>
                  </a:path>
                  <a:path w="19466" h="20044" stroke="0" extrusionOk="0">
                    <a:moveTo>
                      <a:pt x="8049" y="0"/>
                    </a:moveTo>
                    <a:cubicBezTo>
                      <a:pt x="13055" y="2010"/>
                      <a:pt x="17128" y="5821"/>
                      <a:pt x="19466" y="10682"/>
                    </a:cubicBezTo>
                    <a:lnTo>
                      <a:pt x="0" y="20044"/>
                    </a:lnTo>
                    <a:close/>
                  </a:path>
                </a:pathLst>
              </a:custGeom>
              <a:noFill/>
              <a:ln w="158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9" name="Arc 11"/>
              <p:cNvSpPr>
                <a:spLocks/>
              </p:cNvSpPr>
              <p:nvPr/>
            </p:nvSpPr>
            <p:spPr bwMode="auto">
              <a:xfrm rot="18332260" flipV="1">
                <a:off x="1838" y="2189"/>
                <a:ext cx="311" cy="248"/>
              </a:xfrm>
              <a:custGeom>
                <a:avLst/>
                <a:gdLst>
                  <a:gd name="G0" fmla="+- 0 0 0"/>
                  <a:gd name="G1" fmla="+- 20632 0 0"/>
                  <a:gd name="G2" fmla="+- 21600 0 0"/>
                  <a:gd name="T0" fmla="*/ 6395 w 20893"/>
                  <a:gd name="T1" fmla="*/ 0 h 20632"/>
                  <a:gd name="T2" fmla="*/ 20893 w 20893"/>
                  <a:gd name="T3" fmla="*/ 15150 h 20632"/>
                  <a:gd name="T4" fmla="*/ 0 w 20893"/>
                  <a:gd name="T5" fmla="*/ 20632 h 20632"/>
                </a:gdLst>
                <a:ahLst/>
                <a:cxnLst>
                  <a:cxn ang="0">
                    <a:pos x="T0" y="T1"/>
                  </a:cxn>
                  <a:cxn ang="0">
                    <a:pos x="T2" y="T3"/>
                  </a:cxn>
                  <a:cxn ang="0">
                    <a:pos x="T4" y="T5"/>
                  </a:cxn>
                </a:cxnLst>
                <a:rect l="0" t="0" r="r" b="b"/>
                <a:pathLst>
                  <a:path w="20893" h="20632" fill="none" extrusionOk="0">
                    <a:moveTo>
                      <a:pt x="6394" y="0"/>
                    </a:moveTo>
                    <a:cubicBezTo>
                      <a:pt x="13519" y="2208"/>
                      <a:pt x="18999" y="7935"/>
                      <a:pt x="20892" y="15150"/>
                    </a:cubicBezTo>
                  </a:path>
                  <a:path w="20893" h="20632" stroke="0" extrusionOk="0">
                    <a:moveTo>
                      <a:pt x="6394" y="0"/>
                    </a:moveTo>
                    <a:cubicBezTo>
                      <a:pt x="13519" y="2208"/>
                      <a:pt x="18999" y="7935"/>
                      <a:pt x="20892" y="15150"/>
                    </a:cubicBezTo>
                    <a:lnTo>
                      <a:pt x="0" y="20632"/>
                    </a:lnTo>
                    <a:close/>
                  </a:path>
                </a:pathLst>
              </a:custGeom>
              <a:noFill/>
              <a:ln w="158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86" name="Group 18"/>
            <p:cNvGrpSpPr>
              <a:grpSpLocks/>
            </p:cNvGrpSpPr>
            <p:nvPr/>
          </p:nvGrpSpPr>
          <p:grpSpPr bwMode="auto">
            <a:xfrm>
              <a:off x="1098" y="868"/>
              <a:ext cx="269" cy="374"/>
              <a:chOff x="1098" y="868"/>
              <a:chExt cx="269" cy="374"/>
            </a:xfrm>
          </p:grpSpPr>
          <p:sp>
            <p:nvSpPr>
              <p:cNvPr id="7182" name="Arc 14"/>
              <p:cNvSpPr>
                <a:spLocks/>
              </p:cNvSpPr>
              <p:nvPr/>
            </p:nvSpPr>
            <p:spPr bwMode="auto">
              <a:xfrm rot="737662" flipV="1">
                <a:off x="1098" y="868"/>
                <a:ext cx="200" cy="279"/>
              </a:xfrm>
              <a:custGeom>
                <a:avLst/>
                <a:gdLst>
                  <a:gd name="G0" fmla="+- 0 0 0"/>
                  <a:gd name="G1" fmla="+- 18292 0 0"/>
                  <a:gd name="G2" fmla="+- 21600 0 0"/>
                  <a:gd name="T0" fmla="*/ 11488 w 19208"/>
                  <a:gd name="T1" fmla="*/ 0 h 18292"/>
                  <a:gd name="T2" fmla="*/ 19208 w 19208"/>
                  <a:gd name="T3" fmla="*/ 8412 h 18292"/>
                  <a:gd name="T4" fmla="*/ 0 w 19208"/>
                  <a:gd name="T5" fmla="*/ 18292 h 18292"/>
                </a:gdLst>
                <a:ahLst/>
                <a:cxnLst>
                  <a:cxn ang="0">
                    <a:pos x="T0" y="T1"/>
                  </a:cxn>
                  <a:cxn ang="0">
                    <a:pos x="T2" y="T3"/>
                  </a:cxn>
                  <a:cxn ang="0">
                    <a:pos x="T4" y="T5"/>
                  </a:cxn>
                </a:cxnLst>
                <a:rect l="0" t="0" r="r" b="b"/>
                <a:pathLst>
                  <a:path w="19208" h="18292" fill="none" extrusionOk="0">
                    <a:moveTo>
                      <a:pt x="11487" y="0"/>
                    </a:moveTo>
                    <a:cubicBezTo>
                      <a:pt x="14769" y="2060"/>
                      <a:pt x="17435" y="4966"/>
                      <a:pt x="19207" y="8412"/>
                    </a:cubicBezTo>
                  </a:path>
                  <a:path w="19208" h="18292" stroke="0" extrusionOk="0">
                    <a:moveTo>
                      <a:pt x="11487" y="0"/>
                    </a:moveTo>
                    <a:cubicBezTo>
                      <a:pt x="14769" y="2060"/>
                      <a:pt x="17435" y="4966"/>
                      <a:pt x="19207" y="8412"/>
                    </a:cubicBezTo>
                    <a:lnTo>
                      <a:pt x="0" y="18292"/>
                    </a:lnTo>
                    <a:close/>
                  </a:path>
                </a:pathLst>
              </a:custGeom>
              <a:noFill/>
              <a:ln w="158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3" name="Arc 15"/>
              <p:cNvSpPr>
                <a:spLocks/>
              </p:cNvSpPr>
              <p:nvPr/>
            </p:nvSpPr>
            <p:spPr bwMode="auto">
              <a:xfrm rot="737662" flipV="1">
                <a:off x="1155" y="953"/>
                <a:ext cx="212" cy="289"/>
              </a:xfrm>
              <a:custGeom>
                <a:avLst/>
                <a:gdLst>
                  <a:gd name="G0" fmla="+- 0 0 0"/>
                  <a:gd name="G1" fmla="+- 18982 0 0"/>
                  <a:gd name="G2" fmla="+- 21600 0 0"/>
                  <a:gd name="T0" fmla="*/ 10307 w 20314"/>
                  <a:gd name="T1" fmla="*/ 0 h 18982"/>
                  <a:gd name="T2" fmla="*/ 20314 w 20314"/>
                  <a:gd name="T3" fmla="*/ 11640 h 18982"/>
                  <a:gd name="T4" fmla="*/ 0 w 20314"/>
                  <a:gd name="T5" fmla="*/ 18982 h 18982"/>
                </a:gdLst>
                <a:ahLst/>
                <a:cxnLst>
                  <a:cxn ang="0">
                    <a:pos x="T0" y="T1"/>
                  </a:cxn>
                  <a:cxn ang="0">
                    <a:pos x="T2" y="T3"/>
                  </a:cxn>
                  <a:cxn ang="0">
                    <a:pos x="T4" y="T5"/>
                  </a:cxn>
                </a:cxnLst>
                <a:rect l="0" t="0" r="r" b="b"/>
                <a:pathLst>
                  <a:path w="20314" h="18982" fill="none" extrusionOk="0">
                    <a:moveTo>
                      <a:pt x="10307" y="-1"/>
                    </a:moveTo>
                    <a:cubicBezTo>
                      <a:pt x="14955" y="2523"/>
                      <a:pt x="18516" y="6665"/>
                      <a:pt x="20313" y="11640"/>
                    </a:cubicBezTo>
                  </a:path>
                  <a:path w="20314" h="18982" stroke="0" extrusionOk="0">
                    <a:moveTo>
                      <a:pt x="10307" y="-1"/>
                    </a:moveTo>
                    <a:cubicBezTo>
                      <a:pt x="14955" y="2523"/>
                      <a:pt x="18516" y="6665"/>
                      <a:pt x="20313" y="11640"/>
                    </a:cubicBezTo>
                    <a:lnTo>
                      <a:pt x="0" y="18982"/>
                    </a:lnTo>
                    <a:close/>
                  </a:path>
                </a:pathLst>
              </a:custGeom>
              <a:noFill/>
              <a:ln w="158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7188" name="Group 20"/>
          <p:cNvGrpSpPr>
            <a:grpSpLocks/>
          </p:cNvGrpSpPr>
          <p:nvPr/>
        </p:nvGrpSpPr>
        <p:grpSpPr bwMode="auto">
          <a:xfrm>
            <a:off x="3260725" y="1382713"/>
            <a:ext cx="3475038" cy="438150"/>
            <a:chOff x="2052" y="1335"/>
            <a:chExt cx="2189" cy="276"/>
          </a:xfrm>
        </p:grpSpPr>
        <p:sp>
          <p:nvSpPr>
            <p:cNvPr id="7189" name="Line 21"/>
            <p:cNvSpPr>
              <a:spLocks noChangeShapeType="1"/>
            </p:cNvSpPr>
            <p:nvPr/>
          </p:nvSpPr>
          <p:spPr bwMode="auto">
            <a:xfrm flipH="1">
              <a:off x="2052" y="1566"/>
              <a:ext cx="1212" cy="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0" name="Text Box 22"/>
            <p:cNvSpPr txBox="1">
              <a:spLocks noChangeArrowheads="1"/>
            </p:cNvSpPr>
            <p:nvPr/>
          </p:nvSpPr>
          <p:spPr bwMode="auto">
            <a:xfrm>
              <a:off x="3149" y="1335"/>
              <a:ext cx="10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Major Segment</a:t>
              </a:r>
            </a:p>
          </p:txBody>
        </p:sp>
      </p:grpSp>
      <p:grpSp>
        <p:nvGrpSpPr>
          <p:cNvPr id="7191" name="Group 23"/>
          <p:cNvGrpSpPr>
            <a:grpSpLocks/>
          </p:cNvGrpSpPr>
          <p:nvPr/>
        </p:nvGrpSpPr>
        <p:grpSpPr bwMode="auto">
          <a:xfrm>
            <a:off x="3362325" y="3424238"/>
            <a:ext cx="4618038" cy="655637"/>
            <a:chOff x="1584" y="2308"/>
            <a:chExt cx="2909" cy="413"/>
          </a:xfrm>
        </p:grpSpPr>
        <p:sp>
          <p:nvSpPr>
            <p:cNvPr id="7192" name="Line 24"/>
            <p:cNvSpPr>
              <a:spLocks noChangeShapeType="1"/>
            </p:cNvSpPr>
            <p:nvPr/>
          </p:nvSpPr>
          <p:spPr bwMode="auto">
            <a:xfrm flipH="1" flipV="1">
              <a:off x="1584" y="2308"/>
              <a:ext cx="1860" cy="3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3" name="Text Box 25"/>
            <p:cNvSpPr txBox="1">
              <a:spLocks noChangeArrowheads="1"/>
            </p:cNvSpPr>
            <p:nvPr/>
          </p:nvSpPr>
          <p:spPr bwMode="auto">
            <a:xfrm>
              <a:off x="3401" y="2490"/>
              <a:ext cx="10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Minor Segment</a:t>
              </a:r>
            </a:p>
          </p:txBody>
        </p:sp>
      </p:grpSp>
      <p:sp>
        <p:nvSpPr>
          <p:cNvPr id="7194" name="Text Box 26"/>
          <p:cNvSpPr txBox="1">
            <a:spLocks noChangeArrowheads="1"/>
          </p:cNvSpPr>
          <p:nvPr/>
        </p:nvSpPr>
        <p:spPr bwMode="auto">
          <a:xfrm>
            <a:off x="647700" y="3811588"/>
            <a:ext cx="4000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 </a:t>
            </a:r>
          </a:p>
        </p:txBody>
      </p:sp>
      <p:sp>
        <p:nvSpPr>
          <p:cNvPr id="7195" name="Text Box 27"/>
          <p:cNvSpPr txBox="1">
            <a:spLocks noChangeArrowheads="1"/>
          </p:cNvSpPr>
          <p:nvPr/>
        </p:nvSpPr>
        <p:spPr bwMode="auto">
          <a:xfrm>
            <a:off x="2430463" y="3811588"/>
            <a:ext cx="336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7196" name="Text Box 28"/>
          <p:cNvSpPr txBox="1">
            <a:spLocks noChangeArrowheads="1"/>
          </p:cNvSpPr>
          <p:nvPr/>
        </p:nvSpPr>
        <p:spPr bwMode="auto">
          <a:xfrm>
            <a:off x="5010150" y="3811588"/>
            <a:ext cx="349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7197" name="Text Box 29"/>
          <p:cNvSpPr txBox="1">
            <a:spLocks noChangeArrowheads="1"/>
          </p:cNvSpPr>
          <p:nvPr/>
        </p:nvSpPr>
        <p:spPr bwMode="auto">
          <a:xfrm>
            <a:off x="1574800" y="925513"/>
            <a:ext cx="336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7198" name="Text Box 30"/>
          <p:cNvSpPr txBox="1">
            <a:spLocks noChangeArrowheads="1"/>
          </p:cNvSpPr>
          <p:nvPr/>
        </p:nvSpPr>
        <p:spPr bwMode="auto">
          <a:xfrm>
            <a:off x="4029075" y="2503488"/>
            <a:ext cx="349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a:t>
            </a:r>
          </a:p>
        </p:txBody>
      </p:sp>
      <p:sp>
        <p:nvSpPr>
          <p:cNvPr id="7199" name="Text Box 31"/>
          <p:cNvSpPr txBox="1">
            <a:spLocks noChangeArrowheads="1"/>
          </p:cNvSpPr>
          <p:nvPr/>
        </p:nvSpPr>
        <p:spPr bwMode="auto">
          <a:xfrm>
            <a:off x="552450" y="4738688"/>
            <a:ext cx="82232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The Shaded Segment BED</a:t>
            </a:r>
            <a:r>
              <a:rPr lang="en-US" i="1"/>
              <a:t> </a:t>
            </a:r>
            <a:r>
              <a:rPr lang="en-US"/>
              <a:t>is called the </a:t>
            </a:r>
            <a:r>
              <a:rPr lang="en-US" b="1" i="1">
                <a:solidFill>
                  <a:srgbClr val="FF0000"/>
                </a:solidFill>
              </a:rPr>
              <a:t>alternate segment</a:t>
            </a:r>
            <a:r>
              <a:rPr lang="en-US"/>
              <a:t> to the angle CBD</a:t>
            </a:r>
          </a:p>
          <a:p>
            <a:pPr algn="l"/>
            <a:r>
              <a:rPr lang="en-US"/>
              <a:t>The angle between a tangent to a circle and a chord drawn through the point</a:t>
            </a:r>
          </a:p>
          <a:p>
            <a:pPr algn="l"/>
            <a:r>
              <a:rPr lang="en-US"/>
              <a:t>of contact is equal to any angle subtended by the chord at the circumference in </a:t>
            </a:r>
          </a:p>
          <a:p>
            <a:pPr algn="l"/>
            <a:r>
              <a:rPr lang="en-US"/>
              <a:t>the alternate segment </a:t>
            </a:r>
          </a:p>
        </p:txBody>
      </p:sp>
    </p:spTree>
    <p:extLst>
      <p:ext uri="{BB962C8B-B14F-4D97-AF65-F5344CB8AC3E}">
        <p14:creationId xmlns:p14="http://schemas.microsoft.com/office/powerpoint/2010/main" val="3556741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ircle(in)">
                                      <p:cBhvr>
                                        <p:cTn id="7" dur="2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down)">
                                      <p:cBhvr>
                                        <p:cTn id="12" dur="580">
                                          <p:stCondLst>
                                            <p:cond delay="0"/>
                                          </p:stCondLst>
                                        </p:cTn>
                                        <p:tgtEl>
                                          <p:spTgt spid="7174"/>
                                        </p:tgtEl>
                                      </p:cBhvr>
                                    </p:animEffect>
                                    <p:anim calcmode="lin" valueType="num">
                                      <p:cBhvr>
                                        <p:cTn id="13"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18" dur="26">
                                          <p:stCondLst>
                                            <p:cond delay="650"/>
                                          </p:stCondLst>
                                        </p:cTn>
                                        <p:tgtEl>
                                          <p:spTgt spid="7174"/>
                                        </p:tgtEl>
                                      </p:cBhvr>
                                      <p:to x="100000" y="60000"/>
                                    </p:animScale>
                                    <p:animScale>
                                      <p:cBhvr>
                                        <p:cTn id="19" dur="166" decel="50000">
                                          <p:stCondLst>
                                            <p:cond delay="676"/>
                                          </p:stCondLst>
                                        </p:cTn>
                                        <p:tgtEl>
                                          <p:spTgt spid="7174"/>
                                        </p:tgtEl>
                                      </p:cBhvr>
                                      <p:to x="100000" y="100000"/>
                                    </p:animScale>
                                    <p:animScale>
                                      <p:cBhvr>
                                        <p:cTn id="20" dur="26">
                                          <p:stCondLst>
                                            <p:cond delay="1312"/>
                                          </p:stCondLst>
                                        </p:cTn>
                                        <p:tgtEl>
                                          <p:spTgt spid="7174"/>
                                        </p:tgtEl>
                                      </p:cBhvr>
                                      <p:to x="100000" y="80000"/>
                                    </p:animScale>
                                    <p:animScale>
                                      <p:cBhvr>
                                        <p:cTn id="21" dur="166" decel="50000">
                                          <p:stCondLst>
                                            <p:cond delay="1338"/>
                                          </p:stCondLst>
                                        </p:cTn>
                                        <p:tgtEl>
                                          <p:spTgt spid="7174"/>
                                        </p:tgtEl>
                                      </p:cBhvr>
                                      <p:to x="100000" y="100000"/>
                                    </p:animScale>
                                    <p:animScale>
                                      <p:cBhvr>
                                        <p:cTn id="22" dur="26">
                                          <p:stCondLst>
                                            <p:cond delay="1642"/>
                                          </p:stCondLst>
                                        </p:cTn>
                                        <p:tgtEl>
                                          <p:spTgt spid="7174"/>
                                        </p:tgtEl>
                                      </p:cBhvr>
                                      <p:to x="100000" y="90000"/>
                                    </p:animScale>
                                    <p:animScale>
                                      <p:cBhvr>
                                        <p:cTn id="23" dur="166" decel="50000">
                                          <p:stCondLst>
                                            <p:cond delay="1668"/>
                                          </p:stCondLst>
                                        </p:cTn>
                                        <p:tgtEl>
                                          <p:spTgt spid="7174"/>
                                        </p:tgtEl>
                                      </p:cBhvr>
                                      <p:to x="100000" y="100000"/>
                                    </p:animScale>
                                    <p:animScale>
                                      <p:cBhvr>
                                        <p:cTn id="24" dur="26">
                                          <p:stCondLst>
                                            <p:cond delay="1808"/>
                                          </p:stCondLst>
                                        </p:cTn>
                                        <p:tgtEl>
                                          <p:spTgt spid="7174"/>
                                        </p:tgtEl>
                                      </p:cBhvr>
                                      <p:to x="100000" y="95000"/>
                                    </p:animScale>
                                    <p:animScale>
                                      <p:cBhvr>
                                        <p:cTn id="25" dur="166" decel="50000">
                                          <p:stCondLst>
                                            <p:cond delay="1834"/>
                                          </p:stCondLst>
                                        </p:cTn>
                                        <p:tgtEl>
                                          <p:spTgt spid="7174"/>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7176"/>
                                        </p:tgtEl>
                                        <p:attrNameLst>
                                          <p:attrName>style.visibility</p:attrName>
                                        </p:attrNameLst>
                                      </p:cBhvr>
                                      <p:to>
                                        <p:strVal val="visible"/>
                                      </p:to>
                                    </p:set>
                                    <p:anim calcmode="lin" valueType="num">
                                      <p:cBhvr>
                                        <p:cTn id="30" dur="500" fill="hold"/>
                                        <p:tgtEl>
                                          <p:spTgt spid="7176"/>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7176"/>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7176"/>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entr" presetSubtype="0" fill="hold" nodeType="clickEffect">
                                  <p:stCondLst>
                                    <p:cond delay="0"/>
                                  </p:stCondLst>
                                  <p:childTnLst>
                                    <p:set>
                                      <p:cBhvr>
                                        <p:cTn id="37" dur="1" fill="hold">
                                          <p:stCondLst>
                                            <p:cond delay="0"/>
                                          </p:stCondLst>
                                        </p:cTn>
                                        <p:tgtEl>
                                          <p:spTgt spid="7187"/>
                                        </p:tgtEl>
                                        <p:attrNameLst>
                                          <p:attrName>style.visibility</p:attrName>
                                        </p:attrNameLst>
                                      </p:cBhvr>
                                      <p:to>
                                        <p:strVal val="visible"/>
                                      </p:to>
                                    </p:set>
                                    <p:animEffect transition="in" filter="fade">
                                      <p:cBhvr>
                                        <p:cTn id="38" dur="2000"/>
                                        <p:tgtEl>
                                          <p:spTgt spid="7187"/>
                                        </p:tgtEl>
                                      </p:cBhvr>
                                    </p:animEffect>
                                    <p:anim calcmode="lin" valueType="num">
                                      <p:cBhvr>
                                        <p:cTn id="39" dur="2000" fill="hold"/>
                                        <p:tgtEl>
                                          <p:spTgt spid="7187"/>
                                        </p:tgtEl>
                                        <p:attrNameLst>
                                          <p:attrName>style.rotation</p:attrName>
                                        </p:attrNameLst>
                                      </p:cBhvr>
                                      <p:tavLst>
                                        <p:tav tm="0">
                                          <p:val>
                                            <p:fltVal val="720"/>
                                          </p:val>
                                        </p:tav>
                                        <p:tav tm="100000">
                                          <p:val>
                                            <p:fltVal val="0"/>
                                          </p:val>
                                        </p:tav>
                                      </p:tavLst>
                                    </p:anim>
                                    <p:anim calcmode="lin" valueType="num">
                                      <p:cBhvr>
                                        <p:cTn id="40" dur="2000" fill="hold"/>
                                        <p:tgtEl>
                                          <p:spTgt spid="7187"/>
                                        </p:tgtEl>
                                        <p:attrNameLst>
                                          <p:attrName>ppt_h</p:attrName>
                                        </p:attrNameLst>
                                      </p:cBhvr>
                                      <p:tavLst>
                                        <p:tav tm="0">
                                          <p:val>
                                            <p:fltVal val="0"/>
                                          </p:val>
                                        </p:tav>
                                        <p:tav tm="100000">
                                          <p:val>
                                            <p:strVal val="#ppt_h"/>
                                          </p:val>
                                        </p:tav>
                                      </p:tavLst>
                                    </p:anim>
                                    <p:anim calcmode="lin" valueType="num">
                                      <p:cBhvr>
                                        <p:cTn id="41" dur="2000" fill="hold"/>
                                        <p:tgtEl>
                                          <p:spTgt spid="7187"/>
                                        </p:tgtEl>
                                        <p:attrNameLst>
                                          <p:attrName>ppt_w</p:attrName>
                                        </p:attrNameLst>
                                      </p:cBhvr>
                                      <p:tavLst>
                                        <p:tav tm="0">
                                          <p:val>
                                            <p:fltVal val="0"/>
                                          </p:val>
                                        </p:tav>
                                        <p:tav tm="100000">
                                          <p:val>
                                            <p:strVal val="#ppt_w"/>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entr" presetSubtype="0" fill="hold" nodeType="clickEffect">
                                  <p:stCondLst>
                                    <p:cond delay="0"/>
                                  </p:stCondLst>
                                  <p:childTnLst>
                                    <p:set>
                                      <p:cBhvr>
                                        <p:cTn id="45" dur="1" fill="hold">
                                          <p:stCondLst>
                                            <p:cond delay="0"/>
                                          </p:stCondLst>
                                        </p:cTn>
                                        <p:tgtEl>
                                          <p:spTgt spid="7188"/>
                                        </p:tgtEl>
                                        <p:attrNameLst>
                                          <p:attrName>style.visibility</p:attrName>
                                        </p:attrNameLst>
                                      </p:cBhvr>
                                      <p:to>
                                        <p:strVal val="visible"/>
                                      </p:to>
                                    </p:set>
                                    <p:animEffect transition="in" filter="fade">
                                      <p:cBhvr>
                                        <p:cTn id="46" dur="2000"/>
                                        <p:tgtEl>
                                          <p:spTgt spid="7188"/>
                                        </p:tgtEl>
                                      </p:cBhvr>
                                    </p:animEffect>
                                    <p:anim calcmode="lin" valueType="num">
                                      <p:cBhvr>
                                        <p:cTn id="47" dur="2000" fill="hold"/>
                                        <p:tgtEl>
                                          <p:spTgt spid="7188"/>
                                        </p:tgtEl>
                                        <p:attrNameLst>
                                          <p:attrName>style.rotation</p:attrName>
                                        </p:attrNameLst>
                                      </p:cBhvr>
                                      <p:tavLst>
                                        <p:tav tm="0">
                                          <p:val>
                                            <p:fltVal val="720"/>
                                          </p:val>
                                        </p:tav>
                                        <p:tav tm="100000">
                                          <p:val>
                                            <p:fltVal val="0"/>
                                          </p:val>
                                        </p:tav>
                                      </p:tavLst>
                                    </p:anim>
                                    <p:anim calcmode="lin" valueType="num">
                                      <p:cBhvr>
                                        <p:cTn id="48" dur="2000" fill="hold"/>
                                        <p:tgtEl>
                                          <p:spTgt spid="7188"/>
                                        </p:tgtEl>
                                        <p:attrNameLst>
                                          <p:attrName>ppt_h</p:attrName>
                                        </p:attrNameLst>
                                      </p:cBhvr>
                                      <p:tavLst>
                                        <p:tav tm="0">
                                          <p:val>
                                            <p:fltVal val="0"/>
                                          </p:val>
                                        </p:tav>
                                        <p:tav tm="100000">
                                          <p:val>
                                            <p:strVal val="#ppt_h"/>
                                          </p:val>
                                        </p:tav>
                                      </p:tavLst>
                                    </p:anim>
                                    <p:anim calcmode="lin" valueType="num">
                                      <p:cBhvr>
                                        <p:cTn id="49" dur="2000" fill="hold"/>
                                        <p:tgtEl>
                                          <p:spTgt spid="7188"/>
                                        </p:tgtEl>
                                        <p:attrNameLst>
                                          <p:attrName>ppt_w</p:attrName>
                                        </p:attrNameLst>
                                      </p:cBhvr>
                                      <p:tavLst>
                                        <p:tav tm="0">
                                          <p:val>
                                            <p:fltVal val="0"/>
                                          </p:val>
                                        </p:tav>
                                        <p:tav tm="100000">
                                          <p:val>
                                            <p:strVal val="#ppt_w"/>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7191"/>
                                        </p:tgtEl>
                                        <p:attrNameLst>
                                          <p:attrName>style.visibility</p:attrName>
                                        </p:attrNameLst>
                                      </p:cBhvr>
                                      <p:to>
                                        <p:strVal val="visible"/>
                                      </p:to>
                                    </p:set>
                                    <p:animEffect transition="in" filter="dissolve">
                                      <p:cBhvr>
                                        <p:cTn id="54" dur="500"/>
                                        <p:tgtEl>
                                          <p:spTgt spid="719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7198"/>
                                        </p:tgtEl>
                                        <p:attrNameLst>
                                          <p:attrName>style.visibility</p:attrName>
                                        </p:attrNameLst>
                                      </p:cBhvr>
                                      <p:to>
                                        <p:strVal val="visible"/>
                                      </p:to>
                                    </p:set>
                                    <p:animScale>
                                      <p:cBhvr>
                                        <p:cTn id="59" dur="1000" decel="50000" fill="hold">
                                          <p:stCondLst>
                                            <p:cond delay="0"/>
                                          </p:stCondLst>
                                        </p:cTn>
                                        <p:tgtEl>
                                          <p:spTgt spid="71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7198"/>
                                        </p:tgtEl>
                                        <p:attrNameLst>
                                          <p:attrName>ppt_x</p:attrName>
                                          <p:attrName>ppt_y</p:attrName>
                                        </p:attrNameLst>
                                      </p:cBhvr>
                                    </p:animMotion>
                                    <p:animEffect transition="in" filter="fade">
                                      <p:cBhvr>
                                        <p:cTn id="61" dur="1000"/>
                                        <p:tgtEl>
                                          <p:spTgt spid="7198"/>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7194"/>
                                        </p:tgtEl>
                                        <p:attrNameLst>
                                          <p:attrName>style.visibility</p:attrName>
                                        </p:attrNameLst>
                                      </p:cBhvr>
                                      <p:to>
                                        <p:strVal val="visible"/>
                                      </p:to>
                                    </p:set>
                                    <p:animScale>
                                      <p:cBhvr>
                                        <p:cTn id="64" dur="1000" decel="50000" fill="hold">
                                          <p:stCondLst>
                                            <p:cond delay="0"/>
                                          </p:stCondLst>
                                        </p:cTn>
                                        <p:tgtEl>
                                          <p:spTgt spid="7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7194"/>
                                        </p:tgtEl>
                                        <p:attrNameLst>
                                          <p:attrName>ppt_x</p:attrName>
                                          <p:attrName>ppt_y</p:attrName>
                                        </p:attrNameLst>
                                      </p:cBhvr>
                                    </p:animMotion>
                                    <p:animEffect transition="in" filter="fade">
                                      <p:cBhvr>
                                        <p:cTn id="66" dur="1000"/>
                                        <p:tgtEl>
                                          <p:spTgt spid="7194"/>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7195"/>
                                        </p:tgtEl>
                                        <p:attrNameLst>
                                          <p:attrName>style.visibility</p:attrName>
                                        </p:attrNameLst>
                                      </p:cBhvr>
                                      <p:to>
                                        <p:strVal val="visible"/>
                                      </p:to>
                                    </p:set>
                                    <p:animScale>
                                      <p:cBhvr>
                                        <p:cTn id="69" dur="1000" decel="50000" fill="hold">
                                          <p:stCondLst>
                                            <p:cond delay="0"/>
                                          </p:stCondLst>
                                        </p:cTn>
                                        <p:tgtEl>
                                          <p:spTgt spid="71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7195"/>
                                        </p:tgtEl>
                                        <p:attrNameLst>
                                          <p:attrName>ppt_x</p:attrName>
                                          <p:attrName>ppt_y</p:attrName>
                                        </p:attrNameLst>
                                      </p:cBhvr>
                                    </p:animMotion>
                                    <p:animEffect transition="in" filter="fade">
                                      <p:cBhvr>
                                        <p:cTn id="71" dur="1000"/>
                                        <p:tgtEl>
                                          <p:spTgt spid="7195"/>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7196"/>
                                        </p:tgtEl>
                                        <p:attrNameLst>
                                          <p:attrName>style.visibility</p:attrName>
                                        </p:attrNameLst>
                                      </p:cBhvr>
                                      <p:to>
                                        <p:strVal val="visible"/>
                                      </p:to>
                                    </p:set>
                                    <p:animScale>
                                      <p:cBhvr>
                                        <p:cTn id="74" dur="1000" decel="50000" fill="hold">
                                          <p:stCondLst>
                                            <p:cond delay="0"/>
                                          </p:stCondLst>
                                        </p:cTn>
                                        <p:tgtEl>
                                          <p:spTgt spid="7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7196"/>
                                        </p:tgtEl>
                                        <p:attrNameLst>
                                          <p:attrName>ppt_x</p:attrName>
                                          <p:attrName>ppt_y</p:attrName>
                                        </p:attrNameLst>
                                      </p:cBhvr>
                                    </p:animMotion>
                                    <p:animEffect transition="in" filter="fade">
                                      <p:cBhvr>
                                        <p:cTn id="76" dur="1000"/>
                                        <p:tgtEl>
                                          <p:spTgt spid="7196"/>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7197"/>
                                        </p:tgtEl>
                                        <p:attrNameLst>
                                          <p:attrName>style.visibility</p:attrName>
                                        </p:attrNameLst>
                                      </p:cBhvr>
                                      <p:to>
                                        <p:strVal val="visible"/>
                                      </p:to>
                                    </p:set>
                                    <p:animScale>
                                      <p:cBhvr>
                                        <p:cTn id="79" dur="1000" decel="50000" fill="hold">
                                          <p:stCondLst>
                                            <p:cond delay="0"/>
                                          </p:stCondLst>
                                        </p:cTn>
                                        <p:tgtEl>
                                          <p:spTgt spid="7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7197"/>
                                        </p:tgtEl>
                                        <p:attrNameLst>
                                          <p:attrName>ppt_x</p:attrName>
                                          <p:attrName>ppt_y</p:attrName>
                                        </p:attrNameLst>
                                      </p:cBhvr>
                                    </p:animMotion>
                                    <p:animEffect transition="in" filter="fade">
                                      <p:cBhvr>
                                        <p:cTn id="81" dur="1000"/>
                                        <p:tgtEl>
                                          <p:spTgt spid="719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2" presetClass="entr" presetSubtype="0" fill="hold" grpId="0" nodeType="clickEffect">
                                  <p:stCondLst>
                                    <p:cond delay="0"/>
                                  </p:stCondLst>
                                  <p:childTnLst>
                                    <p:set>
                                      <p:cBhvr>
                                        <p:cTn id="85" dur="1" fill="hold">
                                          <p:stCondLst>
                                            <p:cond delay="0"/>
                                          </p:stCondLst>
                                        </p:cTn>
                                        <p:tgtEl>
                                          <p:spTgt spid="7199"/>
                                        </p:tgtEl>
                                        <p:attrNameLst>
                                          <p:attrName>style.visibility</p:attrName>
                                        </p:attrNameLst>
                                      </p:cBhvr>
                                      <p:to>
                                        <p:strVal val="visible"/>
                                      </p:to>
                                    </p:set>
                                    <p:animScale>
                                      <p:cBhvr>
                                        <p:cTn id="86" dur="1000" decel="50000" fill="hold">
                                          <p:stCondLst>
                                            <p:cond delay="0"/>
                                          </p:stCondLst>
                                        </p:cTn>
                                        <p:tgtEl>
                                          <p:spTgt spid="71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7199"/>
                                        </p:tgtEl>
                                        <p:attrNameLst>
                                          <p:attrName>ppt_x</p:attrName>
                                          <p:attrName>ppt_y</p:attrName>
                                        </p:attrNameLst>
                                      </p:cBhvr>
                                    </p:animMotion>
                                    <p:animEffect transition="in" filter="fade">
                                      <p:cBhvr>
                                        <p:cTn id="88" dur="1000"/>
                                        <p:tgtEl>
                                          <p:spTgt spid="7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6" grpId="0" animBg="1"/>
      <p:bldP spid="7194" grpId="0"/>
      <p:bldP spid="7195" grpId="0"/>
      <p:bldP spid="7196" grpId="0"/>
      <p:bldP spid="7197" grpId="0"/>
      <p:bldP spid="7198" grpId="0"/>
      <p:bldP spid="7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Oval 4"/>
          <p:cNvSpPr>
            <a:spLocks noChangeArrowheads="1"/>
          </p:cNvSpPr>
          <p:nvPr/>
        </p:nvSpPr>
        <p:spPr bwMode="auto">
          <a:xfrm>
            <a:off x="1357313" y="2509838"/>
            <a:ext cx="2743200" cy="2667000"/>
          </a:xfrm>
          <a:prstGeom prst="ellipse">
            <a:avLst/>
          </a:prstGeom>
          <a:solidFill>
            <a:srgbClr val="00FFFF">
              <a:alpha val="17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203" name="Group 11"/>
          <p:cNvGrpSpPr>
            <a:grpSpLocks/>
          </p:cNvGrpSpPr>
          <p:nvPr/>
        </p:nvGrpSpPr>
        <p:grpSpPr bwMode="auto">
          <a:xfrm>
            <a:off x="1547813" y="3090863"/>
            <a:ext cx="2557462" cy="1457325"/>
            <a:chOff x="913" y="1128"/>
            <a:chExt cx="1611" cy="918"/>
          </a:xfrm>
        </p:grpSpPr>
        <p:sp>
          <p:nvSpPr>
            <p:cNvPr id="8197" name="AutoShape 5"/>
            <p:cNvSpPr>
              <a:spLocks noChangeArrowheads="1"/>
            </p:cNvSpPr>
            <p:nvPr/>
          </p:nvSpPr>
          <p:spPr bwMode="auto">
            <a:xfrm rot="7321761">
              <a:off x="1239" y="876"/>
              <a:ext cx="844" cy="1496"/>
            </a:xfrm>
            <a:prstGeom prst="rtTriangle">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9" name="AutoShape 7"/>
            <p:cNvSpPr>
              <a:spLocks noChangeArrowheads="1"/>
            </p:cNvSpPr>
            <p:nvPr/>
          </p:nvSpPr>
          <p:spPr bwMode="auto">
            <a:xfrm rot="14609821" flipH="1">
              <a:off x="1251" y="876"/>
              <a:ext cx="844" cy="1496"/>
            </a:xfrm>
            <a:prstGeom prst="rtTriangle">
              <a:avLst/>
            </a:prstGeom>
            <a:solidFill>
              <a:schemeClr val="accent1">
                <a:alpha val="98000"/>
              </a:scheme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0" name="Line 8"/>
            <p:cNvSpPr>
              <a:spLocks noChangeShapeType="1"/>
            </p:cNvSpPr>
            <p:nvPr/>
          </p:nvSpPr>
          <p:spPr bwMode="auto">
            <a:xfrm flipH="1" flipV="1">
              <a:off x="1660" y="1128"/>
              <a:ext cx="864" cy="53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2" name="Oval 10"/>
            <p:cNvSpPr>
              <a:spLocks noChangeArrowheads="1"/>
            </p:cNvSpPr>
            <p:nvPr/>
          </p:nvSpPr>
          <p:spPr bwMode="auto">
            <a:xfrm>
              <a:off x="1660" y="1596"/>
              <a:ext cx="56" cy="68"/>
            </a:xfrm>
            <a:prstGeom prst="ellipse">
              <a:avLst/>
            </a:prstGeom>
            <a:solidFill>
              <a:schemeClr val="tx2">
                <a:alpha val="98000"/>
              </a:scheme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04" name="Group 12"/>
          <p:cNvGrpSpPr>
            <a:grpSpLocks/>
          </p:cNvGrpSpPr>
          <p:nvPr/>
        </p:nvGrpSpPr>
        <p:grpSpPr bwMode="auto">
          <a:xfrm>
            <a:off x="2784475" y="2236788"/>
            <a:ext cx="5356225" cy="1582737"/>
            <a:chOff x="1695" y="584"/>
            <a:chExt cx="3374" cy="997"/>
          </a:xfrm>
        </p:grpSpPr>
        <p:sp>
          <p:nvSpPr>
            <p:cNvPr id="8205" name="Line 13"/>
            <p:cNvSpPr>
              <a:spLocks noChangeShapeType="1"/>
            </p:cNvSpPr>
            <p:nvPr/>
          </p:nvSpPr>
          <p:spPr bwMode="auto">
            <a:xfrm flipH="1">
              <a:off x="1695" y="752"/>
              <a:ext cx="1698" cy="8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14"/>
            <p:cNvSpPr txBox="1">
              <a:spLocks noChangeArrowheads="1"/>
            </p:cNvSpPr>
            <p:nvPr/>
          </p:nvSpPr>
          <p:spPr bwMode="auto">
            <a:xfrm>
              <a:off x="3393" y="584"/>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Centre of Circle</a:t>
              </a:r>
            </a:p>
          </p:txBody>
        </p:sp>
      </p:grpSp>
      <p:grpSp>
        <p:nvGrpSpPr>
          <p:cNvPr id="8212" name="Group 20"/>
          <p:cNvGrpSpPr>
            <a:grpSpLocks/>
          </p:cNvGrpSpPr>
          <p:nvPr/>
        </p:nvGrpSpPr>
        <p:grpSpPr bwMode="auto">
          <a:xfrm>
            <a:off x="2008188" y="2679700"/>
            <a:ext cx="1543050" cy="211138"/>
            <a:chOff x="1206" y="863"/>
            <a:chExt cx="972" cy="133"/>
          </a:xfrm>
        </p:grpSpPr>
        <p:sp>
          <p:nvSpPr>
            <p:cNvPr id="8210" name="Freeform 18"/>
            <p:cNvSpPr>
              <a:spLocks/>
            </p:cNvSpPr>
            <p:nvPr/>
          </p:nvSpPr>
          <p:spPr bwMode="auto">
            <a:xfrm>
              <a:off x="1206" y="863"/>
              <a:ext cx="114" cy="118"/>
            </a:xfrm>
            <a:custGeom>
              <a:avLst/>
              <a:gdLst>
                <a:gd name="T0" fmla="*/ 42 w 114"/>
                <a:gd name="T1" fmla="*/ 1 h 118"/>
                <a:gd name="T2" fmla="*/ 60 w 114"/>
                <a:gd name="T3" fmla="*/ 13 h 118"/>
                <a:gd name="T4" fmla="*/ 78 w 114"/>
                <a:gd name="T5" fmla="*/ 25 h 118"/>
                <a:gd name="T6" fmla="*/ 114 w 114"/>
                <a:gd name="T7" fmla="*/ 49 h 118"/>
                <a:gd name="T8" fmla="*/ 72 w 114"/>
                <a:gd name="T9" fmla="*/ 118 h 118"/>
                <a:gd name="T10" fmla="*/ 0 w 114"/>
                <a:gd name="T11" fmla="*/ 79 h 118"/>
                <a:gd name="T12" fmla="*/ 42 w 114"/>
                <a:gd name="T13" fmla="*/ 1 h 118"/>
              </a:gdLst>
              <a:ahLst/>
              <a:cxnLst>
                <a:cxn ang="0">
                  <a:pos x="T0" y="T1"/>
                </a:cxn>
                <a:cxn ang="0">
                  <a:pos x="T2" y="T3"/>
                </a:cxn>
                <a:cxn ang="0">
                  <a:pos x="T4" y="T5"/>
                </a:cxn>
                <a:cxn ang="0">
                  <a:pos x="T6" y="T7"/>
                </a:cxn>
                <a:cxn ang="0">
                  <a:pos x="T8" y="T9"/>
                </a:cxn>
                <a:cxn ang="0">
                  <a:pos x="T10" y="T11"/>
                </a:cxn>
                <a:cxn ang="0">
                  <a:pos x="T12" y="T13"/>
                </a:cxn>
              </a:cxnLst>
              <a:rect l="0" t="0" r="r" b="b"/>
              <a:pathLst>
                <a:path w="114" h="118">
                  <a:moveTo>
                    <a:pt x="42" y="1"/>
                  </a:moveTo>
                  <a:cubicBezTo>
                    <a:pt x="59" y="7"/>
                    <a:pt x="43" y="0"/>
                    <a:pt x="60" y="13"/>
                  </a:cubicBezTo>
                  <a:cubicBezTo>
                    <a:pt x="66" y="17"/>
                    <a:pt x="78" y="25"/>
                    <a:pt x="78" y="25"/>
                  </a:cubicBezTo>
                  <a:cubicBezTo>
                    <a:pt x="88" y="40"/>
                    <a:pt x="102" y="37"/>
                    <a:pt x="114" y="49"/>
                  </a:cubicBezTo>
                  <a:lnTo>
                    <a:pt x="72" y="118"/>
                  </a:lnTo>
                  <a:lnTo>
                    <a:pt x="0" y="79"/>
                  </a:lnTo>
                  <a:lnTo>
                    <a:pt x="42" y="1"/>
                  </a:lnTo>
                  <a:close/>
                </a:path>
              </a:pathLst>
            </a:custGeom>
            <a:solidFill>
              <a:schemeClr val="tx1">
                <a:alpha val="98000"/>
              </a:schemeClr>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1" name="Freeform 19"/>
            <p:cNvSpPr>
              <a:spLocks/>
            </p:cNvSpPr>
            <p:nvPr/>
          </p:nvSpPr>
          <p:spPr bwMode="auto">
            <a:xfrm>
              <a:off x="2100" y="906"/>
              <a:ext cx="78" cy="90"/>
            </a:xfrm>
            <a:custGeom>
              <a:avLst/>
              <a:gdLst>
                <a:gd name="T0" fmla="*/ 57 w 78"/>
                <a:gd name="T1" fmla="*/ 0 h 90"/>
                <a:gd name="T2" fmla="*/ 0 w 78"/>
                <a:gd name="T3" fmla="*/ 33 h 90"/>
                <a:gd name="T4" fmla="*/ 21 w 78"/>
                <a:gd name="T5" fmla="*/ 90 h 90"/>
                <a:gd name="T6" fmla="*/ 78 w 78"/>
                <a:gd name="T7" fmla="*/ 63 h 90"/>
              </a:gdLst>
              <a:ahLst/>
              <a:cxnLst>
                <a:cxn ang="0">
                  <a:pos x="T0" y="T1"/>
                </a:cxn>
                <a:cxn ang="0">
                  <a:pos x="T2" y="T3"/>
                </a:cxn>
                <a:cxn ang="0">
                  <a:pos x="T4" y="T5"/>
                </a:cxn>
                <a:cxn ang="0">
                  <a:pos x="T6" y="T7"/>
                </a:cxn>
              </a:cxnLst>
              <a:rect l="0" t="0" r="r" b="b"/>
              <a:pathLst>
                <a:path w="78" h="90">
                  <a:moveTo>
                    <a:pt x="57" y="0"/>
                  </a:moveTo>
                  <a:lnTo>
                    <a:pt x="0" y="33"/>
                  </a:lnTo>
                  <a:lnTo>
                    <a:pt x="21" y="90"/>
                  </a:lnTo>
                  <a:lnTo>
                    <a:pt x="78" y="63"/>
                  </a:lnTo>
                </a:path>
              </a:pathLst>
            </a:custGeom>
            <a:solidFill>
              <a:schemeClr val="tx1">
                <a:alpha val="98000"/>
              </a:schemeClr>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214" name="Text Box 22"/>
          <p:cNvSpPr txBox="1">
            <a:spLocks noChangeArrowheads="1"/>
          </p:cNvSpPr>
          <p:nvPr/>
        </p:nvSpPr>
        <p:spPr bwMode="auto">
          <a:xfrm rot="236949">
            <a:off x="2178050" y="3833813"/>
            <a:ext cx="1111250" cy="366712"/>
          </a:xfrm>
          <a:prstGeom prst="rect">
            <a:avLst/>
          </a:prstGeom>
          <a:noFill/>
          <a:ln>
            <a:noFill/>
          </a:ln>
          <a:effectLst/>
          <a:extLst>
            <a:ext uri="{909E8E84-426E-40DD-AFC4-6F175D3DCCD1}">
              <a14:hiddenFill xmlns:a14="http://schemas.microsoft.com/office/drawing/2010/main">
                <a:solidFill>
                  <a:schemeClr val="accent1">
                    <a:alpha val="98000"/>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Diameter</a:t>
            </a:r>
          </a:p>
        </p:txBody>
      </p:sp>
      <p:sp>
        <p:nvSpPr>
          <p:cNvPr id="8215" name="WordArt 23"/>
          <p:cNvSpPr>
            <a:spLocks noChangeArrowheads="1" noChangeShapeType="1" noTextEdit="1"/>
          </p:cNvSpPr>
          <p:nvPr/>
        </p:nvSpPr>
        <p:spPr bwMode="auto">
          <a:xfrm>
            <a:off x="622300" y="368300"/>
            <a:ext cx="5338763" cy="23114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GB" kern="10">
                <a:ln w="9525">
                  <a:solidFill>
                    <a:srgbClr val="000000"/>
                  </a:solidFill>
                  <a:round/>
                  <a:headEnd/>
                  <a:tailEnd/>
                </a:ln>
                <a:solidFill>
                  <a:srgbClr val="000000"/>
                </a:solidFill>
                <a:latin typeface="Arial Black"/>
              </a:rPr>
              <a:t>The angle in a semi circle is 90 degrees!</a:t>
            </a:r>
          </a:p>
        </p:txBody>
      </p:sp>
    </p:spTree>
    <p:extLst>
      <p:ext uri="{BB962C8B-B14F-4D97-AF65-F5344CB8AC3E}">
        <p14:creationId xmlns:p14="http://schemas.microsoft.com/office/powerpoint/2010/main" val="1873754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8203"/>
                                        </p:tgtEl>
                                        <p:attrNameLst>
                                          <p:attrName>style.visibility</p:attrName>
                                        </p:attrNameLst>
                                      </p:cBhvr>
                                      <p:to>
                                        <p:strVal val="visible"/>
                                      </p:to>
                                    </p:set>
                                    <p:animEffect transition="in" filter="fade">
                                      <p:cBhvr>
                                        <p:cTn id="12" dur="2000"/>
                                        <p:tgtEl>
                                          <p:spTgt spid="8203"/>
                                        </p:tgtEl>
                                      </p:cBhvr>
                                    </p:animEffect>
                                    <p:anim calcmode="lin" valueType="num">
                                      <p:cBhvr>
                                        <p:cTn id="13" dur="2000" fill="hold"/>
                                        <p:tgtEl>
                                          <p:spTgt spid="8203"/>
                                        </p:tgtEl>
                                        <p:attrNameLst>
                                          <p:attrName>style.rotation</p:attrName>
                                        </p:attrNameLst>
                                      </p:cBhvr>
                                      <p:tavLst>
                                        <p:tav tm="0">
                                          <p:val>
                                            <p:fltVal val="720"/>
                                          </p:val>
                                        </p:tav>
                                        <p:tav tm="100000">
                                          <p:val>
                                            <p:fltVal val="0"/>
                                          </p:val>
                                        </p:tav>
                                      </p:tavLst>
                                    </p:anim>
                                    <p:anim calcmode="lin" valueType="num">
                                      <p:cBhvr>
                                        <p:cTn id="14" dur="2000" fill="hold"/>
                                        <p:tgtEl>
                                          <p:spTgt spid="8203"/>
                                        </p:tgtEl>
                                        <p:attrNameLst>
                                          <p:attrName>ppt_h</p:attrName>
                                        </p:attrNameLst>
                                      </p:cBhvr>
                                      <p:tavLst>
                                        <p:tav tm="0">
                                          <p:val>
                                            <p:fltVal val="0"/>
                                          </p:val>
                                        </p:tav>
                                        <p:tav tm="100000">
                                          <p:val>
                                            <p:strVal val="#ppt_h"/>
                                          </p:val>
                                        </p:tav>
                                      </p:tavLst>
                                    </p:anim>
                                    <p:anim calcmode="lin" valueType="num">
                                      <p:cBhvr>
                                        <p:cTn id="15" dur="2000" fill="hold"/>
                                        <p:tgtEl>
                                          <p:spTgt spid="8203"/>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nodeType="click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fade">
                                      <p:cBhvr>
                                        <p:cTn id="20" dur="2000"/>
                                        <p:tgtEl>
                                          <p:spTgt spid="8204"/>
                                        </p:tgtEl>
                                      </p:cBhvr>
                                    </p:animEffect>
                                    <p:anim calcmode="lin" valueType="num">
                                      <p:cBhvr>
                                        <p:cTn id="21" dur="2000" fill="hold"/>
                                        <p:tgtEl>
                                          <p:spTgt spid="8204"/>
                                        </p:tgtEl>
                                        <p:attrNameLst>
                                          <p:attrName>style.rotation</p:attrName>
                                        </p:attrNameLst>
                                      </p:cBhvr>
                                      <p:tavLst>
                                        <p:tav tm="0">
                                          <p:val>
                                            <p:fltVal val="720"/>
                                          </p:val>
                                        </p:tav>
                                        <p:tav tm="100000">
                                          <p:val>
                                            <p:fltVal val="0"/>
                                          </p:val>
                                        </p:tav>
                                      </p:tavLst>
                                    </p:anim>
                                    <p:anim calcmode="lin" valueType="num">
                                      <p:cBhvr>
                                        <p:cTn id="22" dur="2000" fill="hold"/>
                                        <p:tgtEl>
                                          <p:spTgt spid="8204"/>
                                        </p:tgtEl>
                                        <p:attrNameLst>
                                          <p:attrName>ppt_h</p:attrName>
                                        </p:attrNameLst>
                                      </p:cBhvr>
                                      <p:tavLst>
                                        <p:tav tm="0">
                                          <p:val>
                                            <p:fltVal val="0"/>
                                          </p:val>
                                        </p:tav>
                                        <p:tav tm="100000">
                                          <p:val>
                                            <p:strVal val="#ppt_h"/>
                                          </p:val>
                                        </p:tav>
                                      </p:tavLst>
                                    </p:anim>
                                    <p:anim calcmode="lin" valueType="num">
                                      <p:cBhvr>
                                        <p:cTn id="23" dur="2000" fill="hold"/>
                                        <p:tgtEl>
                                          <p:spTgt spid="8204"/>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8212"/>
                                        </p:tgtEl>
                                        <p:attrNameLst>
                                          <p:attrName>style.visibility</p:attrName>
                                        </p:attrNameLst>
                                      </p:cBhvr>
                                      <p:to>
                                        <p:strVal val="visible"/>
                                      </p:to>
                                    </p:set>
                                    <p:animEffect transition="in" filter="wipe(down)">
                                      <p:cBhvr>
                                        <p:cTn id="28" dur="500"/>
                                        <p:tgtEl>
                                          <p:spTgt spid="82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214"/>
                                        </p:tgtEl>
                                        <p:attrNameLst>
                                          <p:attrName>style.visibility</p:attrName>
                                        </p:attrNameLst>
                                      </p:cBhvr>
                                      <p:to>
                                        <p:strVal val="visible"/>
                                      </p:to>
                                    </p:set>
                                    <p:animEffect transition="in" filter="randombar(horizontal)">
                                      <p:cBhvr>
                                        <p:cTn id="33" dur="5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sz="2400">
                <a:cs typeface="Arial" charset="0"/>
              </a:rPr>
              <a:t>This powerpoint was kindly donated to </a:t>
            </a:r>
            <a:r>
              <a:rPr lang="en-GB" sz="2400">
                <a:cs typeface="Arial" charset="0"/>
                <a:hlinkClick r:id="rId3"/>
              </a:rPr>
              <a:t>www.worldofteaching.com</a:t>
            </a:r>
            <a:endParaRPr lang="en-GB" sz="2400">
              <a:cs typeface="Arial" charset="0"/>
            </a:endParaRPr>
          </a:p>
          <a:p>
            <a:pPr algn="l"/>
            <a:endParaRPr lang="en-GB" sz="2400">
              <a:cs typeface="Arial" charset="0"/>
            </a:endParaRPr>
          </a:p>
          <a:p>
            <a:pPr algn="l"/>
            <a:endParaRPr lang="en-GB" sz="2400">
              <a:cs typeface="Arial" charset="0"/>
            </a:endParaRPr>
          </a:p>
          <a:p>
            <a:pPr algn="l"/>
            <a:endParaRPr lang="en-GB" sz="2400">
              <a:cs typeface="Arial" charset="0"/>
            </a:endParaRPr>
          </a:p>
          <a:p>
            <a:pPr algn="l"/>
            <a:endParaRPr lang="en-GB" sz="2400">
              <a:cs typeface="Arial" charset="0"/>
            </a:endParaRPr>
          </a:p>
          <a:p>
            <a:pPr algn="l"/>
            <a:r>
              <a:rPr lang="en-GB" sz="2400">
                <a:cs typeface="Arial" charset="0"/>
                <a:hlinkClick r:id="rId3"/>
              </a:rPr>
              <a:t>http://www.worldofteaching.com</a:t>
            </a:r>
            <a:r>
              <a:rPr lang="en-GB" sz="2400">
                <a:cs typeface="Arial" charset="0"/>
              </a:rPr>
              <a:t> is home to over a thousand powerpoints submitted by teachers. This is a completely free site and requires no registration. Please visit and I hope it will help in your teaching.</a:t>
            </a:r>
            <a:endParaRPr lang="en-US" sz="2400">
              <a:cs typeface="Arial" charset="0"/>
            </a:endParaRPr>
          </a:p>
        </p:txBody>
      </p:sp>
    </p:spTree>
    <p:extLst>
      <p:ext uri="{BB962C8B-B14F-4D97-AF65-F5344CB8AC3E}">
        <p14:creationId xmlns:p14="http://schemas.microsoft.com/office/powerpoint/2010/main" val="17409540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869</Words>
  <Application>Microsoft Office PowerPoint</Application>
  <PresentationFormat>On-screen Show (4:3)</PresentationFormat>
  <Paragraphs>280</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Circle theorems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angle at the centre</vt:lpstr>
      <vt:lpstr>PowerPoint Presentation</vt:lpstr>
      <vt:lpstr>Right angles in a semicircle</vt:lpstr>
      <vt:lpstr>PowerPoint Presentation</vt:lpstr>
      <vt:lpstr>Angles in the same segment</vt:lpstr>
      <vt:lpstr>PowerPoint Presentation</vt:lpstr>
      <vt:lpstr>The tangent and the radius</vt:lpstr>
      <vt:lpstr>Two tangents from a point</vt:lpstr>
      <vt:lpstr>Tangents to a circle</vt:lpstr>
      <vt:lpstr>Angles in a cyclic quadrilateral</vt:lpstr>
      <vt:lpstr>Cyclic Quadrilaterals</vt:lpstr>
      <vt:lpstr>The alternate segment theorem</vt:lpstr>
    </vt:vector>
  </TitlesOfParts>
  <Company>Featherstone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 theorems</dc:title>
  <dc:creator>NBradfor</dc:creator>
  <cp:lastModifiedBy>Neil Bradford</cp:lastModifiedBy>
  <cp:revision>4</cp:revision>
  <dcterms:created xsi:type="dcterms:W3CDTF">2012-10-04T10:16:37Z</dcterms:created>
  <dcterms:modified xsi:type="dcterms:W3CDTF">2012-10-09T10:16:17Z</dcterms:modified>
</cp:coreProperties>
</file>