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256" r:id="rId2"/>
    <p:sldId id="330" r:id="rId3"/>
    <p:sldId id="321" r:id="rId4"/>
    <p:sldId id="322" r:id="rId5"/>
    <p:sldId id="323" r:id="rId6"/>
    <p:sldId id="319" r:id="rId7"/>
    <p:sldId id="325" r:id="rId8"/>
    <p:sldId id="326" r:id="rId9"/>
    <p:sldId id="327" r:id="rId10"/>
    <p:sldId id="328" r:id="rId11"/>
    <p:sldId id="32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20202"/>
    <a:srgbClr val="C0C0C0"/>
    <a:srgbClr val="00FF00"/>
    <a:srgbClr val="FFFF00"/>
    <a:srgbClr val="FF99FF"/>
    <a:srgbClr val="FF3300"/>
    <a:srgbClr val="0066FF"/>
    <a:srgbClr val="B483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44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05F3FFE-7CF3-43E1-9927-192E205E69F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4D4F9-0E92-491A-A066-BEB19BA98FB2}" type="slidenum">
              <a:rPr lang="en-GB"/>
              <a:pPr/>
              <a:t>1</a:t>
            </a:fld>
            <a:endParaRPr lang="en-GB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BAFCA-CDD3-47A5-81AF-8C36403B1E05}" type="slidenum">
              <a:rPr lang="en-GB"/>
              <a:pPr/>
              <a:t>10</a:t>
            </a:fld>
            <a:endParaRPr lang="en-GB"/>
          </a:p>
        </p:txBody>
      </p:sp>
      <p:sp>
        <p:nvSpPr>
          <p:cNvPr id="157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AF772-CCE8-40C7-9D38-DEEF2E019633}" type="slidenum">
              <a:rPr lang="en-GB"/>
              <a:pPr/>
              <a:t>11</a:t>
            </a:fld>
            <a:endParaRPr lang="en-GB"/>
          </a:p>
        </p:txBody>
      </p:sp>
      <p:sp>
        <p:nvSpPr>
          <p:cNvPr id="159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FE86F-3006-490E-8EA6-D5678F24C767}" type="slidenum">
              <a:rPr lang="en-GB"/>
              <a:pPr/>
              <a:t>2</a:t>
            </a:fld>
            <a:endParaRPr lang="en-GB"/>
          </a:p>
        </p:txBody>
      </p:sp>
      <p:sp>
        <p:nvSpPr>
          <p:cNvPr id="167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23E2E-CEEB-444A-AB80-1F3DD070EB56}" type="slidenum">
              <a:rPr lang="en-GB"/>
              <a:pPr/>
              <a:t>3</a:t>
            </a:fld>
            <a:endParaRPr lang="en-GB"/>
          </a:p>
        </p:txBody>
      </p:sp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61EC0A-AC99-4FA2-AC48-9F891EDD1D94}" type="slidenum">
              <a:rPr lang="en-GB"/>
              <a:pPr/>
              <a:t>4</a:t>
            </a:fld>
            <a:endParaRPr lang="en-GB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D93F55-F15A-44B4-8BF6-0CE79B396AE5}" type="slidenum">
              <a:rPr lang="en-GB"/>
              <a:pPr/>
              <a:t>5</a:t>
            </a:fld>
            <a:endParaRPr lang="en-GB"/>
          </a:p>
        </p:txBody>
      </p:sp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BB972-4F46-49AC-8A6D-A17BAF69B3B7}" type="slidenum">
              <a:rPr lang="en-GB"/>
              <a:pPr/>
              <a:t>6</a:t>
            </a:fld>
            <a:endParaRPr lang="en-GB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BC30D-D055-4140-B04F-2DDDA2144D2F}" type="slidenum">
              <a:rPr lang="en-GB"/>
              <a:pPr/>
              <a:t>7</a:t>
            </a:fld>
            <a:endParaRPr lang="en-GB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E1419-4CBF-4425-BC10-CB466E7B5470}" type="slidenum">
              <a:rPr lang="en-GB"/>
              <a:pPr/>
              <a:t>8</a:t>
            </a:fld>
            <a:endParaRPr lang="en-GB"/>
          </a:p>
        </p:txBody>
      </p:sp>
      <p:sp>
        <p:nvSpPr>
          <p:cNvPr id="153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E95D8-8882-4EE2-BD3B-E150B560F622}" type="slidenum">
              <a:rPr lang="en-GB"/>
              <a:pPr/>
              <a:t>9</a:t>
            </a:fld>
            <a:endParaRPr lang="en-GB"/>
          </a:p>
        </p:txBody>
      </p:sp>
      <p:sp>
        <p:nvSpPr>
          <p:cNvPr id="155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2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323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5B5D6B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324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5B5D6B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325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5B5D6B"/>
                  </a:outerShdw>
                </a:effectLst>
                <a:latin typeface="+mn-lt"/>
              </a:defRPr>
            </a:lvl1pPr>
          </a:lstStyle>
          <a:p>
            <a:fld id="{910C2D60-1130-4CC6-A640-F3D30DBB5D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1" grpId="0"/>
      <p:bldP spid="7322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32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3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B85F3-1B89-4967-B911-9AD642C27B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DD9F8-2F9E-482E-976C-34A8BA4010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A093DE10-E476-42B2-9963-2FC70883E8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48C2B-E3ED-48D1-ACA8-36CA1E304F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5AB48-7DB4-4F83-AF2D-A86231E713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FE43E-6B4A-408D-974E-EE3E25829A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2D5AE-9928-429D-8A6C-92674FFD63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0AD9B-BDB0-49CE-B455-1CCDCD59D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3142E-775C-4759-AECF-B9F31A8809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CB7B0-78D2-4E2D-BB56-35DE272C6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14CC0-0DD2-46E1-BD5B-324AF32087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02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9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29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30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BCBC21EF-866C-4B78-89BB-95A82E8E32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30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" grpId="0"/>
      <p:bldP spid="630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0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0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0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0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0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0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0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0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0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0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0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0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0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0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0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5B5D6B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5B5D6B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5B5D6B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5B5D6B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5B5D6B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5B5D6B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5B5D6B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5B5D6B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5B5D6B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893762"/>
          </a:xfrm>
        </p:spPr>
        <p:txBody>
          <a:bodyPr/>
          <a:lstStyle/>
          <a:p>
            <a:r>
              <a:rPr lang="en-GB" sz="4800"/>
              <a:t/>
            </a:r>
            <a:br>
              <a:rPr lang="en-GB" sz="4800"/>
            </a:br>
            <a:r>
              <a:rPr lang="en-GB" sz="4800"/>
              <a:t>Circles Revision</a:t>
            </a:r>
            <a:endParaRPr lang="en-US" sz="8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209800"/>
            <a:ext cx="6400800" cy="1368425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/>
              <a:t> Transformations </a:t>
            </a:r>
          </a:p>
          <a:p>
            <a:pPr algn="l">
              <a:buFontTx/>
              <a:buChar char="•"/>
            </a:pPr>
            <a:r>
              <a:rPr lang="en-GB"/>
              <a:t> Intercepts</a:t>
            </a:r>
          </a:p>
          <a:p>
            <a:pPr algn="l">
              <a:buFontTx/>
              <a:buChar char="•"/>
            </a:pPr>
            <a:r>
              <a:rPr lang="en-GB"/>
              <a:t> Using the discriminant</a:t>
            </a:r>
          </a:p>
          <a:p>
            <a:pPr algn="l">
              <a:buFontTx/>
              <a:buChar char="•"/>
            </a:pPr>
            <a:r>
              <a:rPr lang="en-GB"/>
              <a:t> Chords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Oval 2"/>
          <p:cNvSpPr>
            <a:spLocks noChangeArrowheads="1"/>
          </p:cNvSpPr>
          <p:nvPr/>
        </p:nvSpPr>
        <p:spPr bwMode="auto">
          <a:xfrm>
            <a:off x="190500" y="1454150"/>
            <a:ext cx="4044950" cy="404495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6675" name="Line 3"/>
          <p:cNvSpPr>
            <a:spLocks noChangeShapeType="1"/>
          </p:cNvSpPr>
          <p:nvPr/>
        </p:nvSpPr>
        <p:spPr bwMode="auto">
          <a:xfrm flipV="1">
            <a:off x="339725" y="1625600"/>
            <a:ext cx="2619375" cy="1220788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6676" name="Line 4"/>
          <p:cNvSpPr>
            <a:spLocks noChangeShapeType="1"/>
          </p:cNvSpPr>
          <p:nvPr/>
        </p:nvSpPr>
        <p:spPr bwMode="auto">
          <a:xfrm>
            <a:off x="292100" y="3938588"/>
            <a:ext cx="2432050" cy="1487487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57150" y="0"/>
            <a:ext cx="4433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Given these 2 chords … </a:t>
            </a:r>
          </a:p>
          <a:p>
            <a:r>
              <a:rPr lang="en-US" sz="2800"/>
              <a:t>find the centre of the circle</a:t>
            </a:r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320675" y="2835275"/>
            <a:ext cx="101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(5,10)</a:t>
            </a: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2952750" y="108108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(11,14)</a:t>
            </a:r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284163" y="354965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(4,7)</a:t>
            </a:r>
          </a:p>
        </p:txBody>
      </p:sp>
      <p:sp>
        <p:nvSpPr>
          <p:cNvPr id="156681" name="Text Box 9"/>
          <p:cNvSpPr txBox="1">
            <a:spLocks noChangeArrowheads="1"/>
          </p:cNvSpPr>
          <p:nvPr/>
        </p:nvSpPr>
        <p:spPr bwMode="auto">
          <a:xfrm>
            <a:off x="2740025" y="544195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(8,3)</a:t>
            </a:r>
          </a:p>
        </p:txBody>
      </p:sp>
      <p:sp>
        <p:nvSpPr>
          <p:cNvPr id="156682" name="Oval 10"/>
          <p:cNvSpPr>
            <a:spLocks noChangeArrowheads="1"/>
          </p:cNvSpPr>
          <p:nvPr/>
        </p:nvSpPr>
        <p:spPr bwMode="auto">
          <a:xfrm>
            <a:off x="2905125" y="1566863"/>
            <a:ext cx="127000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6683" name="Oval 11"/>
          <p:cNvSpPr>
            <a:spLocks noChangeArrowheads="1"/>
          </p:cNvSpPr>
          <p:nvPr/>
        </p:nvSpPr>
        <p:spPr bwMode="auto">
          <a:xfrm>
            <a:off x="274638" y="2797175"/>
            <a:ext cx="127000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6684" name="Oval 12"/>
          <p:cNvSpPr>
            <a:spLocks noChangeArrowheads="1"/>
          </p:cNvSpPr>
          <p:nvPr/>
        </p:nvSpPr>
        <p:spPr bwMode="auto">
          <a:xfrm>
            <a:off x="215900" y="3889375"/>
            <a:ext cx="127000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6685" name="Oval 13"/>
          <p:cNvSpPr>
            <a:spLocks noChangeArrowheads="1"/>
          </p:cNvSpPr>
          <p:nvPr/>
        </p:nvSpPr>
        <p:spPr bwMode="auto">
          <a:xfrm>
            <a:off x="2660650" y="5334000"/>
            <a:ext cx="127000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 flipV="1">
            <a:off x="754063" y="3003550"/>
            <a:ext cx="1916112" cy="2649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6687" name="Text Box 15"/>
          <p:cNvSpPr txBox="1">
            <a:spLocks noChangeArrowheads="1"/>
          </p:cNvSpPr>
          <p:nvPr/>
        </p:nvSpPr>
        <p:spPr bwMode="auto">
          <a:xfrm>
            <a:off x="0" y="235902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FF"/>
                </a:solidFill>
              </a:rPr>
              <a:t>A</a:t>
            </a:r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2641600" y="955675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FF"/>
                </a:solidFill>
              </a:rPr>
              <a:t>B</a:t>
            </a:r>
          </a:p>
        </p:txBody>
      </p: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-63500" y="3938588"/>
            <a:ext cx="37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FF"/>
                </a:solidFill>
              </a:rPr>
              <a:t>R</a:t>
            </a:r>
          </a:p>
        </p:txBody>
      </p: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2451100" y="54308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FF"/>
                </a:solidFill>
              </a:rPr>
              <a:t>S</a:t>
            </a:r>
          </a:p>
        </p:txBody>
      </p:sp>
      <p:grpSp>
        <p:nvGrpSpPr>
          <p:cNvPr id="156691" name="Group 19"/>
          <p:cNvGrpSpPr>
            <a:grpSpLocks/>
          </p:cNvGrpSpPr>
          <p:nvPr/>
        </p:nvGrpSpPr>
        <p:grpSpPr bwMode="auto">
          <a:xfrm>
            <a:off x="1354138" y="847725"/>
            <a:ext cx="6865937" cy="4305300"/>
            <a:chOff x="853" y="534"/>
            <a:chExt cx="4325" cy="2712"/>
          </a:xfrm>
        </p:grpSpPr>
        <p:grpSp>
          <p:nvGrpSpPr>
            <p:cNvPr id="156692" name="Group 20"/>
            <p:cNvGrpSpPr>
              <a:grpSpLocks/>
            </p:cNvGrpSpPr>
            <p:nvPr/>
          </p:nvGrpSpPr>
          <p:grpSpPr bwMode="auto">
            <a:xfrm>
              <a:off x="2880" y="534"/>
              <a:ext cx="2298" cy="748"/>
              <a:chOff x="2918" y="1123"/>
              <a:chExt cx="2298" cy="748"/>
            </a:xfrm>
          </p:grpSpPr>
          <p:sp>
            <p:nvSpPr>
              <p:cNvPr id="156693" name="Text Box 21"/>
              <p:cNvSpPr txBox="1">
                <a:spLocks noChangeArrowheads="1"/>
              </p:cNvSpPr>
              <p:nvPr/>
            </p:nvSpPr>
            <p:spPr bwMode="auto">
              <a:xfrm>
                <a:off x="2918" y="1123"/>
                <a:ext cx="2298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Midpoint (</a:t>
                </a:r>
                <a:r>
                  <a:rPr lang="en-US" sz="2400">
                    <a:solidFill>
                      <a:srgbClr val="00FFFF"/>
                    </a:solidFill>
                  </a:rPr>
                  <a:t>N</a:t>
                </a:r>
                <a:r>
                  <a:rPr lang="en-US" sz="2400"/>
                  <a:t>) of RS is …</a:t>
                </a:r>
              </a:p>
              <a:p>
                <a:r>
                  <a:rPr lang="en-US" sz="2400"/>
                  <a:t>(4 + 8  ,  7 + 3 ) = (6, 5)</a:t>
                </a:r>
              </a:p>
              <a:p>
                <a:r>
                  <a:rPr lang="en-US" sz="2400"/>
                  <a:t>     2            2</a:t>
                </a:r>
              </a:p>
            </p:txBody>
          </p:sp>
          <p:sp>
            <p:nvSpPr>
              <p:cNvPr id="156694" name="Line 22"/>
              <p:cNvSpPr>
                <a:spLocks noChangeShapeType="1"/>
              </p:cNvSpPr>
              <p:nvPr/>
            </p:nvSpPr>
            <p:spPr bwMode="auto">
              <a:xfrm>
                <a:off x="3071" y="1595"/>
                <a:ext cx="5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6695" name="Line 23"/>
              <p:cNvSpPr>
                <a:spLocks noChangeShapeType="1"/>
              </p:cNvSpPr>
              <p:nvPr/>
            </p:nvSpPr>
            <p:spPr bwMode="auto">
              <a:xfrm>
                <a:off x="3836" y="159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56696" name="Oval 24"/>
            <p:cNvSpPr>
              <a:spLocks noChangeArrowheads="1"/>
            </p:cNvSpPr>
            <p:nvPr/>
          </p:nvSpPr>
          <p:spPr bwMode="auto">
            <a:xfrm>
              <a:off x="900" y="2876"/>
              <a:ext cx="80" cy="8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6697" name="Text Box 25"/>
            <p:cNvSpPr txBox="1">
              <a:spLocks noChangeArrowheads="1"/>
            </p:cNvSpPr>
            <p:nvPr/>
          </p:nvSpPr>
          <p:spPr bwMode="auto">
            <a:xfrm>
              <a:off x="853" y="2958"/>
              <a:ext cx="5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00FFFF"/>
                  </a:solidFill>
                </a:rPr>
                <a:t>N</a:t>
              </a:r>
            </a:p>
          </p:txBody>
        </p:sp>
      </p:grpSp>
      <p:grpSp>
        <p:nvGrpSpPr>
          <p:cNvPr id="156698" name="Group 26"/>
          <p:cNvGrpSpPr>
            <a:grpSpLocks/>
          </p:cNvGrpSpPr>
          <p:nvPr/>
        </p:nvGrpSpPr>
        <p:grpSpPr bwMode="auto">
          <a:xfrm>
            <a:off x="4572000" y="2071688"/>
            <a:ext cx="3914775" cy="1187450"/>
            <a:chOff x="2926" y="1763"/>
            <a:chExt cx="2466" cy="748"/>
          </a:xfrm>
        </p:grpSpPr>
        <p:sp>
          <p:nvSpPr>
            <p:cNvPr id="156699" name="Text Box 27"/>
            <p:cNvSpPr txBox="1">
              <a:spLocks noChangeArrowheads="1"/>
            </p:cNvSpPr>
            <p:nvPr/>
          </p:nvSpPr>
          <p:spPr bwMode="auto">
            <a:xfrm>
              <a:off x="2926" y="1763"/>
              <a:ext cx="243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FF00"/>
                  </a:solidFill>
                </a:rPr>
                <a:t>Gradient of RS is  :     7 - 3</a:t>
              </a:r>
            </a:p>
            <a:p>
              <a:r>
                <a:rPr lang="en-US" sz="2400">
                  <a:solidFill>
                    <a:srgbClr val="FFFF00"/>
                  </a:solidFill>
                </a:rPr>
                <a:t>                                4 - 8</a:t>
              </a:r>
            </a:p>
            <a:p>
              <a:r>
                <a:rPr lang="en-US" sz="2400">
                  <a:solidFill>
                    <a:srgbClr val="FFFF00"/>
                  </a:solidFill>
                </a:rPr>
                <a:t>= 4/-4 = -1</a:t>
              </a:r>
            </a:p>
          </p:txBody>
        </p:sp>
        <p:sp>
          <p:nvSpPr>
            <p:cNvPr id="156700" name="Line 28"/>
            <p:cNvSpPr>
              <a:spLocks noChangeShapeType="1"/>
            </p:cNvSpPr>
            <p:nvPr/>
          </p:nvSpPr>
          <p:spPr bwMode="auto">
            <a:xfrm>
              <a:off x="4776" y="2021"/>
              <a:ext cx="6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56701" name="Group 29"/>
          <p:cNvGrpSpPr>
            <a:grpSpLocks/>
          </p:cNvGrpSpPr>
          <p:nvPr/>
        </p:nvGrpSpPr>
        <p:grpSpPr bwMode="auto">
          <a:xfrm>
            <a:off x="0" y="4679950"/>
            <a:ext cx="9255125" cy="2178050"/>
            <a:chOff x="0" y="2948"/>
            <a:chExt cx="5830" cy="1372"/>
          </a:xfrm>
        </p:grpSpPr>
        <p:sp>
          <p:nvSpPr>
            <p:cNvPr id="156702" name="Text Box 30"/>
            <p:cNvSpPr txBox="1">
              <a:spLocks noChangeArrowheads="1"/>
            </p:cNvSpPr>
            <p:nvPr/>
          </p:nvSpPr>
          <p:spPr bwMode="auto">
            <a:xfrm>
              <a:off x="2928" y="3342"/>
              <a:ext cx="2855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2400"/>
            </a:p>
            <a:p>
              <a:r>
                <a:rPr lang="en-US" sz="2400"/>
                <a:t>y - 5 = </a:t>
              </a:r>
              <a:r>
                <a:rPr lang="en-US" sz="2400">
                  <a:solidFill>
                    <a:srgbClr val="00FF00"/>
                  </a:solidFill>
                </a:rPr>
                <a:t>1</a:t>
              </a:r>
              <a:r>
                <a:rPr lang="en-US" sz="2400"/>
                <a:t> (x - 6)</a:t>
              </a:r>
            </a:p>
            <a:p>
              <a:r>
                <a:rPr lang="en-US" sz="2400"/>
                <a:t>y - 5 = x - 6</a:t>
              </a:r>
            </a:p>
            <a:p>
              <a:r>
                <a:rPr lang="en-US" sz="2400"/>
                <a:t>y = x - 1 </a:t>
              </a:r>
            </a:p>
          </p:txBody>
        </p:sp>
        <p:sp>
          <p:nvSpPr>
            <p:cNvPr id="156703" name="Rectangle 31"/>
            <p:cNvSpPr>
              <a:spLocks noRot="1" noChangeArrowheads="1"/>
            </p:cNvSpPr>
            <p:nvPr/>
          </p:nvSpPr>
          <p:spPr bwMode="auto">
            <a:xfrm>
              <a:off x="2423" y="2948"/>
              <a:ext cx="3407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GB" sz="240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Equations of form y-y</a:t>
              </a:r>
              <a:r>
                <a:rPr lang="en-GB" sz="2400" baseline="-2500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r>
                <a:rPr lang="en-GB" sz="240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=m(x-x</a:t>
              </a:r>
              <a:r>
                <a:rPr lang="en-GB" sz="2400" baseline="-2500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r>
                <a:rPr lang="en-GB" sz="240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) </a:t>
              </a:r>
              <a:endPara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56704" name="Text Box 32"/>
            <p:cNvSpPr txBox="1">
              <a:spLocks noChangeArrowheads="1"/>
            </p:cNvSpPr>
            <p:nvPr/>
          </p:nvSpPr>
          <p:spPr bwMode="auto">
            <a:xfrm>
              <a:off x="2545" y="3325"/>
              <a:ext cx="3048" cy="2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DCEBEE"/>
                  </a:solidFill>
                </a:rPr>
                <a:t>Line goes through (x</a:t>
              </a:r>
              <a:r>
                <a:rPr lang="en-US" sz="2000" baseline="-25000">
                  <a:solidFill>
                    <a:srgbClr val="DCEBEE"/>
                  </a:solidFill>
                </a:rPr>
                <a:t>1</a:t>
              </a:r>
              <a:r>
                <a:rPr lang="en-US" sz="2000">
                  <a:solidFill>
                    <a:srgbClr val="DCEBEE"/>
                  </a:solidFill>
                </a:rPr>
                <a:t>,y</a:t>
              </a:r>
              <a:r>
                <a:rPr lang="en-US" sz="2000" baseline="-25000">
                  <a:solidFill>
                    <a:srgbClr val="DCEBEE"/>
                  </a:solidFill>
                </a:rPr>
                <a:t>1</a:t>
              </a:r>
              <a:r>
                <a:rPr lang="en-US" sz="2000">
                  <a:solidFill>
                    <a:srgbClr val="DCEBEE"/>
                  </a:solidFill>
                </a:rPr>
                <a:t>) with gradient m</a:t>
              </a:r>
            </a:p>
          </p:txBody>
        </p:sp>
        <p:sp>
          <p:nvSpPr>
            <p:cNvPr id="156705" name="Rectangle 33"/>
            <p:cNvSpPr>
              <a:spLocks noChangeArrowheads="1"/>
            </p:cNvSpPr>
            <p:nvPr/>
          </p:nvSpPr>
          <p:spPr bwMode="auto">
            <a:xfrm>
              <a:off x="0" y="3802"/>
              <a:ext cx="28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400" b="1"/>
                <a:t>Equation of perpendicular bisector of RS is:</a:t>
              </a:r>
            </a:p>
          </p:txBody>
        </p:sp>
        <p:sp>
          <p:nvSpPr>
            <p:cNvPr id="156706" name="Freeform 34"/>
            <p:cNvSpPr>
              <a:spLocks/>
            </p:cNvSpPr>
            <p:nvPr/>
          </p:nvSpPr>
          <p:spPr bwMode="auto">
            <a:xfrm>
              <a:off x="284" y="2992"/>
              <a:ext cx="5408" cy="1311"/>
            </a:xfrm>
            <a:custGeom>
              <a:avLst/>
              <a:gdLst/>
              <a:ahLst/>
              <a:cxnLst>
                <a:cxn ang="0">
                  <a:pos x="0" y="782"/>
                </a:cxn>
                <a:cxn ang="0">
                  <a:pos x="2171" y="790"/>
                </a:cxn>
                <a:cxn ang="0">
                  <a:pos x="2187" y="87"/>
                </a:cxn>
                <a:cxn ang="0">
                  <a:pos x="3379" y="0"/>
                </a:cxn>
                <a:cxn ang="0">
                  <a:pos x="5289" y="40"/>
                </a:cxn>
                <a:cxn ang="0">
                  <a:pos x="5408" y="585"/>
                </a:cxn>
                <a:cxn ang="0">
                  <a:pos x="4855" y="1208"/>
                </a:cxn>
                <a:cxn ang="0">
                  <a:pos x="4105" y="1295"/>
                </a:cxn>
                <a:cxn ang="0">
                  <a:pos x="505" y="1311"/>
                </a:cxn>
                <a:cxn ang="0">
                  <a:pos x="8" y="1224"/>
                </a:cxn>
                <a:cxn ang="0">
                  <a:pos x="0" y="782"/>
                </a:cxn>
              </a:cxnLst>
              <a:rect l="0" t="0" r="r" b="b"/>
              <a:pathLst>
                <a:path w="5408" h="1311">
                  <a:moveTo>
                    <a:pt x="0" y="782"/>
                  </a:moveTo>
                  <a:lnTo>
                    <a:pt x="2171" y="790"/>
                  </a:lnTo>
                  <a:lnTo>
                    <a:pt x="2187" y="87"/>
                  </a:lnTo>
                  <a:lnTo>
                    <a:pt x="3379" y="0"/>
                  </a:lnTo>
                  <a:lnTo>
                    <a:pt x="5289" y="40"/>
                  </a:lnTo>
                  <a:lnTo>
                    <a:pt x="5408" y="585"/>
                  </a:lnTo>
                  <a:lnTo>
                    <a:pt x="4855" y="1208"/>
                  </a:lnTo>
                  <a:lnTo>
                    <a:pt x="4105" y="1295"/>
                  </a:lnTo>
                  <a:lnTo>
                    <a:pt x="505" y="1311"/>
                  </a:lnTo>
                  <a:lnTo>
                    <a:pt x="8" y="1224"/>
                  </a:lnTo>
                  <a:lnTo>
                    <a:pt x="0" y="782"/>
                  </a:lnTo>
                  <a:close/>
                </a:path>
              </a:pathLst>
            </a:custGeom>
            <a:noFill/>
            <a:ln w="57150" cap="flat" cmpd="sng">
              <a:solidFill>
                <a:srgbClr val="0099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6707" name="Oval 35"/>
          <p:cNvSpPr>
            <a:spLocks noChangeArrowheads="1"/>
          </p:cNvSpPr>
          <p:nvPr/>
        </p:nvSpPr>
        <p:spPr bwMode="auto">
          <a:xfrm>
            <a:off x="2254250" y="3386138"/>
            <a:ext cx="127000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6708" name="Text Box 36"/>
          <p:cNvSpPr txBox="1">
            <a:spLocks noChangeArrowheads="1"/>
          </p:cNvSpPr>
          <p:nvPr/>
        </p:nvSpPr>
        <p:spPr bwMode="auto">
          <a:xfrm>
            <a:off x="2479675" y="32019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FF"/>
                </a:solidFill>
              </a:rPr>
              <a:t>C</a:t>
            </a:r>
          </a:p>
        </p:txBody>
      </p:sp>
      <p:grpSp>
        <p:nvGrpSpPr>
          <p:cNvPr id="156709" name="Group 37"/>
          <p:cNvGrpSpPr>
            <a:grpSpLocks/>
          </p:cNvGrpSpPr>
          <p:nvPr/>
        </p:nvGrpSpPr>
        <p:grpSpPr bwMode="auto">
          <a:xfrm>
            <a:off x="4632325" y="3525838"/>
            <a:ext cx="3213100" cy="847725"/>
            <a:chOff x="2918" y="2221"/>
            <a:chExt cx="2024" cy="534"/>
          </a:xfrm>
        </p:grpSpPr>
        <p:sp>
          <p:nvSpPr>
            <p:cNvPr id="156710" name="Text Box 38"/>
            <p:cNvSpPr txBox="1">
              <a:spLocks noChangeArrowheads="1"/>
            </p:cNvSpPr>
            <p:nvPr/>
          </p:nvSpPr>
          <p:spPr bwMode="auto">
            <a:xfrm>
              <a:off x="2918" y="2221"/>
              <a:ext cx="20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Gradient NC x </a:t>
              </a:r>
              <a:r>
                <a:rPr lang="en-US" sz="2400">
                  <a:solidFill>
                    <a:srgbClr val="FFFF00"/>
                  </a:solidFill>
                </a:rPr>
                <a:t>-1</a:t>
              </a:r>
              <a:r>
                <a:rPr lang="en-US" sz="2400"/>
                <a:t> = -1 </a:t>
              </a:r>
            </a:p>
          </p:txBody>
        </p:sp>
        <p:sp>
          <p:nvSpPr>
            <p:cNvPr id="156711" name="Text Box 39"/>
            <p:cNvSpPr txBox="1">
              <a:spLocks noChangeArrowheads="1"/>
            </p:cNvSpPr>
            <p:nvPr/>
          </p:nvSpPr>
          <p:spPr bwMode="auto">
            <a:xfrm>
              <a:off x="2975" y="2467"/>
              <a:ext cx="15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Gradient NC = </a:t>
              </a:r>
              <a:r>
                <a:rPr lang="en-US" sz="2400">
                  <a:solidFill>
                    <a:srgbClr val="00FF00"/>
                  </a:solidFill>
                </a:rPr>
                <a:t>1</a:t>
              </a:r>
              <a:r>
                <a:rPr lang="en-US" sz="2400"/>
                <a:t> 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Oval 2"/>
          <p:cNvSpPr>
            <a:spLocks noChangeArrowheads="1"/>
          </p:cNvSpPr>
          <p:nvPr/>
        </p:nvSpPr>
        <p:spPr bwMode="auto">
          <a:xfrm>
            <a:off x="190500" y="1454150"/>
            <a:ext cx="4044950" cy="404495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8723" name="Line 3"/>
          <p:cNvSpPr>
            <a:spLocks noChangeShapeType="1"/>
          </p:cNvSpPr>
          <p:nvPr/>
        </p:nvSpPr>
        <p:spPr bwMode="auto">
          <a:xfrm flipV="1">
            <a:off x="339725" y="1625600"/>
            <a:ext cx="2619375" cy="1220788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233363" y="0"/>
            <a:ext cx="8910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FFFF"/>
                </a:solidFill>
              </a:rPr>
              <a:t>Finding the centre ….</a:t>
            </a:r>
          </a:p>
        </p:txBody>
      </p:sp>
      <p:sp>
        <p:nvSpPr>
          <p:cNvPr id="158725" name="Line 5"/>
          <p:cNvSpPr>
            <a:spLocks noChangeShapeType="1"/>
          </p:cNvSpPr>
          <p:nvPr/>
        </p:nvSpPr>
        <p:spPr bwMode="auto">
          <a:xfrm>
            <a:off x="292100" y="3938588"/>
            <a:ext cx="2432050" cy="1487487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320675" y="2835275"/>
            <a:ext cx="101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(5,10)</a:t>
            </a:r>
          </a:p>
        </p:txBody>
      </p:sp>
      <p:sp>
        <p:nvSpPr>
          <p:cNvPr id="158727" name="Text Box 7"/>
          <p:cNvSpPr txBox="1">
            <a:spLocks noChangeArrowheads="1"/>
          </p:cNvSpPr>
          <p:nvPr/>
        </p:nvSpPr>
        <p:spPr bwMode="auto">
          <a:xfrm>
            <a:off x="2952750" y="108108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(11,14)</a:t>
            </a:r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284163" y="354965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(4,7)</a:t>
            </a:r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2740025" y="544195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(8,3)</a:t>
            </a:r>
          </a:p>
        </p:txBody>
      </p:sp>
      <p:sp>
        <p:nvSpPr>
          <p:cNvPr id="158730" name="Oval 10"/>
          <p:cNvSpPr>
            <a:spLocks noChangeArrowheads="1"/>
          </p:cNvSpPr>
          <p:nvPr/>
        </p:nvSpPr>
        <p:spPr bwMode="auto">
          <a:xfrm>
            <a:off x="2905125" y="1566863"/>
            <a:ext cx="127000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8731" name="Oval 11"/>
          <p:cNvSpPr>
            <a:spLocks noChangeArrowheads="1"/>
          </p:cNvSpPr>
          <p:nvPr/>
        </p:nvSpPr>
        <p:spPr bwMode="auto">
          <a:xfrm>
            <a:off x="274638" y="2797175"/>
            <a:ext cx="127000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8732" name="Oval 12"/>
          <p:cNvSpPr>
            <a:spLocks noChangeArrowheads="1"/>
          </p:cNvSpPr>
          <p:nvPr/>
        </p:nvSpPr>
        <p:spPr bwMode="auto">
          <a:xfrm>
            <a:off x="215900" y="3889375"/>
            <a:ext cx="127000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8733" name="Oval 13"/>
          <p:cNvSpPr>
            <a:spLocks noChangeArrowheads="1"/>
          </p:cNvSpPr>
          <p:nvPr/>
        </p:nvSpPr>
        <p:spPr bwMode="auto">
          <a:xfrm>
            <a:off x="2660650" y="5334000"/>
            <a:ext cx="127000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8734" name="Line 14"/>
          <p:cNvSpPr>
            <a:spLocks noChangeShapeType="1"/>
          </p:cNvSpPr>
          <p:nvPr/>
        </p:nvSpPr>
        <p:spPr bwMode="auto">
          <a:xfrm>
            <a:off x="1041400" y="1039813"/>
            <a:ext cx="1804988" cy="3379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8735" name="Line 15"/>
          <p:cNvSpPr>
            <a:spLocks noChangeShapeType="1"/>
          </p:cNvSpPr>
          <p:nvPr/>
        </p:nvSpPr>
        <p:spPr bwMode="auto">
          <a:xfrm flipV="1">
            <a:off x="814388" y="2544763"/>
            <a:ext cx="1979612" cy="3421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8736" name="Text Box 16"/>
          <p:cNvSpPr txBox="1">
            <a:spLocks noChangeArrowheads="1"/>
          </p:cNvSpPr>
          <p:nvPr/>
        </p:nvSpPr>
        <p:spPr bwMode="auto">
          <a:xfrm>
            <a:off x="4810125" y="192088"/>
            <a:ext cx="3879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If you find the equation of the two perpendicular bisectors, where they cross is the centre</a:t>
            </a:r>
          </a:p>
        </p:txBody>
      </p:sp>
      <p:sp>
        <p:nvSpPr>
          <p:cNvPr id="158737" name="Rectangle 17"/>
          <p:cNvSpPr>
            <a:spLocks noChangeArrowheads="1"/>
          </p:cNvSpPr>
          <p:nvPr/>
        </p:nvSpPr>
        <p:spPr bwMode="auto">
          <a:xfrm>
            <a:off x="546100" y="5581650"/>
            <a:ext cx="1368425" cy="457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y = x - 1</a:t>
            </a:r>
          </a:p>
        </p:txBody>
      </p:sp>
      <p:sp>
        <p:nvSpPr>
          <p:cNvPr id="158738" name="Rectangle 18"/>
          <p:cNvSpPr>
            <a:spLocks noChangeArrowheads="1"/>
          </p:cNvSpPr>
          <p:nvPr/>
        </p:nvSpPr>
        <p:spPr bwMode="auto">
          <a:xfrm>
            <a:off x="195263" y="817563"/>
            <a:ext cx="2301875" cy="457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y = </a:t>
            </a:r>
            <a:r>
              <a:rPr lang="en-US" sz="2400">
                <a:solidFill>
                  <a:srgbClr val="00FF00"/>
                </a:solidFill>
              </a:rPr>
              <a:t>-3/2</a:t>
            </a:r>
            <a:r>
              <a:rPr lang="en-US" sz="2400"/>
              <a:t> x + 24</a:t>
            </a:r>
          </a:p>
        </p:txBody>
      </p:sp>
      <p:sp>
        <p:nvSpPr>
          <p:cNvPr id="158739" name="Oval 19"/>
          <p:cNvSpPr>
            <a:spLocks noChangeArrowheads="1"/>
          </p:cNvSpPr>
          <p:nvPr/>
        </p:nvSpPr>
        <p:spPr bwMode="auto">
          <a:xfrm>
            <a:off x="2254250" y="3386138"/>
            <a:ext cx="127000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8740" name="Text Box 20"/>
          <p:cNvSpPr txBox="1">
            <a:spLocks noChangeArrowheads="1"/>
          </p:cNvSpPr>
          <p:nvPr/>
        </p:nvSpPr>
        <p:spPr bwMode="auto">
          <a:xfrm>
            <a:off x="2479675" y="32019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FF"/>
                </a:solidFill>
              </a:rPr>
              <a:t>C</a:t>
            </a:r>
          </a:p>
        </p:txBody>
      </p:sp>
      <p:sp>
        <p:nvSpPr>
          <p:cNvPr id="158741" name="Rectangle 21"/>
          <p:cNvSpPr>
            <a:spLocks noChangeArrowheads="1"/>
          </p:cNvSpPr>
          <p:nvPr/>
        </p:nvSpPr>
        <p:spPr bwMode="auto">
          <a:xfrm>
            <a:off x="4957763" y="2351088"/>
            <a:ext cx="2301875" cy="457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y = </a:t>
            </a:r>
            <a:r>
              <a:rPr lang="en-US" sz="2400">
                <a:solidFill>
                  <a:srgbClr val="00FF00"/>
                </a:solidFill>
              </a:rPr>
              <a:t>-3/2</a:t>
            </a:r>
            <a:r>
              <a:rPr lang="en-US" sz="2400"/>
              <a:t> x + 24</a:t>
            </a:r>
          </a:p>
        </p:txBody>
      </p:sp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4972050" y="1847850"/>
            <a:ext cx="1368425" cy="457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y = x - 1</a:t>
            </a:r>
          </a:p>
        </p:txBody>
      </p:sp>
      <p:grpSp>
        <p:nvGrpSpPr>
          <p:cNvPr id="158743" name="Group 23"/>
          <p:cNvGrpSpPr>
            <a:grpSpLocks/>
          </p:cNvGrpSpPr>
          <p:nvPr/>
        </p:nvGrpSpPr>
        <p:grpSpPr bwMode="auto">
          <a:xfrm>
            <a:off x="4799013" y="1703388"/>
            <a:ext cx="3887787" cy="1687512"/>
            <a:chOff x="3023" y="1073"/>
            <a:chExt cx="2449" cy="1063"/>
          </a:xfrm>
        </p:grpSpPr>
        <p:sp>
          <p:nvSpPr>
            <p:cNvPr id="158744" name="Text Box 24"/>
            <p:cNvSpPr txBox="1">
              <a:spLocks noChangeArrowheads="1"/>
            </p:cNvSpPr>
            <p:nvPr/>
          </p:nvSpPr>
          <p:spPr bwMode="auto">
            <a:xfrm>
              <a:off x="4670" y="1306"/>
              <a:ext cx="8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subtract</a:t>
              </a:r>
            </a:p>
          </p:txBody>
        </p:sp>
        <p:sp>
          <p:nvSpPr>
            <p:cNvPr id="158745" name="Text Box 25"/>
            <p:cNvSpPr txBox="1">
              <a:spLocks noChangeArrowheads="1"/>
            </p:cNvSpPr>
            <p:nvPr/>
          </p:nvSpPr>
          <p:spPr bwMode="auto">
            <a:xfrm>
              <a:off x="4300" y="1073"/>
              <a:ext cx="2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400"/>
                <a:t>-</a:t>
              </a:r>
            </a:p>
          </p:txBody>
        </p:sp>
        <p:sp>
          <p:nvSpPr>
            <p:cNvPr id="158746" name="Line 26"/>
            <p:cNvSpPr>
              <a:spLocks noChangeShapeType="1"/>
            </p:cNvSpPr>
            <p:nvPr/>
          </p:nvSpPr>
          <p:spPr bwMode="auto">
            <a:xfrm>
              <a:off x="3023" y="1800"/>
              <a:ext cx="19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8747" name="Line 27"/>
            <p:cNvSpPr>
              <a:spLocks noChangeShapeType="1"/>
            </p:cNvSpPr>
            <p:nvPr/>
          </p:nvSpPr>
          <p:spPr bwMode="auto">
            <a:xfrm>
              <a:off x="3023" y="2136"/>
              <a:ext cx="198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8748" name="Text Box 28"/>
          <p:cNvSpPr txBox="1">
            <a:spLocks noChangeArrowheads="1"/>
          </p:cNvSpPr>
          <p:nvPr/>
        </p:nvSpPr>
        <p:spPr bwMode="auto">
          <a:xfrm>
            <a:off x="4895850" y="2908300"/>
            <a:ext cx="2935288" cy="457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0 = x - -3/2x -1 - 24</a:t>
            </a:r>
          </a:p>
        </p:txBody>
      </p:sp>
      <p:sp>
        <p:nvSpPr>
          <p:cNvPr id="158749" name="Text Box 29"/>
          <p:cNvSpPr txBox="1">
            <a:spLocks noChangeArrowheads="1"/>
          </p:cNvSpPr>
          <p:nvPr/>
        </p:nvSpPr>
        <p:spPr bwMode="auto">
          <a:xfrm>
            <a:off x="5159375" y="3429000"/>
            <a:ext cx="22494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5/2 x -25 = 0</a:t>
            </a:r>
          </a:p>
          <a:p>
            <a:r>
              <a:rPr lang="en-US" sz="2400" b="1"/>
              <a:t>5/2 x = 25</a:t>
            </a:r>
          </a:p>
          <a:p>
            <a:r>
              <a:rPr lang="en-US" sz="2400" b="1"/>
              <a:t>    5x = 50</a:t>
            </a:r>
          </a:p>
          <a:p>
            <a:r>
              <a:rPr lang="en-US" sz="2400" b="1"/>
              <a:t>      x = 10</a:t>
            </a:r>
          </a:p>
        </p:txBody>
      </p:sp>
      <p:sp>
        <p:nvSpPr>
          <p:cNvPr id="158750" name="Rectangle 30"/>
          <p:cNvSpPr>
            <a:spLocks noChangeArrowheads="1"/>
          </p:cNvSpPr>
          <p:nvPr/>
        </p:nvSpPr>
        <p:spPr bwMode="auto">
          <a:xfrm>
            <a:off x="4911725" y="5070475"/>
            <a:ext cx="1368425" cy="457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y = x - 1</a:t>
            </a:r>
          </a:p>
        </p:txBody>
      </p:sp>
      <p:sp>
        <p:nvSpPr>
          <p:cNvPr id="158751" name="Text Box 31"/>
          <p:cNvSpPr txBox="1">
            <a:spLocks noChangeArrowheads="1"/>
          </p:cNvSpPr>
          <p:nvPr/>
        </p:nvSpPr>
        <p:spPr bwMode="auto">
          <a:xfrm>
            <a:off x="4895850" y="5567363"/>
            <a:ext cx="229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y = 10 -1 = 9 </a:t>
            </a:r>
          </a:p>
        </p:txBody>
      </p:sp>
      <p:sp>
        <p:nvSpPr>
          <p:cNvPr id="158752" name="Text Box 32"/>
          <p:cNvSpPr txBox="1">
            <a:spLocks noChangeArrowheads="1"/>
          </p:cNvSpPr>
          <p:nvPr/>
        </p:nvSpPr>
        <p:spPr bwMode="auto">
          <a:xfrm>
            <a:off x="4205288" y="6080125"/>
            <a:ext cx="3914775" cy="5794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Centre is at (10,9)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58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5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5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34" grpId="0" animBg="1"/>
      <p:bldP spid="158735" grpId="0" animBg="1"/>
      <p:bldP spid="158736" grpId="0" autoUpdateAnimBg="0"/>
      <p:bldP spid="158741" grpId="0" animBg="1" autoUpdateAnimBg="0"/>
      <p:bldP spid="158742" grpId="0" animBg="1" autoUpdateAnimBg="0"/>
      <p:bldP spid="158748" grpId="0" animBg="1" autoUpdateAnimBg="0"/>
      <p:bldP spid="158749" grpId="0" autoUpdateAnimBg="0"/>
      <p:bldP spid="158750" grpId="0" animBg="1" autoUpdateAnimBg="0"/>
      <p:bldP spid="158751" grpId="0" autoUpdateAnimBg="0"/>
      <p:bldP spid="15875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685800" y="304800"/>
            <a:ext cx="7129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/>
              <a:t>From the circle:</a:t>
            </a:r>
            <a:r>
              <a:rPr lang="en-GB">
                <a:solidFill>
                  <a:srgbClr val="FFFF00"/>
                </a:solidFill>
              </a:rPr>
              <a:t> x</a:t>
            </a:r>
            <a:r>
              <a:rPr lang="en-GB" baseline="30000">
                <a:solidFill>
                  <a:srgbClr val="FFFF00"/>
                </a:solidFill>
              </a:rPr>
              <a:t>2 + </a:t>
            </a:r>
            <a:r>
              <a:rPr lang="en-GB">
                <a:solidFill>
                  <a:srgbClr val="FFFF00"/>
                </a:solidFill>
              </a:rPr>
              <a:t>y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/>
              <a:t> </a:t>
            </a:r>
            <a:r>
              <a:rPr lang="en-GB">
                <a:solidFill>
                  <a:srgbClr val="FFFF00"/>
                </a:solidFill>
              </a:rPr>
              <a:t>= 1</a:t>
            </a:r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838200" y="1066800"/>
            <a:ext cx="7129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/>
              <a:t>to the circle:</a:t>
            </a:r>
            <a:r>
              <a:rPr lang="en-GB">
                <a:solidFill>
                  <a:srgbClr val="FFFF00"/>
                </a:solidFill>
              </a:rPr>
              <a:t> </a:t>
            </a:r>
            <a:r>
              <a:rPr lang="en-GB">
                <a:solidFill>
                  <a:schemeClr val="folHlink"/>
                </a:solidFill>
              </a:rPr>
              <a:t>(x-1)</a:t>
            </a:r>
            <a:r>
              <a:rPr lang="en-GB" baseline="30000">
                <a:solidFill>
                  <a:schemeClr val="folHlink"/>
                </a:solidFill>
              </a:rPr>
              <a:t>2 + </a:t>
            </a:r>
            <a:r>
              <a:rPr lang="en-GB">
                <a:solidFill>
                  <a:schemeClr val="folHlink"/>
                </a:solidFill>
              </a:rPr>
              <a:t>(y+3)</a:t>
            </a:r>
            <a:r>
              <a:rPr lang="en-GB" baseline="30000">
                <a:solidFill>
                  <a:schemeClr val="folHlink"/>
                </a:solidFill>
              </a:rPr>
              <a:t>2</a:t>
            </a:r>
            <a:r>
              <a:rPr lang="en-GB">
                <a:solidFill>
                  <a:schemeClr val="folHlink"/>
                </a:solidFill>
              </a:rPr>
              <a:t> = 9</a:t>
            </a: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692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FF00"/>
                </a:solidFill>
              </a:rPr>
              <a:t>What transformations have occurred?</a:t>
            </a:r>
          </a:p>
        </p:txBody>
      </p:sp>
      <p:sp>
        <p:nvSpPr>
          <p:cNvPr id="166917" name="Line 5"/>
          <p:cNvSpPr>
            <a:spLocks noChangeShapeType="1"/>
          </p:cNvSpPr>
          <p:nvPr/>
        </p:nvSpPr>
        <p:spPr bwMode="auto">
          <a:xfrm>
            <a:off x="39624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6918" name="Line 6"/>
          <p:cNvSpPr>
            <a:spLocks noChangeShapeType="1"/>
          </p:cNvSpPr>
          <p:nvPr/>
        </p:nvSpPr>
        <p:spPr bwMode="auto">
          <a:xfrm>
            <a:off x="609600" y="39624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66937" name="Group 25"/>
          <p:cNvGrpSpPr>
            <a:grpSpLocks/>
          </p:cNvGrpSpPr>
          <p:nvPr/>
        </p:nvGrpSpPr>
        <p:grpSpPr bwMode="auto">
          <a:xfrm>
            <a:off x="533400" y="2362200"/>
            <a:ext cx="3962400" cy="2133600"/>
            <a:chOff x="336" y="1488"/>
            <a:chExt cx="2496" cy="1344"/>
          </a:xfrm>
        </p:grpSpPr>
        <p:sp>
          <p:nvSpPr>
            <p:cNvPr id="166919" name="Oval 7"/>
            <p:cNvSpPr>
              <a:spLocks noChangeArrowheads="1"/>
            </p:cNvSpPr>
            <p:nvPr/>
          </p:nvSpPr>
          <p:spPr bwMode="auto">
            <a:xfrm>
              <a:off x="2112" y="2112"/>
              <a:ext cx="720" cy="720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6922" name="Rectangle 10"/>
            <p:cNvSpPr>
              <a:spLocks noChangeArrowheads="1"/>
            </p:cNvSpPr>
            <p:nvPr/>
          </p:nvSpPr>
          <p:spPr bwMode="auto">
            <a:xfrm>
              <a:off x="336" y="1488"/>
              <a:ext cx="12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>
                  <a:solidFill>
                    <a:srgbClr val="FFFF00"/>
                  </a:solidFill>
                </a:rPr>
                <a:t>x</a:t>
              </a:r>
              <a:r>
                <a:rPr lang="en-GB" baseline="30000">
                  <a:solidFill>
                    <a:srgbClr val="FFFF00"/>
                  </a:solidFill>
                </a:rPr>
                <a:t>2 + </a:t>
              </a:r>
              <a:r>
                <a:rPr lang="en-GB">
                  <a:solidFill>
                    <a:srgbClr val="FFFF00"/>
                  </a:solidFill>
                </a:rPr>
                <a:t>y</a:t>
              </a:r>
              <a:r>
                <a:rPr lang="en-GB" baseline="30000">
                  <a:solidFill>
                    <a:srgbClr val="FFFF00"/>
                  </a:solidFill>
                </a:rPr>
                <a:t>2</a:t>
              </a:r>
              <a:r>
                <a:rPr lang="en-GB"/>
                <a:t> </a:t>
              </a:r>
              <a:r>
                <a:rPr lang="en-GB">
                  <a:solidFill>
                    <a:srgbClr val="FFFF00"/>
                  </a:solidFill>
                </a:rPr>
                <a:t>= 1</a:t>
              </a:r>
            </a:p>
          </p:txBody>
        </p:sp>
        <p:sp>
          <p:nvSpPr>
            <p:cNvPr id="166925" name="Line 13"/>
            <p:cNvSpPr>
              <a:spLocks noChangeShapeType="1"/>
            </p:cNvSpPr>
            <p:nvPr/>
          </p:nvSpPr>
          <p:spPr bwMode="auto">
            <a:xfrm>
              <a:off x="1584" y="1872"/>
              <a:ext cx="528" cy="38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66926" name="Text Box 14"/>
          <p:cNvSpPr txBox="1">
            <a:spLocks noChangeArrowheads="1"/>
          </p:cNvSpPr>
          <p:nvPr/>
        </p:nvSpPr>
        <p:spPr bwMode="auto">
          <a:xfrm>
            <a:off x="685800" y="2955925"/>
            <a:ext cx="1547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FFFF00"/>
                </a:solidFill>
              </a:rPr>
              <a:t>Centre (0,0)</a:t>
            </a:r>
          </a:p>
          <a:p>
            <a:r>
              <a:rPr lang="en-GB" sz="2000">
                <a:solidFill>
                  <a:srgbClr val="FFFF00"/>
                </a:solidFill>
              </a:rPr>
              <a:t>Radius 1</a:t>
            </a:r>
          </a:p>
        </p:txBody>
      </p:sp>
      <p:sp>
        <p:nvSpPr>
          <p:cNvPr id="166927" name="Text Box 15"/>
          <p:cNvSpPr txBox="1">
            <a:spLocks noChangeArrowheads="1"/>
          </p:cNvSpPr>
          <p:nvPr/>
        </p:nvSpPr>
        <p:spPr bwMode="auto">
          <a:xfrm>
            <a:off x="457200" y="4648200"/>
            <a:ext cx="1547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FF99FF"/>
                </a:solidFill>
              </a:rPr>
              <a:t>Centre (0,0)</a:t>
            </a:r>
          </a:p>
          <a:p>
            <a:r>
              <a:rPr lang="en-GB" sz="2000">
                <a:solidFill>
                  <a:srgbClr val="FF99FF"/>
                </a:solidFill>
              </a:rPr>
              <a:t>Radius 3</a:t>
            </a:r>
          </a:p>
        </p:txBody>
      </p:sp>
      <p:grpSp>
        <p:nvGrpSpPr>
          <p:cNvPr id="166939" name="Group 27"/>
          <p:cNvGrpSpPr>
            <a:grpSpLocks/>
          </p:cNvGrpSpPr>
          <p:nvPr/>
        </p:nvGrpSpPr>
        <p:grpSpPr bwMode="auto">
          <a:xfrm>
            <a:off x="0" y="2514600"/>
            <a:ext cx="5334000" cy="2819400"/>
            <a:chOff x="0" y="1584"/>
            <a:chExt cx="3360" cy="1776"/>
          </a:xfrm>
        </p:grpSpPr>
        <p:sp>
          <p:nvSpPr>
            <p:cNvPr id="166920" name="Oval 8"/>
            <p:cNvSpPr>
              <a:spLocks noChangeArrowheads="1"/>
            </p:cNvSpPr>
            <p:nvPr/>
          </p:nvSpPr>
          <p:spPr bwMode="auto">
            <a:xfrm>
              <a:off x="1584" y="1584"/>
              <a:ext cx="1776" cy="1776"/>
            </a:xfrm>
            <a:prstGeom prst="ellipse">
              <a:avLst/>
            </a:prstGeom>
            <a:noFill/>
            <a:ln w="28575">
              <a:solidFill>
                <a:srgbClr val="FF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6923" name="Rectangle 11"/>
            <p:cNvSpPr>
              <a:spLocks noChangeArrowheads="1"/>
            </p:cNvSpPr>
            <p:nvPr/>
          </p:nvSpPr>
          <p:spPr bwMode="auto">
            <a:xfrm>
              <a:off x="0" y="2592"/>
              <a:ext cx="15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>
                  <a:solidFill>
                    <a:srgbClr val="FF99FF"/>
                  </a:solidFill>
                </a:rPr>
                <a:t>x</a:t>
              </a:r>
              <a:r>
                <a:rPr lang="en-GB" baseline="30000">
                  <a:solidFill>
                    <a:srgbClr val="FF99FF"/>
                  </a:solidFill>
                </a:rPr>
                <a:t>2 + </a:t>
              </a:r>
              <a:r>
                <a:rPr lang="en-GB">
                  <a:solidFill>
                    <a:srgbClr val="FF99FF"/>
                  </a:solidFill>
                </a:rPr>
                <a:t>y</a:t>
              </a:r>
              <a:r>
                <a:rPr lang="en-GB" baseline="30000">
                  <a:solidFill>
                    <a:srgbClr val="FF99FF"/>
                  </a:solidFill>
                </a:rPr>
                <a:t>2</a:t>
              </a:r>
              <a:r>
                <a:rPr lang="en-GB">
                  <a:solidFill>
                    <a:srgbClr val="FF99FF"/>
                  </a:solidFill>
                </a:rPr>
                <a:t> = 3</a:t>
              </a:r>
              <a:r>
                <a:rPr lang="en-GB" baseline="30000">
                  <a:solidFill>
                    <a:srgbClr val="FF99FF"/>
                  </a:solidFill>
                </a:rPr>
                <a:t>2</a:t>
              </a:r>
              <a:endParaRPr lang="en-GB">
                <a:solidFill>
                  <a:srgbClr val="FF99FF"/>
                </a:solidFill>
              </a:endParaRPr>
            </a:p>
          </p:txBody>
        </p:sp>
        <p:sp>
          <p:nvSpPr>
            <p:cNvPr id="166928" name="Line 16"/>
            <p:cNvSpPr>
              <a:spLocks noChangeShapeType="1"/>
            </p:cNvSpPr>
            <p:nvPr/>
          </p:nvSpPr>
          <p:spPr bwMode="auto">
            <a:xfrm>
              <a:off x="1296" y="2880"/>
              <a:ext cx="384" cy="48"/>
            </a:xfrm>
            <a:prstGeom prst="line">
              <a:avLst/>
            </a:prstGeom>
            <a:noFill/>
            <a:ln w="38100">
              <a:solidFill>
                <a:srgbClr val="FF99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66935" name="Group 23"/>
          <p:cNvGrpSpPr>
            <a:grpSpLocks/>
          </p:cNvGrpSpPr>
          <p:nvPr/>
        </p:nvGrpSpPr>
        <p:grpSpPr bwMode="auto">
          <a:xfrm>
            <a:off x="2895600" y="3962400"/>
            <a:ext cx="6400800" cy="2819400"/>
            <a:chOff x="1824" y="2496"/>
            <a:chExt cx="4032" cy="1776"/>
          </a:xfrm>
        </p:grpSpPr>
        <p:sp>
          <p:nvSpPr>
            <p:cNvPr id="166921" name="Oval 9"/>
            <p:cNvSpPr>
              <a:spLocks noChangeArrowheads="1"/>
            </p:cNvSpPr>
            <p:nvPr/>
          </p:nvSpPr>
          <p:spPr bwMode="auto">
            <a:xfrm>
              <a:off x="1824" y="2496"/>
              <a:ext cx="1776" cy="1776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6924" name="Rectangle 12"/>
            <p:cNvSpPr>
              <a:spLocks noChangeArrowheads="1"/>
            </p:cNvSpPr>
            <p:nvPr/>
          </p:nvSpPr>
          <p:spPr bwMode="auto">
            <a:xfrm>
              <a:off x="3552" y="2640"/>
              <a:ext cx="23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>
                  <a:solidFill>
                    <a:schemeClr val="folHlink"/>
                  </a:solidFill>
                </a:rPr>
                <a:t>(x-1)</a:t>
              </a:r>
              <a:r>
                <a:rPr lang="en-GB" baseline="30000">
                  <a:solidFill>
                    <a:schemeClr val="folHlink"/>
                  </a:solidFill>
                </a:rPr>
                <a:t>2 + </a:t>
              </a:r>
              <a:r>
                <a:rPr lang="en-GB">
                  <a:solidFill>
                    <a:schemeClr val="folHlink"/>
                  </a:solidFill>
                </a:rPr>
                <a:t>(y+3)</a:t>
              </a:r>
              <a:r>
                <a:rPr lang="en-GB" baseline="30000">
                  <a:solidFill>
                    <a:schemeClr val="folHlink"/>
                  </a:solidFill>
                </a:rPr>
                <a:t>2</a:t>
              </a:r>
              <a:r>
                <a:rPr lang="en-GB">
                  <a:solidFill>
                    <a:schemeClr val="folHlink"/>
                  </a:solidFill>
                </a:rPr>
                <a:t> = 9</a:t>
              </a:r>
            </a:p>
          </p:txBody>
        </p:sp>
        <p:sp>
          <p:nvSpPr>
            <p:cNvPr id="166930" name="Line 18"/>
            <p:cNvSpPr>
              <a:spLocks noChangeShapeType="1"/>
            </p:cNvSpPr>
            <p:nvPr/>
          </p:nvSpPr>
          <p:spPr bwMode="auto">
            <a:xfrm flipH="1">
              <a:off x="3648" y="3024"/>
              <a:ext cx="192" cy="4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66934" name="Group 22"/>
          <p:cNvGrpSpPr>
            <a:grpSpLocks/>
          </p:cNvGrpSpPr>
          <p:nvPr/>
        </p:nvGrpSpPr>
        <p:grpSpPr bwMode="auto">
          <a:xfrm>
            <a:off x="4283075" y="4800600"/>
            <a:ext cx="3757613" cy="930275"/>
            <a:chOff x="2698" y="3024"/>
            <a:chExt cx="2367" cy="586"/>
          </a:xfrm>
        </p:grpSpPr>
        <p:sp>
          <p:nvSpPr>
            <p:cNvPr id="166929" name="Text Box 17"/>
            <p:cNvSpPr txBox="1">
              <a:spLocks noChangeArrowheads="1"/>
            </p:cNvSpPr>
            <p:nvPr/>
          </p:nvSpPr>
          <p:spPr bwMode="auto">
            <a:xfrm>
              <a:off x="4032" y="3024"/>
              <a:ext cx="103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solidFill>
                    <a:schemeClr val="folHlink"/>
                  </a:solidFill>
                </a:rPr>
                <a:t>Centre (1,-3)</a:t>
              </a:r>
            </a:p>
            <a:p>
              <a:r>
                <a:rPr lang="en-GB" sz="2000">
                  <a:solidFill>
                    <a:schemeClr val="folHlink"/>
                  </a:solidFill>
                </a:rPr>
                <a:t>Radius 3</a:t>
              </a:r>
            </a:p>
          </p:txBody>
        </p:sp>
        <p:grpSp>
          <p:nvGrpSpPr>
            <p:cNvPr id="166933" name="Group 21"/>
            <p:cNvGrpSpPr>
              <a:grpSpLocks/>
            </p:cNvGrpSpPr>
            <p:nvPr/>
          </p:nvGrpSpPr>
          <p:grpSpPr bwMode="auto">
            <a:xfrm>
              <a:off x="2698" y="3360"/>
              <a:ext cx="518" cy="250"/>
              <a:chOff x="2698" y="3360"/>
              <a:chExt cx="518" cy="250"/>
            </a:xfrm>
          </p:grpSpPr>
          <p:sp>
            <p:nvSpPr>
              <p:cNvPr id="166931" name="Rectangle 19"/>
              <p:cNvSpPr>
                <a:spLocks noChangeArrowheads="1"/>
              </p:cNvSpPr>
              <p:nvPr/>
            </p:nvSpPr>
            <p:spPr bwMode="auto">
              <a:xfrm>
                <a:off x="2698" y="3360"/>
                <a:ext cx="5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solidFill>
                      <a:schemeClr val="folHlink"/>
                    </a:solidFill>
                  </a:rPr>
                  <a:t>(1,-3)</a:t>
                </a:r>
              </a:p>
            </p:txBody>
          </p:sp>
          <p:sp>
            <p:nvSpPr>
              <p:cNvPr id="166932" name="Oval 20"/>
              <p:cNvSpPr>
                <a:spLocks noChangeArrowheads="1"/>
              </p:cNvSpPr>
              <p:nvPr/>
            </p:nvSpPr>
            <p:spPr bwMode="auto">
              <a:xfrm>
                <a:off x="2736" y="3360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66938" name="Text Box 26"/>
          <p:cNvSpPr txBox="1">
            <a:spLocks noChangeArrowheads="1"/>
          </p:cNvSpPr>
          <p:nvPr/>
        </p:nvSpPr>
        <p:spPr bwMode="auto">
          <a:xfrm>
            <a:off x="-92075" y="5303838"/>
            <a:ext cx="2987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rgbClr val="FF99FF"/>
                </a:solidFill>
              </a:rPr>
              <a:t>ENLARGED BY SCALE FACTOR 3</a:t>
            </a:r>
          </a:p>
        </p:txBody>
      </p:sp>
      <p:grpSp>
        <p:nvGrpSpPr>
          <p:cNvPr id="166943" name="Group 31"/>
          <p:cNvGrpSpPr>
            <a:grpSpLocks/>
          </p:cNvGrpSpPr>
          <p:nvPr/>
        </p:nvGrpSpPr>
        <p:grpSpPr bwMode="auto">
          <a:xfrm>
            <a:off x="5867400" y="5638800"/>
            <a:ext cx="2987675" cy="1219200"/>
            <a:chOff x="3696" y="3552"/>
            <a:chExt cx="1882" cy="768"/>
          </a:xfrm>
        </p:grpSpPr>
        <p:sp>
          <p:nvSpPr>
            <p:cNvPr id="166940" name="Text Box 28"/>
            <p:cNvSpPr txBox="1">
              <a:spLocks noChangeArrowheads="1"/>
            </p:cNvSpPr>
            <p:nvPr/>
          </p:nvSpPr>
          <p:spPr bwMode="auto">
            <a:xfrm>
              <a:off x="3696" y="3552"/>
              <a:ext cx="18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GB" sz="2400" b="1">
                  <a:solidFill>
                    <a:schemeClr val="folHlink"/>
                  </a:solidFill>
                </a:rPr>
                <a:t>TRANSLATED BY</a:t>
              </a:r>
            </a:p>
          </p:txBody>
        </p:sp>
        <p:sp>
          <p:nvSpPr>
            <p:cNvPr id="166941" name="Text Box 29"/>
            <p:cNvSpPr txBox="1">
              <a:spLocks noChangeArrowheads="1"/>
            </p:cNvSpPr>
            <p:nvPr/>
          </p:nvSpPr>
          <p:spPr bwMode="auto">
            <a:xfrm>
              <a:off x="4358" y="3686"/>
              <a:ext cx="63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6000">
                  <a:solidFill>
                    <a:schemeClr val="folHlink"/>
                  </a:solidFill>
                </a:rPr>
                <a:t>[ ]</a:t>
              </a:r>
            </a:p>
          </p:txBody>
        </p:sp>
        <p:sp>
          <p:nvSpPr>
            <p:cNvPr id="166942" name="Text Box 30"/>
            <p:cNvSpPr txBox="1">
              <a:spLocks noChangeArrowheads="1"/>
            </p:cNvSpPr>
            <p:nvPr/>
          </p:nvSpPr>
          <p:spPr bwMode="auto">
            <a:xfrm>
              <a:off x="4509" y="3802"/>
              <a:ext cx="29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GB" sz="2400">
                  <a:solidFill>
                    <a:schemeClr val="folHlink"/>
                  </a:solidFill>
                </a:rPr>
                <a:t>1</a:t>
              </a:r>
            </a:p>
            <a:p>
              <a:pPr algn="r"/>
              <a:r>
                <a:rPr lang="en-GB" sz="2400">
                  <a:solidFill>
                    <a:schemeClr val="folHlink"/>
                  </a:solidFill>
                </a:rPr>
                <a:t>-3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6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6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6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6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6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utoUpdateAnimBg="0"/>
      <p:bldP spid="166915" grpId="0" autoUpdateAnimBg="0"/>
      <p:bldP spid="166926" grpId="0" autoUpdateAnimBg="0"/>
      <p:bldP spid="166927" grpId="0" autoUpdateAnimBg="0"/>
      <p:bldP spid="16693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679450"/>
          </a:xfrm>
        </p:spPr>
        <p:txBody>
          <a:bodyPr/>
          <a:lstStyle/>
          <a:p>
            <a:r>
              <a:rPr lang="en-GB" sz="4000"/>
              <a:t>Where do they intersect?</a:t>
            </a:r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684213" y="908050"/>
            <a:ext cx="7129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/>
              <a:t>For the circle:</a:t>
            </a:r>
            <a:r>
              <a:rPr lang="en-GB">
                <a:solidFill>
                  <a:srgbClr val="FFFF00"/>
                </a:solidFill>
              </a:rPr>
              <a:t> (x-1)</a:t>
            </a:r>
            <a:r>
              <a:rPr lang="en-GB" baseline="30000">
                <a:solidFill>
                  <a:srgbClr val="FFFF00"/>
                </a:solidFill>
              </a:rPr>
              <a:t>2 + </a:t>
            </a:r>
            <a:r>
              <a:rPr lang="en-GB">
                <a:solidFill>
                  <a:srgbClr val="FFFF00"/>
                </a:solidFill>
              </a:rPr>
              <a:t>(y-3)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/>
              <a:t> </a:t>
            </a:r>
            <a:r>
              <a:rPr lang="en-GB">
                <a:solidFill>
                  <a:srgbClr val="FFFF00"/>
                </a:solidFill>
              </a:rPr>
              <a:t>= 9</a:t>
            </a:r>
          </a:p>
        </p:txBody>
      </p:sp>
      <p:sp>
        <p:nvSpPr>
          <p:cNvPr id="142349" name="Text Box 13"/>
          <p:cNvSpPr txBox="1">
            <a:spLocks noChangeArrowheads="1"/>
          </p:cNvSpPr>
          <p:nvPr/>
        </p:nvSpPr>
        <p:spPr bwMode="auto">
          <a:xfrm>
            <a:off x="808038" y="1395413"/>
            <a:ext cx="4632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.. and the line </a:t>
            </a:r>
            <a:r>
              <a:rPr lang="en-GB">
                <a:solidFill>
                  <a:srgbClr val="00FF00"/>
                </a:solidFill>
              </a:rPr>
              <a:t>y = x +10</a:t>
            </a:r>
          </a:p>
        </p:txBody>
      </p:sp>
      <p:sp>
        <p:nvSpPr>
          <p:cNvPr id="142350" name="Text Box 14"/>
          <p:cNvSpPr txBox="1">
            <a:spLocks noChangeArrowheads="1"/>
          </p:cNvSpPr>
          <p:nvPr/>
        </p:nvSpPr>
        <p:spPr bwMode="auto">
          <a:xfrm>
            <a:off x="1763713" y="2205038"/>
            <a:ext cx="5222875" cy="730250"/>
          </a:xfrm>
          <a:prstGeom prst="rect">
            <a:avLst/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/>
              <a:t>Where do they cross? </a:t>
            </a: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684213" y="3068638"/>
            <a:ext cx="7332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Solve simultaneously to find intersect …</a:t>
            </a:r>
          </a:p>
        </p:txBody>
      </p:sp>
      <p:sp>
        <p:nvSpPr>
          <p:cNvPr id="142352" name="Rectangle 16"/>
          <p:cNvSpPr>
            <a:spLocks noChangeArrowheads="1"/>
          </p:cNvSpPr>
          <p:nvPr/>
        </p:nvSpPr>
        <p:spPr bwMode="auto">
          <a:xfrm>
            <a:off x="684213" y="4292600"/>
            <a:ext cx="2005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FF00"/>
                </a:solidFill>
              </a:rPr>
              <a:t>y = x +10</a:t>
            </a:r>
          </a:p>
        </p:txBody>
      </p:sp>
      <p:sp>
        <p:nvSpPr>
          <p:cNvPr id="142353" name="Rectangle 17"/>
          <p:cNvSpPr>
            <a:spLocks noChangeArrowheads="1"/>
          </p:cNvSpPr>
          <p:nvPr/>
        </p:nvSpPr>
        <p:spPr bwMode="auto">
          <a:xfrm>
            <a:off x="250825" y="3716338"/>
            <a:ext cx="35639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(x-1)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>
                <a:solidFill>
                  <a:srgbClr val="FFFF00"/>
                </a:solidFill>
              </a:rPr>
              <a:t> + (y-3)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/>
              <a:t> </a:t>
            </a:r>
            <a:r>
              <a:rPr lang="en-GB">
                <a:solidFill>
                  <a:srgbClr val="FFFF00"/>
                </a:solidFill>
              </a:rPr>
              <a:t>= 9</a:t>
            </a:r>
          </a:p>
        </p:txBody>
      </p:sp>
      <p:sp>
        <p:nvSpPr>
          <p:cNvPr id="142354" name="Text Box 18"/>
          <p:cNvSpPr txBox="1">
            <a:spLocks noChangeArrowheads="1"/>
          </p:cNvSpPr>
          <p:nvPr/>
        </p:nvSpPr>
        <p:spPr bwMode="auto">
          <a:xfrm>
            <a:off x="950913" y="4924425"/>
            <a:ext cx="246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Substitute </a:t>
            </a:r>
            <a:r>
              <a:rPr lang="en-GB">
                <a:solidFill>
                  <a:srgbClr val="00FF00"/>
                </a:solidFill>
              </a:rPr>
              <a:t>y</a:t>
            </a:r>
            <a:r>
              <a:rPr lang="en-GB"/>
              <a:t>:</a:t>
            </a:r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468313" y="5516563"/>
            <a:ext cx="4556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(x-1)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>
                <a:solidFill>
                  <a:srgbClr val="FFFF00"/>
                </a:solidFill>
              </a:rPr>
              <a:t> + (</a:t>
            </a:r>
            <a:r>
              <a:rPr lang="en-GB">
                <a:solidFill>
                  <a:srgbClr val="00FF00"/>
                </a:solidFill>
              </a:rPr>
              <a:t>x +10</a:t>
            </a:r>
            <a:r>
              <a:rPr lang="en-GB"/>
              <a:t> </a:t>
            </a:r>
            <a:r>
              <a:rPr lang="en-GB">
                <a:solidFill>
                  <a:srgbClr val="FFFF00"/>
                </a:solidFill>
              </a:rPr>
              <a:t>-3)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/>
              <a:t> </a:t>
            </a:r>
            <a:r>
              <a:rPr lang="en-GB">
                <a:solidFill>
                  <a:srgbClr val="FFFF00"/>
                </a:solidFill>
              </a:rPr>
              <a:t>= 9</a:t>
            </a:r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395288" y="6237288"/>
            <a:ext cx="3836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(x-1)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>
                <a:solidFill>
                  <a:srgbClr val="FFFF00"/>
                </a:solidFill>
              </a:rPr>
              <a:t> + (</a:t>
            </a:r>
            <a:r>
              <a:rPr lang="en-GB">
                <a:solidFill>
                  <a:srgbClr val="00FF00"/>
                </a:solidFill>
              </a:rPr>
              <a:t>x +7</a:t>
            </a:r>
            <a:r>
              <a:rPr lang="en-GB">
                <a:solidFill>
                  <a:srgbClr val="FFFF00"/>
                </a:solidFill>
              </a:rPr>
              <a:t>)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/>
              <a:t> </a:t>
            </a:r>
            <a:r>
              <a:rPr lang="en-GB">
                <a:solidFill>
                  <a:srgbClr val="FFFF00"/>
                </a:solidFill>
              </a:rPr>
              <a:t>= 9</a:t>
            </a:r>
          </a:p>
        </p:txBody>
      </p:sp>
      <p:sp>
        <p:nvSpPr>
          <p:cNvPr id="142357" name="Line 21"/>
          <p:cNvSpPr>
            <a:spLocks noChangeShapeType="1"/>
          </p:cNvSpPr>
          <p:nvPr/>
        </p:nvSpPr>
        <p:spPr bwMode="auto">
          <a:xfrm>
            <a:off x="5219700" y="3716338"/>
            <a:ext cx="0" cy="314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42358" name="Text Box 22"/>
          <p:cNvSpPr txBox="1">
            <a:spLocks noChangeArrowheads="1"/>
          </p:cNvSpPr>
          <p:nvPr/>
        </p:nvSpPr>
        <p:spPr bwMode="auto">
          <a:xfrm>
            <a:off x="5213350" y="3644900"/>
            <a:ext cx="3930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tx2"/>
                </a:solidFill>
              </a:rPr>
              <a:t>(x</a:t>
            </a:r>
            <a:r>
              <a:rPr lang="en-GB" baseline="30000">
                <a:solidFill>
                  <a:schemeClr val="tx2"/>
                </a:solidFill>
              </a:rPr>
              <a:t>2</a:t>
            </a:r>
            <a:r>
              <a:rPr lang="en-GB">
                <a:solidFill>
                  <a:schemeClr val="tx2"/>
                </a:solidFill>
              </a:rPr>
              <a:t> – 2x +1) +</a:t>
            </a:r>
          </a:p>
          <a:p>
            <a:r>
              <a:rPr lang="en-GB">
                <a:solidFill>
                  <a:schemeClr val="tx2"/>
                </a:solidFill>
              </a:rPr>
              <a:t> (x</a:t>
            </a:r>
            <a:r>
              <a:rPr lang="en-GB" baseline="30000">
                <a:solidFill>
                  <a:schemeClr val="tx2"/>
                </a:solidFill>
              </a:rPr>
              <a:t>2</a:t>
            </a:r>
            <a:r>
              <a:rPr lang="en-GB">
                <a:solidFill>
                  <a:schemeClr val="tx2"/>
                </a:solidFill>
              </a:rPr>
              <a:t> + 14x + 49) = 9</a:t>
            </a:r>
          </a:p>
        </p:txBody>
      </p:sp>
      <p:sp>
        <p:nvSpPr>
          <p:cNvPr id="142359" name="Text Box 23"/>
          <p:cNvSpPr txBox="1">
            <a:spLocks noChangeArrowheads="1"/>
          </p:cNvSpPr>
          <p:nvPr/>
        </p:nvSpPr>
        <p:spPr bwMode="auto">
          <a:xfrm>
            <a:off x="5213350" y="5013325"/>
            <a:ext cx="3714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tx2"/>
                </a:solidFill>
              </a:rPr>
              <a:t>2x</a:t>
            </a:r>
            <a:r>
              <a:rPr lang="en-GB" baseline="30000">
                <a:solidFill>
                  <a:schemeClr val="tx2"/>
                </a:solidFill>
              </a:rPr>
              <a:t>2</a:t>
            </a:r>
            <a:r>
              <a:rPr lang="en-GB">
                <a:solidFill>
                  <a:schemeClr val="tx2"/>
                </a:solidFill>
              </a:rPr>
              <a:t> + 12x + 41 = 0</a:t>
            </a:r>
          </a:p>
        </p:txBody>
      </p:sp>
      <p:sp>
        <p:nvSpPr>
          <p:cNvPr id="142360" name="Text Box 24"/>
          <p:cNvSpPr txBox="1">
            <a:spLocks noChangeArrowheads="1"/>
          </p:cNvSpPr>
          <p:nvPr/>
        </p:nvSpPr>
        <p:spPr bwMode="auto">
          <a:xfrm>
            <a:off x="5435600" y="5589588"/>
            <a:ext cx="3529013" cy="10668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chemeClr val="bg2"/>
                </a:solidFill>
              </a:rPr>
              <a:t>Solve equation to find intersect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2" grpId="0"/>
      <p:bldP spid="142342" grpId="1"/>
      <p:bldP spid="142349" grpId="0"/>
      <p:bldP spid="142350" grpId="0" animBg="1"/>
      <p:bldP spid="142351" grpId="0"/>
      <p:bldP spid="142352" grpId="0"/>
      <p:bldP spid="142353" grpId="0"/>
      <p:bldP spid="142354" grpId="0"/>
      <p:bldP spid="142355" grpId="0"/>
      <p:bldP spid="142356" grpId="0"/>
      <p:bldP spid="142358" grpId="0"/>
      <p:bldP spid="142359" grpId="0"/>
      <p:bldP spid="1423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679450"/>
          </a:xfrm>
        </p:spPr>
        <p:txBody>
          <a:bodyPr/>
          <a:lstStyle/>
          <a:p>
            <a:r>
              <a:rPr lang="en-GB" sz="4000"/>
              <a:t>Circle Intersect</a:t>
            </a:r>
          </a:p>
        </p:txBody>
      </p:sp>
      <p:grpSp>
        <p:nvGrpSpPr>
          <p:cNvPr id="144387" name="Group 3"/>
          <p:cNvGrpSpPr>
            <a:grpSpLocks/>
          </p:cNvGrpSpPr>
          <p:nvPr/>
        </p:nvGrpSpPr>
        <p:grpSpPr bwMode="auto">
          <a:xfrm>
            <a:off x="755650" y="1989138"/>
            <a:ext cx="6408738" cy="1311275"/>
            <a:chOff x="476" y="1344"/>
            <a:chExt cx="4037" cy="826"/>
          </a:xfrm>
        </p:grpSpPr>
        <p:sp>
          <p:nvSpPr>
            <p:cNvPr id="144388" name="Rectangle 4"/>
            <p:cNvSpPr>
              <a:spLocks noChangeArrowheads="1"/>
            </p:cNvSpPr>
            <p:nvPr/>
          </p:nvSpPr>
          <p:spPr bwMode="auto">
            <a:xfrm>
              <a:off x="476" y="1344"/>
              <a:ext cx="4037" cy="7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4389" name="Text Box 5"/>
            <p:cNvSpPr txBox="1">
              <a:spLocks noChangeArrowheads="1"/>
            </p:cNvSpPr>
            <p:nvPr/>
          </p:nvSpPr>
          <p:spPr bwMode="auto">
            <a:xfrm>
              <a:off x="521" y="1344"/>
              <a:ext cx="3991" cy="82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Use discriminent “b</a:t>
              </a:r>
              <a:r>
                <a:rPr lang="en-GB" baseline="30000"/>
                <a:t>2</a:t>
              </a:r>
              <a:r>
                <a:rPr lang="en-GB"/>
                <a:t>-4ac”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GB"/>
                <a:t>To find out about roots</a:t>
              </a:r>
            </a:p>
          </p:txBody>
        </p:sp>
      </p:grp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684213" y="908050"/>
            <a:ext cx="7488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/>
              <a:t>Does</a:t>
            </a:r>
            <a:r>
              <a:rPr lang="en-GB">
                <a:solidFill>
                  <a:srgbClr val="FFFF00"/>
                </a:solidFill>
              </a:rPr>
              <a:t> 2x</a:t>
            </a:r>
            <a:r>
              <a:rPr lang="en-GB" baseline="30000">
                <a:solidFill>
                  <a:srgbClr val="FFFF00"/>
                </a:solidFill>
              </a:rPr>
              <a:t>2 </a:t>
            </a:r>
            <a:r>
              <a:rPr lang="en-GB">
                <a:solidFill>
                  <a:srgbClr val="FFFF00"/>
                </a:solidFill>
              </a:rPr>
              <a:t>+ 12x+41=0</a:t>
            </a:r>
            <a:r>
              <a:rPr lang="en-GB"/>
              <a:t> have real roots</a:t>
            </a:r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1290638" y="3213100"/>
            <a:ext cx="40449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 = [coefficient of x</a:t>
            </a:r>
            <a:r>
              <a:rPr lang="en-GB" baseline="30000"/>
              <a:t>2</a:t>
            </a:r>
            <a:r>
              <a:rPr lang="en-GB"/>
              <a:t>]</a:t>
            </a:r>
          </a:p>
          <a:p>
            <a:r>
              <a:rPr lang="en-GB"/>
              <a:t>b = [coefficient of x]</a:t>
            </a:r>
          </a:p>
          <a:p>
            <a:r>
              <a:rPr lang="en-GB"/>
              <a:t>c= [constant]</a:t>
            </a: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5467350" y="3213100"/>
            <a:ext cx="10509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FF00"/>
                </a:solidFill>
              </a:rPr>
              <a:t>= 2</a:t>
            </a:r>
          </a:p>
          <a:p>
            <a:r>
              <a:rPr lang="en-GB">
                <a:solidFill>
                  <a:srgbClr val="00FF00"/>
                </a:solidFill>
              </a:rPr>
              <a:t>= 12</a:t>
            </a:r>
          </a:p>
          <a:p>
            <a:r>
              <a:rPr lang="en-GB">
                <a:solidFill>
                  <a:srgbClr val="00FF00"/>
                </a:solidFill>
              </a:rPr>
              <a:t>= 41</a:t>
            </a:r>
          </a:p>
        </p:txBody>
      </p:sp>
      <p:sp>
        <p:nvSpPr>
          <p:cNvPr id="144393" name="Rectangle 9"/>
          <p:cNvSpPr>
            <a:spLocks noChangeArrowheads="1"/>
          </p:cNvSpPr>
          <p:nvPr/>
        </p:nvSpPr>
        <p:spPr bwMode="auto">
          <a:xfrm>
            <a:off x="1116013" y="4868863"/>
            <a:ext cx="37592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b</a:t>
            </a:r>
            <a:r>
              <a:rPr lang="en-GB" baseline="30000">
                <a:solidFill>
                  <a:srgbClr val="FFFF00"/>
                </a:solidFill>
              </a:rPr>
              <a:t>2 </a:t>
            </a:r>
            <a:r>
              <a:rPr lang="en-GB">
                <a:solidFill>
                  <a:srgbClr val="FFFF00"/>
                </a:solidFill>
              </a:rPr>
              <a:t>- 4ac </a:t>
            </a:r>
          </a:p>
          <a:p>
            <a:r>
              <a:rPr lang="en-GB">
                <a:solidFill>
                  <a:srgbClr val="FFFF00"/>
                </a:solidFill>
              </a:rPr>
              <a:t>= 12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>
                <a:solidFill>
                  <a:srgbClr val="FFFF00"/>
                </a:solidFill>
              </a:rPr>
              <a:t> – (4 </a:t>
            </a:r>
            <a:r>
              <a:rPr lang="en-GB" sz="2000">
                <a:solidFill>
                  <a:srgbClr val="FFFF00"/>
                </a:solidFill>
              </a:rPr>
              <a:t>x</a:t>
            </a:r>
            <a:r>
              <a:rPr lang="en-GB">
                <a:solidFill>
                  <a:srgbClr val="FFFF00"/>
                </a:solidFill>
              </a:rPr>
              <a:t> 2 </a:t>
            </a:r>
            <a:r>
              <a:rPr lang="en-GB" sz="2000">
                <a:solidFill>
                  <a:srgbClr val="FFFF00"/>
                </a:solidFill>
              </a:rPr>
              <a:t>x</a:t>
            </a:r>
            <a:r>
              <a:rPr lang="en-GB">
                <a:solidFill>
                  <a:srgbClr val="FFFF00"/>
                </a:solidFill>
              </a:rPr>
              <a:t> 41) </a:t>
            </a:r>
          </a:p>
          <a:p>
            <a:r>
              <a:rPr lang="en-GB">
                <a:solidFill>
                  <a:srgbClr val="FFFF00"/>
                </a:solidFill>
              </a:rPr>
              <a:t>= 144 – 328</a:t>
            </a:r>
          </a:p>
          <a:p>
            <a:r>
              <a:rPr lang="en-GB">
                <a:solidFill>
                  <a:srgbClr val="FFFF00"/>
                </a:solidFill>
              </a:rPr>
              <a:t>= -184</a:t>
            </a:r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5940425" y="5084763"/>
            <a:ext cx="275272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/>
              <a:t>“b</a:t>
            </a:r>
            <a:r>
              <a:rPr lang="en-GB" baseline="30000"/>
              <a:t>2</a:t>
            </a:r>
            <a:r>
              <a:rPr lang="en-GB"/>
              <a:t> – 4ac &lt; 0”</a:t>
            </a:r>
          </a:p>
          <a:p>
            <a:pPr algn="ctr"/>
            <a:r>
              <a:rPr lang="en-GB"/>
              <a:t>No roots </a:t>
            </a:r>
          </a:p>
          <a:p>
            <a:pPr algn="ctr"/>
            <a:r>
              <a:rPr lang="en-GB"/>
              <a:t>(solutions)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4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4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4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4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4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4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4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4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4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0" grpId="0"/>
      <p:bldP spid="144391" grpId="0"/>
      <p:bldP spid="144392" grpId="0" build="p"/>
      <p:bldP spid="144393" grpId="0" build="p"/>
      <p:bldP spid="14439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679450"/>
          </a:xfrm>
        </p:spPr>
        <p:txBody>
          <a:bodyPr/>
          <a:lstStyle/>
          <a:p>
            <a:r>
              <a:rPr lang="en-GB" sz="4000"/>
              <a:t>Circle Intersect</a:t>
            </a:r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468313" y="2060575"/>
            <a:ext cx="74882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</a:rPr>
              <a:t>2x</a:t>
            </a:r>
            <a:r>
              <a:rPr lang="en-GB" baseline="30000">
                <a:solidFill>
                  <a:schemeClr val="tx2"/>
                </a:solidFill>
              </a:rPr>
              <a:t>2 </a:t>
            </a:r>
            <a:r>
              <a:rPr lang="en-GB">
                <a:solidFill>
                  <a:schemeClr val="tx2"/>
                </a:solidFill>
              </a:rPr>
              <a:t>+ 12x+41=0</a:t>
            </a:r>
            <a:r>
              <a:rPr lang="en-GB"/>
              <a:t> has no real roots</a:t>
            </a:r>
          </a:p>
          <a:p>
            <a:pPr eaLnBrk="0" hangingPunct="0">
              <a:spcBef>
                <a:spcPct val="50000"/>
              </a:spcBef>
            </a:pPr>
            <a:r>
              <a:rPr lang="en-GB"/>
              <a:t>-&gt; no solutions; so lines do not cross</a:t>
            </a:r>
          </a:p>
        </p:txBody>
      </p:sp>
      <p:sp>
        <p:nvSpPr>
          <p:cNvPr id="146443" name="Rectangle 11"/>
          <p:cNvSpPr>
            <a:spLocks noChangeArrowheads="1"/>
          </p:cNvSpPr>
          <p:nvPr/>
        </p:nvSpPr>
        <p:spPr bwMode="auto">
          <a:xfrm>
            <a:off x="1260475" y="1557338"/>
            <a:ext cx="2005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FF00"/>
                </a:solidFill>
              </a:rPr>
              <a:t>y = x +10</a:t>
            </a:r>
          </a:p>
        </p:txBody>
      </p:sp>
      <p:sp>
        <p:nvSpPr>
          <p:cNvPr id="146444" name="Rectangle 12"/>
          <p:cNvSpPr>
            <a:spLocks noChangeArrowheads="1"/>
          </p:cNvSpPr>
          <p:nvPr/>
        </p:nvSpPr>
        <p:spPr bwMode="auto">
          <a:xfrm>
            <a:off x="827088" y="981075"/>
            <a:ext cx="35639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(x-1)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>
                <a:solidFill>
                  <a:srgbClr val="FFFF00"/>
                </a:solidFill>
              </a:rPr>
              <a:t> + (y-3)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/>
              <a:t> </a:t>
            </a:r>
            <a:r>
              <a:rPr lang="en-GB">
                <a:solidFill>
                  <a:srgbClr val="FFFF00"/>
                </a:solidFill>
              </a:rPr>
              <a:t>= 9</a:t>
            </a:r>
          </a:p>
        </p:txBody>
      </p:sp>
      <p:grpSp>
        <p:nvGrpSpPr>
          <p:cNvPr id="146447" name="Group 15"/>
          <p:cNvGrpSpPr>
            <a:grpSpLocks/>
          </p:cNvGrpSpPr>
          <p:nvPr/>
        </p:nvGrpSpPr>
        <p:grpSpPr bwMode="auto">
          <a:xfrm>
            <a:off x="323850" y="3500438"/>
            <a:ext cx="3743325" cy="3357562"/>
            <a:chOff x="204" y="2205"/>
            <a:chExt cx="2358" cy="2115"/>
          </a:xfrm>
        </p:grpSpPr>
        <p:sp>
          <p:nvSpPr>
            <p:cNvPr id="146445" name="Oval 13"/>
            <p:cNvSpPr>
              <a:spLocks noChangeArrowheads="1"/>
            </p:cNvSpPr>
            <p:nvPr/>
          </p:nvSpPr>
          <p:spPr bwMode="auto">
            <a:xfrm>
              <a:off x="1066" y="2795"/>
              <a:ext cx="1496" cy="1525"/>
            </a:xfrm>
            <a:prstGeom prst="ellips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6446" name="Line 14"/>
            <p:cNvSpPr>
              <a:spLocks noChangeShapeType="1"/>
            </p:cNvSpPr>
            <p:nvPr/>
          </p:nvSpPr>
          <p:spPr bwMode="auto">
            <a:xfrm flipV="1">
              <a:off x="204" y="2205"/>
              <a:ext cx="1814" cy="145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8" grpId="0"/>
      <p:bldP spid="146443" grpId="0"/>
      <p:bldP spid="1464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214" name="Group 22"/>
          <p:cNvGrpSpPr>
            <a:grpSpLocks/>
          </p:cNvGrpSpPr>
          <p:nvPr/>
        </p:nvGrpSpPr>
        <p:grpSpPr bwMode="auto">
          <a:xfrm>
            <a:off x="3706813" y="-28575"/>
            <a:ext cx="5402262" cy="2952750"/>
            <a:chOff x="2335" y="-18"/>
            <a:chExt cx="3403" cy="1860"/>
          </a:xfrm>
        </p:grpSpPr>
        <p:sp>
          <p:nvSpPr>
            <p:cNvPr id="136200" name="Rectangle 8"/>
            <p:cNvSpPr>
              <a:spLocks noChangeArrowheads="1"/>
            </p:cNvSpPr>
            <p:nvPr/>
          </p:nvSpPr>
          <p:spPr bwMode="auto">
            <a:xfrm>
              <a:off x="2335" y="28"/>
              <a:ext cx="1668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/>
                <a:t>“b</a:t>
              </a:r>
              <a:r>
                <a:rPr lang="en-GB" baseline="30000"/>
                <a:t>2</a:t>
              </a:r>
              <a:r>
                <a:rPr lang="en-GB"/>
                <a:t>-4ac = 0”</a:t>
              </a:r>
            </a:p>
            <a:p>
              <a:pPr eaLnBrk="0" hangingPunct="0">
                <a:buFontTx/>
                <a:buChar char="-"/>
              </a:pPr>
              <a:r>
                <a:rPr lang="en-GB"/>
                <a:t> one solution</a:t>
              </a:r>
            </a:p>
            <a:p>
              <a:pPr eaLnBrk="0" hangingPunct="0">
                <a:buFontTx/>
                <a:buChar char="-"/>
              </a:pPr>
              <a:r>
                <a:rPr lang="en-US"/>
                <a:t> tangent</a:t>
              </a:r>
            </a:p>
          </p:txBody>
        </p:sp>
        <p:sp>
          <p:nvSpPr>
            <p:cNvPr id="136204" name="Oval 12"/>
            <p:cNvSpPr>
              <a:spLocks noChangeArrowheads="1"/>
            </p:cNvSpPr>
            <p:nvPr/>
          </p:nvSpPr>
          <p:spPr bwMode="auto">
            <a:xfrm>
              <a:off x="3787" y="391"/>
              <a:ext cx="1451" cy="1451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6205" name="Line 13"/>
            <p:cNvSpPr>
              <a:spLocks noChangeShapeType="1"/>
            </p:cNvSpPr>
            <p:nvPr/>
          </p:nvSpPr>
          <p:spPr bwMode="auto">
            <a:xfrm flipH="1" flipV="1">
              <a:off x="4422" y="-18"/>
              <a:ext cx="1316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6213" name="Group 21"/>
          <p:cNvGrpSpPr>
            <a:grpSpLocks/>
          </p:cNvGrpSpPr>
          <p:nvPr/>
        </p:nvGrpSpPr>
        <p:grpSpPr bwMode="auto">
          <a:xfrm>
            <a:off x="323850" y="2062163"/>
            <a:ext cx="2825750" cy="4103687"/>
            <a:chOff x="204" y="572"/>
            <a:chExt cx="1780" cy="2585"/>
          </a:xfrm>
        </p:grpSpPr>
        <p:sp>
          <p:nvSpPr>
            <p:cNvPr id="136198" name="Rectangle 6"/>
            <p:cNvSpPr>
              <a:spLocks noChangeArrowheads="1"/>
            </p:cNvSpPr>
            <p:nvPr/>
          </p:nvSpPr>
          <p:spPr bwMode="auto">
            <a:xfrm>
              <a:off x="204" y="572"/>
              <a:ext cx="1780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/>
                <a:t>“b</a:t>
              </a:r>
              <a:r>
                <a:rPr lang="en-GB" baseline="30000"/>
                <a:t>2</a:t>
              </a:r>
              <a:r>
                <a:rPr lang="en-GB"/>
                <a:t>-4ac &gt; 0”</a:t>
              </a:r>
            </a:p>
            <a:p>
              <a:r>
                <a:rPr lang="en-GB"/>
                <a:t>- two solutions</a:t>
              </a:r>
            </a:p>
            <a:p>
              <a:r>
                <a:rPr lang="en-US"/>
                <a:t>- crosses</a:t>
              </a:r>
            </a:p>
          </p:txBody>
        </p:sp>
        <p:sp>
          <p:nvSpPr>
            <p:cNvPr id="136207" name="Oval 15"/>
            <p:cNvSpPr>
              <a:spLocks noChangeArrowheads="1"/>
            </p:cNvSpPr>
            <p:nvPr/>
          </p:nvSpPr>
          <p:spPr bwMode="auto">
            <a:xfrm>
              <a:off x="204" y="1706"/>
              <a:ext cx="1451" cy="1451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6208" name="Line 16"/>
            <p:cNvSpPr>
              <a:spLocks noChangeShapeType="1"/>
            </p:cNvSpPr>
            <p:nvPr/>
          </p:nvSpPr>
          <p:spPr bwMode="auto">
            <a:xfrm flipH="1" flipV="1">
              <a:off x="476" y="1570"/>
              <a:ext cx="1316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6215" name="Group 23"/>
          <p:cNvGrpSpPr>
            <a:grpSpLocks/>
          </p:cNvGrpSpPr>
          <p:nvPr/>
        </p:nvGrpSpPr>
        <p:grpSpPr bwMode="auto">
          <a:xfrm>
            <a:off x="4356100" y="3429000"/>
            <a:ext cx="4787900" cy="3429000"/>
            <a:chOff x="2744" y="2160"/>
            <a:chExt cx="3016" cy="2160"/>
          </a:xfrm>
        </p:grpSpPr>
        <p:sp>
          <p:nvSpPr>
            <p:cNvPr id="136199" name="Rectangle 7"/>
            <p:cNvSpPr>
              <a:spLocks noChangeArrowheads="1"/>
            </p:cNvSpPr>
            <p:nvPr/>
          </p:nvSpPr>
          <p:spPr bwMode="auto">
            <a:xfrm>
              <a:off x="2744" y="2160"/>
              <a:ext cx="1647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/>
                <a:t>“b</a:t>
              </a:r>
              <a:r>
                <a:rPr lang="en-GB" baseline="30000"/>
                <a:t>2</a:t>
              </a:r>
              <a:r>
                <a:rPr lang="en-GB"/>
                <a:t>-4ac &lt; 0”</a:t>
              </a:r>
            </a:p>
            <a:p>
              <a:r>
                <a:rPr lang="en-GB"/>
                <a:t>- no solutions</a:t>
              </a:r>
            </a:p>
            <a:p>
              <a:r>
                <a:rPr lang="en-US"/>
                <a:t>- misses</a:t>
              </a:r>
            </a:p>
          </p:txBody>
        </p:sp>
        <p:sp>
          <p:nvSpPr>
            <p:cNvPr id="136210" name="Oval 18"/>
            <p:cNvSpPr>
              <a:spLocks noChangeArrowheads="1"/>
            </p:cNvSpPr>
            <p:nvPr/>
          </p:nvSpPr>
          <p:spPr bwMode="auto">
            <a:xfrm>
              <a:off x="3787" y="2869"/>
              <a:ext cx="1451" cy="1451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6211" name="Line 19"/>
            <p:cNvSpPr>
              <a:spLocks noChangeShapeType="1"/>
            </p:cNvSpPr>
            <p:nvPr/>
          </p:nvSpPr>
          <p:spPr bwMode="auto">
            <a:xfrm flipH="1" flipV="1">
              <a:off x="4444" y="2251"/>
              <a:ext cx="1316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0" y="0"/>
            <a:ext cx="2916238" cy="15541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</a:rPr>
              <a:t>What the discriminent tells us ……</a:t>
            </a:r>
          </a:p>
        </p:txBody>
      </p:sp>
      <p:sp>
        <p:nvSpPr>
          <p:cNvPr id="136217" name="Freeform 25"/>
          <p:cNvSpPr>
            <a:spLocks/>
          </p:cNvSpPr>
          <p:nvPr/>
        </p:nvSpPr>
        <p:spPr bwMode="auto">
          <a:xfrm>
            <a:off x="2843213" y="1484313"/>
            <a:ext cx="6337300" cy="5473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9" y="998"/>
              </a:cxn>
              <a:cxn ang="0">
                <a:pos x="545" y="3448"/>
              </a:cxn>
              <a:cxn ang="0">
                <a:pos x="499" y="998"/>
              </a:cxn>
              <a:cxn ang="0">
                <a:pos x="3992" y="998"/>
              </a:cxn>
            </a:cxnLst>
            <a:rect l="0" t="0" r="r" b="b"/>
            <a:pathLst>
              <a:path w="3992" h="3448">
                <a:moveTo>
                  <a:pt x="0" y="0"/>
                </a:moveTo>
                <a:lnTo>
                  <a:pt x="499" y="998"/>
                </a:lnTo>
                <a:lnTo>
                  <a:pt x="545" y="3448"/>
                </a:lnTo>
                <a:lnTo>
                  <a:pt x="499" y="998"/>
                </a:lnTo>
                <a:lnTo>
                  <a:pt x="3992" y="998"/>
                </a:lnTo>
              </a:path>
            </a:pathLst>
          </a:custGeom>
          <a:noFill/>
          <a:ln w="57150" cmpd="sng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Oval 2"/>
          <p:cNvSpPr>
            <a:spLocks noChangeArrowheads="1"/>
          </p:cNvSpPr>
          <p:nvPr/>
        </p:nvSpPr>
        <p:spPr bwMode="auto">
          <a:xfrm>
            <a:off x="190500" y="1454150"/>
            <a:ext cx="4044950" cy="404495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0531" name="Line 3"/>
          <p:cNvSpPr>
            <a:spLocks noChangeShapeType="1"/>
          </p:cNvSpPr>
          <p:nvPr/>
        </p:nvSpPr>
        <p:spPr bwMode="auto">
          <a:xfrm>
            <a:off x="1466850" y="1630363"/>
            <a:ext cx="2719388" cy="1449387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233363" y="0"/>
            <a:ext cx="89106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FFFF"/>
                </a:solidFill>
              </a:rPr>
              <a:t>The really important stuff you need to know about chords - but were afraid to ask</a:t>
            </a:r>
          </a:p>
        </p:txBody>
      </p:sp>
      <p:grpSp>
        <p:nvGrpSpPr>
          <p:cNvPr id="150533" name="Group 5"/>
          <p:cNvGrpSpPr>
            <a:grpSpLocks/>
          </p:cNvGrpSpPr>
          <p:nvPr/>
        </p:nvGrpSpPr>
        <p:grpSpPr bwMode="auto">
          <a:xfrm>
            <a:off x="3846513" y="1228725"/>
            <a:ext cx="4883150" cy="1454150"/>
            <a:chOff x="2423" y="774"/>
            <a:chExt cx="3076" cy="916"/>
          </a:xfrm>
        </p:grpSpPr>
        <p:sp>
          <p:nvSpPr>
            <p:cNvPr id="150534" name="Text Box 6"/>
            <p:cNvSpPr txBox="1">
              <a:spLocks noChangeArrowheads="1"/>
            </p:cNvSpPr>
            <p:nvPr/>
          </p:nvSpPr>
          <p:spPr bwMode="auto">
            <a:xfrm>
              <a:off x="2619" y="774"/>
              <a:ext cx="28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A </a:t>
              </a:r>
              <a:r>
                <a:rPr lang="en-US" sz="2400" b="1"/>
                <a:t>chord</a:t>
              </a:r>
              <a:r>
                <a:rPr lang="en-US" sz="2400"/>
                <a:t> joins any 2 points on a circle and creates a </a:t>
              </a:r>
              <a:r>
                <a:rPr lang="en-US" sz="2400" b="1"/>
                <a:t>segment</a:t>
              </a:r>
              <a:endParaRPr lang="en-US" sz="2400"/>
            </a:p>
          </p:txBody>
        </p:sp>
        <p:sp>
          <p:nvSpPr>
            <p:cNvPr id="150535" name="Line 7"/>
            <p:cNvSpPr>
              <a:spLocks noChangeShapeType="1"/>
            </p:cNvSpPr>
            <p:nvPr/>
          </p:nvSpPr>
          <p:spPr bwMode="auto">
            <a:xfrm flipH="1">
              <a:off x="2423" y="1310"/>
              <a:ext cx="2361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4572000" y="2847975"/>
            <a:ext cx="4410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FFCC"/>
                </a:solidFill>
              </a:rPr>
              <a:t>The</a:t>
            </a:r>
            <a:r>
              <a:rPr lang="en-US" sz="2400" b="1">
                <a:solidFill>
                  <a:srgbClr val="FFFFCC"/>
                </a:solidFill>
              </a:rPr>
              <a:t> perpendicular bisector </a:t>
            </a:r>
            <a:r>
              <a:rPr lang="en-US" sz="2400">
                <a:solidFill>
                  <a:srgbClr val="FFFFCC"/>
                </a:solidFill>
              </a:rPr>
              <a:t>of a</a:t>
            </a:r>
            <a:r>
              <a:rPr lang="en-US" sz="2400" b="1">
                <a:solidFill>
                  <a:srgbClr val="FFFFCC"/>
                </a:solidFill>
              </a:rPr>
              <a:t> chord </a:t>
            </a:r>
            <a:r>
              <a:rPr lang="en-US" sz="2400">
                <a:solidFill>
                  <a:srgbClr val="FFFFCC"/>
                </a:solidFill>
              </a:rPr>
              <a:t>passes through the</a:t>
            </a:r>
            <a:r>
              <a:rPr lang="en-US" sz="2400" b="1">
                <a:solidFill>
                  <a:srgbClr val="FFFFCC"/>
                </a:solidFill>
              </a:rPr>
              <a:t> centre </a:t>
            </a:r>
            <a:r>
              <a:rPr lang="en-US" sz="2400">
                <a:solidFill>
                  <a:srgbClr val="FFFFCC"/>
                </a:solidFill>
              </a:rPr>
              <a:t>of the</a:t>
            </a:r>
            <a:r>
              <a:rPr lang="en-US" sz="2400" b="1">
                <a:solidFill>
                  <a:srgbClr val="FFFFCC"/>
                </a:solidFill>
              </a:rPr>
              <a:t> circle</a:t>
            </a:r>
            <a:endParaRPr lang="en-US" sz="2400" b="1"/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4438650" y="4927600"/>
            <a:ext cx="4705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FFCC"/>
                </a:solidFill>
              </a:rPr>
              <a:t>… conversely a </a:t>
            </a:r>
            <a:r>
              <a:rPr lang="en-US" sz="2400" b="1">
                <a:solidFill>
                  <a:srgbClr val="FFFFCC"/>
                </a:solidFill>
              </a:rPr>
              <a:t>radius</a:t>
            </a:r>
            <a:r>
              <a:rPr lang="en-US" sz="2400">
                <a:solidFill>
                  <a:srgbClr val="FFFFCC"/>
                </a:solidFill>
              </a:rPr>
              <a:t> of the </a:t>
            </a:r>
            <a:r>
              <a:rPr lang="en-US" sz="2400" b="1">
                <a:solidFill>
                  <a:srgbClr val="FFFFCC"/>
                </a:solidFill>
              </a:rPr>
              <a:t>circle</a:t>
            </a:r>
            <a:r>
              <a:rPr lang="en-US" sz="2400">
                <a:solidFill>
                  <a:srgbClr val="FFFFCC"/>
                </a:solidFill>
              </a:rPr>
              <a:t> passing </a:t>
            </a:r>
            <a:r>
              <a:rPr lang="en-US" sz="2400" b="1">
                <a:solidFill>
                  <a:srgbClr val="FFFFCC"/>
                </a:solidFill>
              </a:rPr>
              <a:t>perpendicular</a:t>
            </a:r>
            <a:r>
              <a:rPr lang="en-US" sz="2400">
                <a:solidFill>
                  <a:srgbClr val="FFFFCC"/>
                </a:solidFill>
              </a:rPr>
              <a:t> to the </a:t>
            </a:r>
            <a:r>
              <a:rPr lang="en-US" sz="2400" b="1">
                <a:solidFill>
                  <a:srgbClr val="FFFFCC"/>
                </a:solidFill>
              </a:rPr>
              <a:t>chord </a:t>
            </a:r>
            <a:r>
              <a:rPr lang="en-US" sz="2400">
                <a:solidFill>
                  <a:srgbClr val="FFFFCC"/>
                </a:solidFill>
              </a:rPr>
              <a:t>will </a:t>
            </a:r>
            <a:r>
              <a:rPr lang="en-US" sz="2400" b="1">
                <a:solidFill>
                  <a:srgbClr val="FFFFCC"/>
                </a:solidFill>
              </a:rPr>
              <a:t>bisect </a:t>
            </a:r>
            <a:r>
              <a:rPr lang="en-US" sz="2400">
                <a:solidFill>
                  <a:srgbClr val="FFFFCC"/>
                </a:solidFill>
              </a:rPr>
              <a:t>it</a:t>
            </a:r>
          </a:p>
        </p:txBody>
      </p:sp>
      <p:grpSp>
        <p:nvGrpSpPr>
          <p:cNvPr id="150538" name="Group 10"/>
          <p:cNvGrpSpPr>
            <a:grpSpLocks/>
          </p:cNvGrpSpPr>
          <p:nvPr/>
        </p:nvGrpSpPr>
        <p:grpSpPr bwMode="auto">
          <a:xfrm>
            <a:off x="1843088" y="1277938"/>
            <a:ext cx="1628775" cy="2819400"/>
            <a:chOff x="1161" y="805"/>
            <a:chExt cx="1026" cy="1776"/>
          </a:xfrm>
        </p:grpSpPr>
        <p:grpSp>
          <p:nvGrpSpPr>
            <p:cNvPr id="150539" name="Group 11"/>
            <p:cNvGrpSpPr>
              <a:grpSpLocks/>
            </p:cNvGrpSpPr>
            <p:nvPr/>
          </p:nvGrpSpPr>
          <p:grpSpPr bwMode="auto">
            <a:xfrm>
              <a:off x="1161" y="805"/>
              <a:ext cx="1026" cy="1776"/>
              <a:chOff x="1161" y="805"/>
              <a:chExt cx="1026" cy="1776"/>
            </a:xfrm>
          </p:grpSpPr>
          <p:sp>
            <p:nvSpPr>
              <p:cNvPr id="150540" name="Line 12"/>
              <p:cNvSpPr>
                <a:spLocks noChangeShapeType="1"/>
              </p:cNvSpPr>
              <p:nvPr/>
            </p:nvSpPr>
            <p:spPr bwMode="auto">
              <a:xfrm flipH="1">
                <a:off x="1161" y="805"/>
                <a:ext cx="1026" cy="17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541" name="Line 13"/>
              <p:cNvSpPr>
                <a:spLocks noChangeShapeType="1"/>
              </p:cNvSpPr>
              <p:nvPr/>
            </p:nvSpPr>
            <p:spPr bwMode="auto">
              <a:xfrm flipH="1">
                <a:off x="1366" y="1216"/>
                <a:ext cx="78" cy="15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542" name="Line 14"/>
              <p:cNvSpPr>
                <a:spLocks noChangeShapeType="1"/>
              </p:cNvSpPr>
              <p:nvPr/>
            </p:nvSpPr>
            <p:spPr bwMode="auto">
              <a:xfrm flipH="1">
                <a:off x="2091" y="1619"/>
                <a:ext cx="56" cy="12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543" name="Oval 15"/>
              <p:cNvSpPr>
                <a:spLocks noChangeArrowheads="1"/>
              </p:cNvSpPr>
              <p:nvPr/>
            </p:nvSpPr>
            <p:spPr bwMode="auto">
              <a:xfrm>
                <a:off x="1342" y="2136"/>
                <a:ext cx="86" cy="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544" name="Text Box 16"/>
              <p:cNvSpPr txBox="1">
                <a:spLocks noChangeArrowheads="1"/>
              </p:cNvSpPr>
              <p:nvPr/>
            </p:nvSpPr>
            <p:spPr bwMode="auto">
              <a:xfrm>
                <a:off x="1442" y="2110"/>
                <a:ext cx="64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FFFF"/>
                    </a:solidFill>
                  </a:rPr>
                  <a:t>centre</a:t>
                </a:r>
              </a:p>
            </p:txBody>
          </p:sp>
        </p:grpSp>
        <p:sp>
          <p:nvSpPr>
            <p:cNvPr id="150545" name="Freeform 17"/>
            <p:cNvSpPr>
              <a:spLocks/>
            </p:cNvSpPr>
            <p:nvPr/>
          </p:nvSpPr>
          <p:spPr bwMode="auto">
            <a:xfrm>
              <a:off x="1863" y="1382"/>
              <a:ext cx="118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" y="71"/>
                </a:cxn>
                <a:cxn ang="0">
                  <a:pos x="63" y="189"/>
                </a:cxn>
              </a:cxnLst>
              <a:rect l="0" t="0" r="r" b="b"/>
              <a:pathLst>
                <a:path w="118" h="189">
                  <a:moveTo>
                    <a:pt x="0" y="0"/>
                  </a:moveTo>
                  <a:lnTo>
                    <a:pt x="118" y="71"/>
                  </a:lnTo>
                  <a:lnTo>
                    <a:pt x="63" y="18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6" grpId="0" autoUpdateAnimBg="0"/>
      <p:bldP spid="15053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Oval 2"/>
          <p:cNvSpPr>
            <a:spLocks noChangeArrowheads="1"/>
          </p:cNvSpPr>
          <p:nvPr/>
        </p:nvSpPr>
        <p:spPr bwMode="auto">
          <a:xfrm>
            <a:off x="190500" y="1454150"/>
            <a:ext cx="4044950" cy="404495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2579" name="Line 3"/>
          <p:cNvSpPr>
            <a:spLocks noChangeShapeType="1"/>
          </p:cNvSpPr>
          <p:nvPr/>
        </p:nvSpPr>
        <p:spPr bwMode="auto">
          <a:xfrm flipV="1">
            <a:off x="339725" y="1625600"/>
            <a:ext cx="2619375" cy="1220788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233363" y="0"/>
            <a:ext cx="8910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FFFF"/>
                </a:solidFill>
              </a:rPr>
              <a:t>Using these facts we can solve circle problems</a:t>
            </a:r>
          </a:p>
        </p:txBody>
      </p:sp>
      <p:sp>
        <p:nvSpPr>
          <p:cNvPr id="152581" name="Line 5"/>
          <p:cNvSpPr>
            <a:spLocks noChangeShapeType="1"/>
          </p:cNvSpPr>
          <p:nvPr/>
        </p:nvSpPr>
        <p:spPr bwMode="auto">
          <a:xfrm>
            <a:off x="292100" y="3938588"/>
            <a:ext cx="2432050" cy="1487487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4568825" y="865188"/>
            <a:ext cx="4433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Given these 2 chords … </a:t>
            </a:r>
          </a:p>
          <a:p>
            <a:r>
              <a:rPr lang="en-US" sz="2800"/>
              <a:t>find the centre of the circle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320675" y="2835275"/>
            <a:ext cx="101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(5,10)</a:t>
            </a:r>
          </a:p>
        </p:txBody>
      </p: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2952750" y="108108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(11,14)</a:t>
            </a:r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284163" y="354965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(4,7)</a:t>
            </a:r>
          </a:p>
        </p:txBody>
      </p:sp>
      <p:sp>
        <p:nvSpPr>
          <p:cNvPr id="152586" name="Text Box 10"/>
          <p:cNvSpPr txBox="1">
            <a:spLocks noChangeArrowheads="1"/>
          </p:cNvSpPr>
          <p:nvPr/>
        </p:nvSpPr>
        <p:spPr bwMode="auto">
          <a:xfrm>
            <a:off x="2740025" y="544195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(8,3)</a:t>
            </a:r>
          </a:p>
        </p:txBody>
      </p:sp>
      <p:sp>
        <p:nvSpPr>
          <p:cNvPr id="152587" name="Oval 11"/>
          <p:cNvSpPr>
            <a:spLocks noChangeArrowheads="1"/>
          </p:cNvSpPr>
          <p:nvPr/>
        </p:nvSpPr>
        <p:spPr bwMode="auto">
          <a:xfrm>
            <a:off x="2905125" y="1566863"/>
            <a:ext cx="127000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2588" name="Oval 12"/>
          <p:cNvSpPr>
            <a:spLocks noChangeArrowheads="1"/>
          </p:cNvSpPr>
          <p:nvPr/>
        </p:nvSpPr>
        <p:spPr bwMode="auto">
          <a:xfrm>
            <a:off x="274638" y="2797175"/>
            <a:ext cx="127000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2589" name="Oval 13"/>
          <p:cNvSpPr>
            <a:spLocks noChangeArrowheads="1"/>
          </p:cNvSpPr>
          <p:nvPr/>
        </p:nvSpPr>
        <p:spPr bwMode="auto">
          <a:xfrm>
            <a:off x="215900" y="3889375"/>
            <a:ext cx="127000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2590" name="Oval 14"/>
          <p:cNvSpPr>
            <a:spLocks noChangeArrowheads="1"/>
          </p:cNvSpPr>
          <p:nvPr/>
        </p:nvSpPr>
        <p:spPr bwMode="auto">
          <a:xfrm>
            <a:off x="2660650" y="5334000"/>
            <a:ext cx="127000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2591" name="Text Box 15"/>
          <p:cNvSpPr txBox="1">
            <a:spLocks noChangeArrowheads="1"/>
          </p:cNvSpPr>
          <p:nvPr/>
        </p:nvSpPr>
        <p:spPr bwMode="auto">
          <a:xfrm>
            <a:off x="4572000" y="2058988"/>
            <a:ext cx="4410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FFCC"/>
                </a:solidFill>
              </a:rPr>
              <a:t>The</a:t>
            </a:r>
            <a:r>
              <a:rPr lang="en-US" sz="2400" b="1">
                <a:solidFill>
                  <a:srgbClr val="FFFFCC"/>
                </a:solidFill>
              </a:rPr>
              <a:t> perpendicular bisector </a:t>
            </a:r>
            <a:r>
              <a:rPr lang="en-US" sz="2400">
                <a:solidFill>
                  <a:srgbClr val="FFFFCC"/>
                </a:solidFill>
              </a:rPr>
              <a:t>of a</a:t>
            </a:r>
            <a:r>
              <a:rPr lang="en-US" sz="2400" b="1">
                <a:solidFill>
                  <a:srgbClr val="FFFFCC"/>
                </a:solidFill>
              </a:rPr>
              <a:t> chord </a:t>
            </a:r>
            <a:r>
              <a:rPr lang="en-US" sz="2400">
                <a:solidFill>
                  <a:srgbClr val="FFFFCC"/>
                </a:solidFill>
              </a:rPr>
              <a:t>passes through the</a:t>
            </a:r>
            <a:r>
              <a:rPr lang="en-US" sz="2400" b="1">
                <a:solidFill>
                  <a:srgbClr val="FFFFCC"/>
                </a:solidFill>
              </a:rPr>
              <a:t> centre </a:t>
            </a:r>
            <a:r>
              <a:rPr lang="en-US" sz="2400">
                <a:solidFill>
                  <a:srgbClr val="FFFFCC"/>
                </a:solidFill>
              </a:rPr>
              <a:t>of the</a:t>
            </a:r>
            <a:r>
              <a:rPr lang="en-US" sz="2400" b="1">
                <a:solidFill>
                  <a:srgbClr val="FFFFCC"/>
                </a:solidFill>
              </a:rPr>
              <a:t> circle</a:t>
            </a:r>
            <a:endParaRPr lang="en-US" sz="2400" b="1"/>
          </a:p>
        </p:txBody>
      </p:sp>
      <p:sp>
        <p:nvSpPr>
          <p:cNvPr id="152592" name="Line 16"/>
          <p:cNvSpPr>
            <a:spLocks noChangeShapeType="1"/>
          </p:cNvSpPr>
          <p:nvPr/>
        </p:nvSpPr>
        <p:spPr bwMode="auto">
          <a:xfrm>
            <a:off x="1041400" y="1039813"/>
            <a:ext cx="1804988" cy="3379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2593" name="Line 17"/>
          <p:cNvSpPr>
            <a:spLocks noChangeShapeType="1"/>
          </p:cNvSpPr>
          <p:nvPr/>
        </p:nvSpPr>
        <p:spPr bwMode="auto">
          <a:xfrm flipV="1">
            <a:off x="814388" y="2544763"/>
            <a:ext cx="1979612" cy="3421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2594" name="Text Box 18"/>
          <p:cNvSpPr txBox="1">
            <a:spLocks noChangeArrowheads="1"/>
          </p:cNvSpPr>
          <p:nvPr/>
        </p:nvSpPr>
        <p:spPr bwMode="auto">
          <a:xfrm>
            <a:off x="4846638" y="4365625"/>
            <a:ext cx="3879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If you find the equation of the two perpendicular bisectors, where they cross is the centre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1" grpId="0" autoUpdateAnimBg="0"/>
      <p:bldP spid="152592" grpId="0" animBg="1"/>
      <p:bldP spid="152593" grpId="0" animBg="1"/>
      <p:bldP spid="15259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Oval 2"/>
          <p:cNvSpPr>
            <a:spLocks noChangeArrowheads="1"/>
          </p:cNvSpPr>
          <p:nvPr/>
        </p:nvSpPr>
        <p:spPr bwMode="auto">
          <a:xfrm>
            <a:off x="190500" y="1454150"/>
            <a:ext cx="4044950" cy="404495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627" name="Line 3"/>
          <p:cNvSpPr>
            <a:spLocks noChangeShapeType="1"/>
          </p:cNvSpPr>
          <p:nvPr/>
        </p:nvSpPr>
        <p:spPr bwMode="auto">
          <a:xfrm flipV="1">
            <a:off x="339725" y="1625600"/>
            <a:ext cx="2619375" cy="1220788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628" name="Line 4"/>
          <p:cNvSpPr>
            <a:spLocks noChangeShapeType="1"/>
          </p:cNvSpPr>
          <p:nvPr/>
        </p:nvSpPr>
        <p:spPr bwMode="auto">
          <a:xfrm>
            <a:off x="292100" y="3938588"/>
            <a:ext cx="2432050" cy="1487487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57150" y="0"/>
            <a:ext cx="4433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Given these 2 chords … </a:t>
            </a:r>
          </a:p>
          <a:p>
            <a:r>
              <a:rPr lang="en-US" sz="2800"/>
              <a:t>find the centre of the circle</a:t>
            </a:r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320675" y="2835275"/>
            <a:ext cx="101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(5,10)</a:t>
            </a:r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2952750" y="108108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(11,14)</a:t>
            </a:r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284163" y="354965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(4,7)</a:t>
            </a:r>
          </a:p>
        </p:txBody>
      </p: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2740025" y="544195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(8,3)</a:t>
            </a:r>
          </a:p>
        </p:txBody>
      </p:sp>
      <p:sp>
        <p:nvSpPr>
          <p:cNvPr id="154634" name="Oval 10"/>
          <p:cNvSpPr>
            <a:spLocks noChangeArrowheads="1"/>
          </p:cNvSpPr>
          <p:nvPr/>
        </p:nvSpPr>
        <p:spPr bwMode="auto">
          <a:xfrm>
            <a:off x="2905125" y="1566863"/>
            <a:ext cx="127000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635" name="Oval 11"/>
          <p:cNvSpPr>
            <a:spLocks noChangeArrowheads="1"/>
          </p:cNvSpPr>
          <p:nvPr/>
        </p:nvSpPr>
        <p:spPr bwMode="auto">
          <a:xfrm>
            <a:off x="274638" y="2797175"/>
            <a:ext cx="127000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636" name="Oval 12"/>
          <p:cNvSpPr>
            <a:spLocks noChangeArrowheads="1"/>
          </p:cNvSpPr>
          <p:nvPr/>
        </p:nvSpPr>
        <p:spPr bwMode="auto">
          <a:xfrm>
            <a:off x="215900" y="3889375"/>
            <a:ext cx="127000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637" name="Oval 13"/>
          <p:cNvSpPr>
            <a:spLocks noChangeArrowheads="1"/>
          </p:cNvSpPr>
          <p:nvPr/>
        </p:nvSpPr>
        <p:spPr bwMode="auto">
          <a:xfrm>
            <a:off x="2660650" y="5334000"/>
            <a:ext cx="127000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638" name="Line 14"/>
          <p:cNvSpPr>
            <a:spLocks noChangeShapeType="1"/>
          </p:cNvSpPr>
          <p:nvPr/>
        </p:nvSpPr>
        <p:spPr bwMode="auto">
          <a:xfrm>
            <a:off x="1041400" y="1039813"/>
            <a:ext cx="1804988" cy="3379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639" name="Text Box 15"/>
          <p:cNvSpPr txBox="1">
            <a:spLocks noChangeArrowheads="1"/>
          </p:cNvSpPr>
          <p:nvPr/>
        </p:nvSpPr>
        <p:spPr bwMode="auto">
          <a:xfrm>
            <a:off x="0" y="235902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FF"/>
                </a:solidFill>
              </a:rPr>
              <a:t>A</a:t>
            </a:r>
          </a:p>
        </p:txBody>
      </p:sp>
      <p:sp>
        <p:nvSpPr>
          <p:cNvPr id="154640" name="Text Box 16"/>
          <p:cNvSpPr txBox="1">
            <a:spLocks noChangeArrowheads="1"/>
          </p:cNvSpPr>
          <p:nvPr/>
        </p:nvSpPr>
        <p:spPr bwMode="auto">
          <a:xfrm>
            <a:off x="2641600" y="955675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FF"/>
                </a:solidFill>
              </a:rPr>
              <a:t>B</a:t>
            </a:r>
          </a:p>
        </p:txBody>
      </p: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-63500" y="3938588"/>
            <a:ext cx="37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FF"/>
                </a:solidFill>
              </a:rPr>
              <a:t>R</a:t>
            </a:r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2451100" y="54308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FF"/>
                </a:solidFill>
              </a:rPr>
              <a:t>S</a:t>
            </a:r>
          </a:p>
        </p:txBody>
      </p:sp>
      <p:grpSp>
        <p:nvGrpSpPr>
          <p:cNvPr id="154643" name="Group 19"/>
          <p:cNvGrpSpPr>
            <a:grpSpLocks/>
          </p:cNvGrpSpPr>
          <p:nvPr/>
        </p:nvGrpSpPr>
        <p:grpSpPr bwMode="auto">
          <a:xfrm>
            <a:off x="1554163" y="847725"/>
            <a:ext cx="7046912" cy="1436688"/>
            <a:chOff x="979" y="534"/>
            <a:chExt cx="4439" cy="905"/>
          </a:xfrm>
        </p:grpSpPr>
        <p:grpSp>
          <p:nvGrpSpPr>
            <p:cNvPr id="154644" name="Group 20"/>
            <p:cNvGrpSpPr>
              <a:grpSpLocks/>
            </p:cNvGrpSpPr>
            <p:nvPr/>
          </p:nvGrpSpPr>
          <p:grpSpPr bwMode="auto">
            <a:xfrm>
              <a:off x="2880" y="534"/>
              <a:ext cx="2538" cy="748"/>
              <a:chOff x="2918" y="1123"/>
              <a:chExt cx="2538" cy="748"/>
            </a:xfrm>
          </p:grpSpPr>
          <p:sp>
            <p:nvSpPr>
              <p:cNvPr id="154645" name="Text Box 21"/>
              <p:cNvSpPr txBox="1">
                <a:spLocks noChangeArrowheads="1"/>
              </p:cNvSpPr>
              <p:nvPr/>
            </p:nvSpPr>
            <p:spPr bwMode="auto">
              <a:xfrm>
                <a:off x="2918" y="1123"/>
                <a:ext cx="2538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Midpoint (</a:t>
                </a:r>
                <a:r>
                  <a:rPr lang="en-US" sz="2400">
                    <a:solidFill>
                      <a:srgbClr val="00FFFF"/>
                    </a:solidFill>
                  </a:rPr>
                  <a:t>M</a:t>
                </a:r>
                <a:r>
                  <a:rPr lang="en-US" sz="2400"/>
                  <a:t>) of AB is …</a:t>
                </a:r>
              </a:p>
              <a:p>
                <a:r>
                  <a:rPr lang="en-US" sz="2400"/>
                  <a:t>(5 + 11 , 10 + 14) = (8, 12)</a:t>
                </a:r>
              </a:p>
              <a:p>
                <a:r>
                  <a:rPr lang="en-US" sz="2400"/>
                  <a:t>     2             2</a:t>
                </a:r>
              </a:p>
            </p:txBody>
          </p:sp>
          <p:sp>
            <p:nvSpPr>
              <p:cNvPr id="154646" name="Line 22"/>
              <p:cNvSpPr>
                <a:spLocks noChangeShapeType="1"/>
              </p:cNvSpPr>
              <p:nvPr/>
            </p:nvSpPr>
            <p:spPr bwMode="auto">
              <a:xfrm>
                <a:off x="3071" y="1595"/>
                <a:ext cx="5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647" name="Line 23"/>
              <p:cNvSpPr>
                <a:spLocks noChangeShapeType="1"/>
              </p:cNvSpPr>
              <p:nvPr/>
            </p:nvSpPr>
            <p:spPr bwMode="auto">
              <a:xfrm>
                <a:off x="3836" y="159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54648" name="Oval 24"/>
            <p:cNvSpPr>
              <a:spLocks noChangeArrowheads="1"/>
            </p:cNvSpPr>
            <p:nvPr/>
          </p:nvSpPr>
          <p:spPr bwMode="auto">
            <a:xfrm>
              <a:off x="1027" y="1352"/>
              <a:ext cx="80" cy="8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649" name="Text Box 25"/>
            <p:cNvSpPr txBox="1">
              <a:spLocks noChangeArrowheads="1"/>
            </p:cNvSpPr>
            <p:nvPr/>
          </p:nvSpPr>
          <p:spPr bwMode="auto">
            <a:xfrm>
              <a:off x="979" y="1015"/>
              <a:ext cx="5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00FFFF"/>
                  </a:solidFill>
                </a:rPr>
                <a:t>M</a:t>
              </a:r>
            </a:p>
          </p:txBody>
        </p:sp>
      </p:grpSp>
      <p:grpSp>
        <p:nvGrpSpPr>
          <p:cNvPr id="154650" name="Group 26"/>
          <p:cNvGrpSpPr>
            <a:grpSpLocks/>
          </p:cNvGrpSpPr>
          <p:nvPr/>
        </p:nvGrpSpPr>
        <p:grpSpPr bwMode="auto">
          <a:xfrm>
            <a:off x="4572000" y="2071688"/>
            <a:ext cx="3995738" cy="1187450"/>
            <a:chOff x="2926" y="1763"/>
            <a:chExt cx="2517" cy="748"/>
          </a:xfrm>
        </p:grpSpPr>
        <p:sp>
          <p:nvSpPr>
            <p:cNvPr id="154651" name="Text Box 27"/>
            <p:cNvSpPr txBox="1">
              <a:spLocks noChangeArrowheads="1"/>
            </p:cNvSpPr>
            <p:nvPr/>
          </p:nvSpPr>
          <p:spPr bwMode="auto">
            <a:xfrm>
              <a:off x="2926" y="1763"/>
              <a:ext cx="2517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FF00"/>
                  </a:solidFill>
                </a:rPr>
                <a:t>Gradient of AB is  :   14 - 10</a:t>
              </a:r>
            </a:p>
            <a:p>
              <a:r>
                <a:rPr lang="en-US" sz="2400">
                  <a:solidFill>
                    <a:srgbClr val="FFFF00"/>
                  </a:solidFill>
                </a:rPr>
                <a:t>                              11 - 5</a:t>
              </a:r>
            </a:p>
            <a:p>
              <a:r>
                <a:rPr lang="en-US" sz="2400">
                  <a:solidFill>
                    <a:srgbClr val="FFFF00"/>
                  </a:solidFill>
                </a:rPr>
                <a:t>= 4/6 = 2/3</a:t>
              </a:r>
            </a:p>
          </p:txBody>
        </p:sp>
        <p:sp>
          <p:nvSpPr>
            <p:cNvPr id="154652" name="Line 28"/>
            <p:cNvSpPr>
              <a:spLocks noChangeShapeType="1"/>
            </p:cNvSpPr>
            <p:nvPr/>
          </p:nvSpPr>
          <p:spPr bwMode="auto">
            <a:xfrm>
              <a:off x="4776" y="2021"/>
              <a:ext cx="6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54653" name="Group 29"/>
          <p:cNvGrpSpPr>
            <a:grpSpLocks/>
          </p:cNvGrpSpPr>
          <p:nvPr/>
        </p:nvGrpSpPr>
        <p:grpSpPr bwMode="auto">
          <a:xfrm>
            <a:off x="0" y="4679950"/>
            <a:ext cx="9255125" cy="2178050"/>
            <a:chOff x="0" y="2948"/>
            <a:chExt cx="5830" cy="1372"/>
          </a:xfrm>
        </p:grpSpPr>
        <p:sp>
          <p:nvSpPr>
            <p:cNvPr id="154654" name="Text Box 30"/>
            <p:cNvSpPr txBox="1">
              <a:spLocks noChangeArrowheads="1"/>
            </p:cNvSpPr>
            <p:nvPr/>
          </p:nvSpPr>
          <p:spPr bwMode="auto">
            <a:xfrm>
              <a:off x="2928" y="3342"/>
              <a:ext cx="2855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2400"/>
            </a:p>
            <a:p>
              <a:r>
                <a:rPr lang="en-US" sz="2400"/>
                <a:t>y - 12 = </a:t>
              </a:r>
              <a:r>
                <a:rPr lang="en-US" sz="2400">
                  <a:solidFill>
                    <a:srgbClr val="00FF00"/>
                  </a:solidFill>
                </a:rPr>
                <a:t>-3/2</a:t>
              </a:r>
              <a:r>
                <a:rPr lang="en-US" sz="2400"/>
                <a:t> (x - 8)</a:t>
              </a:r>
            </a:p>
            <a:p>
              <a:r>
                <a:rPr lang="en-US" sz="2400"/>
                <a:t>y - 12 = </a:t>
              </a:r>
              <a:r>
                <a:rPr lang="en-US" sz="2400">
                  <a:solidFill>
                    <a:srgbClr val="00FF00"/>
                  </a:solidFill>
                </a:rPr>
                <a:t>-3/2</a:t>
              </a:r>
              <a:r>
                <a:rPr lang="en-US" sz="2400"/>
                <a:t> x + 12</a:t>
              </a:r>
            </a:p>
            <a:p>
              <a:r>
                <a:rPr lang="en-US" sz="2400"/>
                <a:t>y = </a:t>
              </a:r>
              <a:r>
                <a:rPr lang="en-US" sz="2400">
                  <a:solidFill>
                    <a:srgbClr val="00FF00"/>
                  </a:solidFill>
                </a:rPr>
                <a:t>-3/2</a:t>
              </a:r>
              <a:r>
                <a:rPr lang="en-US" sz="2400"/>
                <a:t> x + 24 </a:t>
              </a:r>
            </a:p>
          </p:txBody>
        </p:sp>
        <p:sp>
          <p:nvSpPr>
            <p:cNvPr id="154655" name="Rectangle 31"/>
            <p:cNvSpPr>
              <a:spLocks noRot="1" noChangeArrowheads="1"/>
            </p:cNvSpPr>
            <p:nvPr/>
          </p:nvSpPr>
          <p:spPr bwMode="auto">
            <a:xfrm>
              <a:off x="2423" y="2948"/>
              <a:ext cx="3407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GB" sz="240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Equations of form y-y</a:t>
              </a:r>
              <a:r>
                <a:rPr lang="en-GB" sz="2400" baseline="-2500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r>
                <a:rPr lang="en-GB" sz="240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=m(x-x</a:t>
              </a:r>
              <a:r>
                <a:rPr lang="en-GB" sz="2400" baseline="-2500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r>
                <a:rPr lang="en-GB" sz="240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) </a:t>
              </a:r>
              <a:endPara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54656" name="Text Box 32"/>
            <p:cNvSpPr txBox="1">
              <a:spLocks noChangeArrowheads="1"/>
            </p:cNvSpPr>
            <p:nvPr/>
          </p:nvSpPr>
          <p:spPr bwMode="auto">
            <a:xfrm>
              <a:off x="2545" y="3325"/>
              <a:ext cx="3048" cy="2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DCEBEE"/>
                  </a:solidFill>
                </a:rPr>
                <a:t>Line goes through (x</a:t>
              </a:r>
              <a:r>
                <a:rPr lang="en-US" sz="2000" baseline="-25000">
                  <a:solidFill>
                    <a:srgbClr val="DCEBEE"/>
                  </a:solidFill>
                </a:rPr>
                <a:t>1</a:t>
              </a:r>
              <a:r>
                <a:rPr lang="en-US" sz="2000">
                  <a:solidFill>
                    <a:srgbClr val="DCEBEE"/>
                  </a:solidFill>
                </a:rPr>
                <a:t>,y</a:t>
              </a:r>
              <a:r>
                <a:rPr lang="en-US" sz="2000" baseline="-25000">
                  <a:solidFill>
                    <a:srgbClr val="DCEBEE"/>
                  </a:solidFill>
                </a:rPr>
                <a:t>1</a:t>
              </a:r>
              <a:r>
                <a:rPr lang="en-US" sz="2000">
                  <a:solidFill>
                    <a:srgbClr val="DCEBEE"/>
                  </a:solidFill>
                </a:rPr>
                <a:t>) with gradient m</a:t>
              </a:r>
            </a:p>
          </p:txBody>
        </p:sp>
        <p:sp>
          <p:nvSpPr>
            <p:cNvPr id="154657" name="Rectangle 33"/>
            <p:cNvSpPr>
              <a:spLocks noChangeArrowheads="1"/>
            </p:cNvSpPr>
            <p:nvPr/>
          </p:nvSpPr>
          <p:spPr bwMode="auto">
            <a:xfrm>
              <a:off x="0" y="3802"/>
              <a:ext cx="28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400" b="1"/>
                <a:t>Equation of perpendicular bisector of AB is:</a:t>
              </a:r>
            </a:p>
          </p:txBody>
        </p:sp>
        <p:sp>
          <p:nvSpPr>
            <p:cNvPr id="154658" name="Freeform 34"/>
            <p:cNvSpPr>
              <a:spLocks/>
            </p:cNvSpPr>
            <p:nvPr/>
          </p:nvSpPr>
          <p:spPr bwMode="auto">
            <a:xfrm>
              <a:off x="284" y="2992"/>
              <a:ext cx="5408" cy="1311"/>
            </a:xfrm>
            <a:custGeom>
              <a:avLst/>
              <a:gdLst/>
              <a:ahLst/>
              <a:cxnLst>
                <a:cxn ang="0">
                  <a:pos x="0" y="782"/>
                </a:cxn>
                <a:cxn ang="0">
                  <a:pos x="2171" y="790"/>
                </a:cxn>
                <a:cxn ang="0">
                  <a:pos x="2187" y="87"/>
                </a:cxn>
                <a:cxn ang="0">
                  <a:pos x="3379" y="0"/>
                </a:cxn>
                <a:cxn ang="0">
                  <a:pos x="5289" y="40"/>
                </a:cxn>
                <a:cxn ang="0">
                  <a:pos x="5408" y="585"/>
                </a:cxn>
                <a:cxn ang="0">
                  <a:pos x="4855" y="1208"/>
                </a:cxn>
                <a:cxn ang="0">
                  <a:pos x="4105" y="1295"/>
                </a:cxn>
                <a:cxn ang="0">
                  <a:pos x="505" y="1311"/>
                </a:cxn>
                <a:cxn ang="0">
                  <a:pos x="8" y="1224"/>
                </a:cxn>
                <a:cxn ang="0">
                  <a:pos x="0" y="782"/>
                </a:cxn>
              </a:cxnLst>
              <a:rect l="0" t="0" r="r" b="b"/>
              <a:pathLst>
                <a:path w="5408" h="1311">
                  <a:moveTo>
                    <a:pt x="0" y="782"/>
                  </a:moveTo>
                  <a:lnTo>
                    <a:pt x="2171" y="790"/>
                  </a:lnTo>
                  <a:lnTo>
                    <a:pt x="2187" y="87"/>
                  </a:lnTo>
                  <a:lnTo>
                    <a:pt x="3379" y="0"/>
                  </a:lnTo>
                  <a:lnTo>
                    <a:pt x="5289" y="40"/>
                  </a:lnTo>
                  <a:lnTo>
                    <a:pt x="5408" y="585"/>
                  </a:lnTo>
                  <a:lnTo>
                    <a:pt x="4855" y="1208"/>
                  </a:lnTo>
                  <a:lnTo>
                    <a:pt x="4105" y="1295"/>
                  </a:lnTo>
                  <a:lnTo>
                    <a:pt x="505" y="1311"/>
                  </a:lnTo>
                  <a:lnTo>
                    <a:pt x="8" y="1224"/>
                  </a:lnTo>
                  <a:lnTo>
                    <a:pt x="0" y="782"/>
                  </a:lnTo>
                  <a:close/>
                </a:path>
              </a:pathLst>
            </a:custGeom>
            <a:noFill/>
            <a:ln w="57150" cap="flat" cmpd="sng">
              <a:solidFill>
                <a:srgbClr val="0099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4659" name="Oval 35"/>
          <p:cNvSpPr>
            <a:spLocks noChangeArrowheads="1"/>
          </p:cNvSpPr>
          <p:nvPr/>
        </p:nvSpPr>
        <p:spPr bwMode="auto">
          <a:xfrm>
            <a:off x="2254250" y="3386138"/>
            <a:ext cx="127000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660" name="Text Box 36"/>
          <p:cNvSpPr txBox="1">
            <a:spLocks noChangeArrowheads="1"/>
          </p:cNvSpPr>
          <p:nvPr/>
        </p:nvSpPr>
        <p:spPr bwMode="auto">
          <a:xfrm>
            <a:off x="2479675" y="32019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FF"/>
                </a:solidFill>
              </a:rPr>
              <a:t>C</a:t>
            </a:r>
          </a:p>
        </p:txBody>
      </p:sp>
      <p:grpSp>
        <p:nvGrpSpPr>
          <p:cNvPr id="154661" name="Group 37"/>
          <p:cNvGrpSpPr>
            <a:grpSpLocks/>
          </p:cNvGrpSpPr>
          <p:nvPr/>
        </p:nvGrpSpPr>
        <p:grpSpPr bwMode="auto">
          <a:xfrm>
            <a:off x="4632325" y="3525838"/>
            <a:ext cx="3416300" cy="847725"/>
            <a:chOff x="2918" y="2221"/>
            <a:chExt cx="2152" cy="534"/>
          </a:xfrm>
        </p:grpSpPr>
        <p:sp>
          <p:nvSpPr>
            <p:cNvPr id="154662" name="Text Box 38"/>
            <p:cNvSpPr txBox="1">
              <a:spLocks noChangeArrowheads="1"/>
            </p:cNvSpPr>
            <p:nvPr/>
          </p:nvSpPr>
          <p:spPr bwMode="auto">
            <a:xfrm>
              <a:off x="2918" y="2221"/>
              <a:ext cx="2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Gradient MC x </a:t>
              </a:r>
              <a:r>
                <a:rPr lang="en-US" sz="2400">
                  <a:solidFill>
                    <a:srgbClr val="FFFF00"/>
                  </a:solidFill>
                </a:rPr>
                <a:t>2/3</a:t>
              </a:r>
              <a:r>
                <a:rPr lang="en-US" sz="2400"/>
                <a:t> = -1 </a:t>
              </a:r>
            </a:p>
          </p:txBody>
        </p:sp>
        <p:sp>
          <p:nvSpPr>
            <p:cNvPr id="154663" name="Text Box 39"/>
            <p:cNvSpPr txBox="1">
              <a:spLocks noChangeArrowheads="1"/>
            </p:cNvSpPr>
            <p:nvPr/>
          </p:nvSpPr>
          <p:spPr bwMode="auto">
            <a:xfrm>
              <a:off x="2975" y="2467"/>
              <a:ext cx="18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Gradient MC = </a:t>
              </a:r>
              <a:r>
                <a:rPr lang="en-US" sz="2400">
                  <a:solidFill>
                    <a:srgbClr val="00FF00"/>
                  </a:solidFill>
                </a:rPr>
                <a:t>-3/2</a:t>
              </a:r>
              <a:r>
                <a:rPr lang="en-US" sz="2400"/>
                <a:t> 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1435</TotalTime>
  <Words>825</Words>
  <Application>Microsoft Office PowerPoint</Application>
  <PresentationFormat>On-screen Show (4:3)</PresentationFormat>
  <Paragraphs>169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Times New Roman</vt:lpstr>
      <vt:lpstr>Wingdings</vt:lpstr>
      <vt:lpstr>Compass</vt:lpstr>
      <vt:lpstr> Circles Revision</vt:lpstr>
      <vt:lpstr>Slide 2</vt:lpstr>
      <vt:lpstr>Where do they intersect?</vt:lpstr>
      <vt:lpstr>Circle Intersect</vt:lpstr>
      <vt:lpstr>Circle Intersect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Functions</dc:title>
  <dc:creator>mrbartonmaths.com</dc:creator>
  <cp:lastModifiedBy>Teacher</cp:lastModifiedBy>
  <cp:revision>40</cp:revision>
  <dcterms:created xsi:type="dcterms:W3CDTF">2005-06-12T12:05:31Z</dcterms:created>
  <dcterms:modified xsi:type="dcterms:W3CDTF">2011-10-08T13:49:22Z</dcterms:modified>
</cp:coreProperties>
</file>