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5" Type="http://schemas.openxmlformats.org/officeDocument/2006/relationships/image" Target="../media/image25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24" Type="http://schemas.openxmlformats.org/officeDocument/2006/relationships/image" Target="../media/image24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23CB4-563B-4E82-BEA5-E472B86A348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5FAC4-B69F-4FAE-94BB-22B50A50F16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5FB84-82BE-4B4E-9534-07A59128A2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375AC-631D-4178-9182-27E29AA8563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B38B0-706D-4035-974A-BB596FA014D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8ACAE-F1EB-4B50-94FB-833E8B6CB5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C5F69-4863-4FF2-833F-2BD0793F81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3CB87-4BD5-4FF4-9E27-5C5F5947CF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12E8E-D433-403D-A8F2-83A83ED0F5F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8597D-25A7-4ABF-BF8A-72B4F08F1B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EB5C8-07B0-4EA6-A167-441C65141A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1416AF7B-3489-44CA-9574-EC8880A61BE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4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22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Relationship Id="rId27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844675"/>
            <a:ext cx="7772400" cy="1470025"/>
          </a:xfrm>
        </p:spPr>
        <p:txBody>
          <a:bodyPr/>
          <a:lstStyle/>
          <a:p>
            <a:r>
              <a:rPr lang="en-GB" sz="6000">
                <a:latin typeface="Comic Sans MS" pitchFamily="66" charset="0"/>
              </a:rPr>
              <a:t>Why Mr. Barton isn’t Very Good at Maths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990725"/>
          </a:xfrm>
        </p:spPr>
        <p:txBody>
          <a:bodyPr/>
          <a:lstStyle/>
          <a:p>
            <a:r>
              <a:rPr lang="en-GB" sz="4800"/>
              <a:t>Part Four – </a:t>
            </a:r>
          </a:p>
          <a:p>
            <a:r>
              <a:rPr lang="en-GB" sz="4800"/>
              <a:t>Co-ordinate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569325" cy="6191250"/>
          </a:xfrm>
        </p:spPr>
        <p:txBody>
          <a:bodyPr/>
          <a:lstStyle/>
          <a:p>
            <a:pPr>
              <a:buFontTx/>
              <a:buNone/>
            </a:pPr>
            <a:r>
              <a:rPr lang="en-GB" b="1">
                <a:solidFill>
                  <a:srgbClr val="FF0000"/>
                </a:solidFill>
              </a:rPr>
              <a:t>1.	 				    5.</a:t>
            </a:r>
          </a:p>
          <a:p>
            <a:pPr>
              <a:buFontTx/>
              <a:buNone/>
            </a:pPr>
            <a:endParaRPr lang="en-GB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GB" b="1">
                <a:solidFill>
                  <a:srgbClr val="FF0000"/>
                </a:solidFill>
              </a:rPr>
              <a:t>2.					    </a:t>
            </a:r>
          </a:p>
          <a:p>
            <a:pPr>
              <a:buFontTx/>
              <a:buNone/>
            </a:pPr>
            <a:r>
              <a:rPr lang="en-GB" b="1">
                <a:solidFill>
                  <a:srgbClr val="FF0000"/>
                </a:solidFill>
              </a:rPr>
              <a:t>					    </a:t>
            </a:r>
          </a:p>
          <a:p>
            <a:pPr>
              <a:buFontTx/>
              <a:buNone/>
            </a:pPr>
            <a:r>
              <a:rPr lang="en-GB" b="1">
                <a:solidFill>
                  <a:srgbClr val="FF0000"/>
                </a:solidFill>
              </a:rPr>
              <a:t>3.					    7.</a:t>
            </a:r>
          </a:p>
          <a:p>
            <a:pPr>
              <a:buFontTx/>
              <a:buNone/>
            </a:pPr>
            <a:endParaRPr lang="en-GB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GB" b="1">
                <a:solidFill>
                  <a:srgbClr val="FF0000"/>
                </a:solidFill>
              </a:rPr>
              <a:t>4.					    </a:t>
            </a:r>
          </a:p>
          <a:p>
            <a:pPr>
              <a:buFontTx/>
              <a:buNone/>
            </a:pPr>
            <a:r>
              <a:rPr lang="en-GB" b="1">
                <a:solidFill>
                  <a:srgbClr val="FF0000"/>
                </a:solidFill>
              </a:rPr>
              <a:t>				    	    </a:t>
            </a:r>
          </a:p>
          <a:p>
            <a:pPr>
              <a:buFontTx/>
              <a:buNone/>
            </a:pPr>
            <a:r>
              <a:rPr lang="en-GB" b="1">
                <a:solidFill>
                  <a:srgbClr val="FF0000"/>
                </a:solidFill>
              </a:rPr>
              <a:t>					   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401888" y="469900"/>
          <a:ext cx="234950" cy="447675"/>
        </p:xfrm>
        <a:graphic>
          <a:graphicData uri="http://schemas.openxmlformats.org/presentationml/2006/ole">
            <p:oleObj spid="_x0000_s3076" name="Equation" r:id="rId3" imgW="114120" imgH="215640" progId="Equation.3">
              <p:embed/>
            </p:oleObj>
          </a:graphicData>
        </a:graphic>
      </p:graphicFrame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26" name="Text Box 54"/>
          <p:cNvSpPr txBox="1">
            <a:spLocks noChangeArrowheads="1"/>
          </p:cNvSpPr>
          <p:nvPr/>
        </p:nvSpPr>
        <p:spPr bwMode="auto">
          <a:xfrm>
            <a:off x="827088" y="981075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y-intercept =</a:t>
            </a:r>
            <a:r>
              <a:rPr lang="en-GB" sz="2400">
                <a:latin typeface="Arial" charset="0"/>
              </a:rPr>
              <a:t> </a:t>
            </a: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127" name="Object 55"/>
          <p:cNvGraphicFramePr>
            <a:graphicFrameLocks noChangeAspect="1"/>
          </p:cNvGraphicFramePr>
          <p:nvPr/>
        </p:nvGraphicFramePr>
        <p:xfrm>
          <a:off x="1042988" y="260350"/>
          <a:ext cx="2033587" cy="457200"/>
        </p:xfrm>
        <a:graphic>
          <a:graphicData uri="http://schemas.openxmlformats.org/presentationml/2006/ole">
            <p:oleObj spid="_x0000_s3127" name="Equation" r:id="rId4" imgW="901440" imgH="203040" progId="Equation.3">
              <p:embed/>
            </p:oleObj>
          </a:graphicData>
        </a:graphic>
      </p:graphicFrame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827088" y="69215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gradient =</a:t>
            </a: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130" name="Object 58"/>
          <p:cNvGraphicFramePr>
            <a:graphicFrameLocks noChangeAspect="1"/>
          </p:cNvGraphicFramePr>
          <p:nvPr/>
        </p:nvGraphicFramePr>
        <p:xfrm>
          <a:off x="971550" y="1557338"/>
          <a:ext cx="1512888" cy="466725"/>
        </p:xfrm>
        <a:graphic>
          <a:graphicData uri="http://schemas.openxmlformats.org/presentationml/2006/ole">
            <p:oleObj spid="_x0000_s3130" name="Equation" r:id="rId5" imgW="660240" imgH="203040" progId="Equation.3">
              <p:embed/>
            </p:oleObj>
          </a:graphicData>
        </a:graphic>
      </p:graphicFrame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2555875" y="155733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is parallel</a:t>
            </a:r>
            <a:r>
              <a:rPr lang="en-GB" sz="2400">
                <a:latin typeface="Arial" charset="0"/>
              </a:rPr>
              <a:t>  </a:t>
            </a:r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133" name="Object 61"/>
          <p:cNvGraphicFramePr>
            <a:graphicFrameLocks noChangeAspect="1"/>
          </p:cNvGraphicFramePr>
          <p:nvPr/>
        </p:nvGraphicFramePr>
        <p:xfrm>
          <a:off x="974725" y="2781300"/>
          <a:ext cx="2082800" cy="393700"/>
        </p:xfrm>
        <a:graphic>
          <a:graphicData uri="http://schemas.openxmlformats.org/presentationml/2006/ole">
            <p:oleObj spid="_x0000_s3133" name="Equation" r:id="rId6" imgW="1066680" imgH="203040" progId="Equation.3">
              <p:embed/>
            </p:oleObj>
          </a:graphicData>
        </a:graphic>
      </p:graphicFrame>
      <p:sp>
        <p:nvSpPr>
          <p:cNvPr id="3136" name="Rectangle 6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51" name="Rectangle 7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53" name="Rectangle 8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152" name="Object 80"/>
          <p:cNvGraphicFramePr>
            <a:graphicFrameLocks noChangeAspect="1"/>
          </p:cNvGraphicFramePr>
          <p:nvPr/>
        </p:nvGraphicFramePr>
        <p:xfrm>
          <a:off x="5076825" y="2708275"/>
          <a:ext cx="1517650" cy="468313"/>
        </p:xfrm>
        <a:graphic>
          <a:graphicData uri="http://schemas.openxmlformats.org/presentationml/2006/ole">
            <p:oleObj spid="_x0000_s3152" name="Equation" r:id="rId7" imgW="647640" imgH="203040" progId="Equation.3">
              <p:embed/>
            </p:oleObj>
          </a:graphicData>
        </a:graphic>
      </p:graphicFrame>
      <p:sp>
        <p:nvSpPr>
          <p:cNvPr id="3155" name="Rectangle 83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57" name="Rectangle 85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156" name="Object 84"/>
          <p:cNvGraphicFramePr>
            <a:graphicFrameLocks noChangeAspect="1"/>
          </p:cNvGraphicFramePr>
          <p:nvPr/>
        </p:nvGraphicFramePr>
        <p:xfrm>
          <a:off x="5508625" y="3068638"/>
          <a:ext cx="1963738" cy="447675"/>
        </p:xfrm>
        <a:graphic>
          <a:graphicData uri="http://schemas.openxmlformats.org/presentationml/2006/ole">
            <p:oleObj spid="_x0000_s3156" name="Equation" r:id="rId8" imgW="850680" imgH="203040" progId="Equation.3">
              <p:embed/>
            </p:oleObj>
          </a:graphicData>
        </a:graphic>
      </p:graphicFrame>
      <p:sp>
        <p:nvSpPr>
          <p:cNvPr id="3159" name="Rectangle 8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158" name="Object 86"/>
          <p:cNvGraphicFramePr>
            <a:graphicFrameLocks noChangeAspect="1"/>
          </p:cNvGraphicFramePr>
          <p:nvPr/>
        </p:nvGraphicFramePr>
        <p:xfrm>
          <a:off x="5148263" y="260350"/>
          <a:ext cx="1422400" cy="438150"/>
        </p:xfrm>
        <a:graphic>
          <a:graphicData uri="http://schemas.openxmlformats.org/presentationml/2006/ole">
            <p:oleObj spid="_x0000_s3158" name="Equation" r:id="rId9" imgW="647640" imgH="203040" progId="Equation.3">
              <p:embed/>
            </p:oleObj>
          </a:graphicData>
        </a:graphic>
      </p:graphicFrame>
      <p:sp>
        <p:nvSpPr>
          <p:cNvPr id="3161" name="Rectangle 8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160" name="Object 88"/>
          <p:cNvGraphicFramePr>
            <a:graphicFrameLocks noChangeAspect="1"/>
          </p:cNvGraphicFramePr>
          <p:nvPr/>
        </p:nvGraphicFramePr>
        <p:xfrm>
          <a:off x="5795963" y="620713"/>
          <a:ext cx="1728787" cy="423862"/>
        </p:xfrm>
        <a:graphic>
          <a:graphicData uri="http://schemas.openxmlformats.org/presentationml/2006/ole">
            <p:oleObj spid="_x0000_s3160" name="Equation" r:id="rId10" imgW="812520" imgH="203040" progId="Equation.3">
              <p:embed/>
            </p:oleObj>
          </a:graphicData>
        </a:graphic>
      </p:graphicFrame>
      <p:sp>
        <p:nvSpPr>
          <p:cNvPr id="3163" name="Rectangle 9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66" name="Rectangle 9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67" name="Text Box 95"/>
          <p:cNvSpPr txBox="1">
            <a:spLocks noChangeArrowheads="1"/>
          </p:cNvSpPr>
          <p:nvPr/>
        </p:nvSpPr>
        <p:spPr bwMode="auto">
          <a:xfrm>
            <a:off x="5076825" y="3573463"/>
            <a:ext cx="3455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If I draw the following 4 lines, the x axis will be CUT twice</a:t>
            </a:r>
            <a:endParaRPr lang="en-GB" sz="2200">
              <a:latin typeface="Arial" charset="0"/>
            </a:endParaRPr>
          </a:p>
        </p:txBody>
      </p:sp>
      <p:sp>
        <p:nvSpPr>
          <p:cNvPr id="3169" name="Rectangle 9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173" name="Rectangle 10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172" name="Object 100"/>
          <p:cNvGraphicFramePr>
            <a:graphicFrameLocks noChangeAspect="1"/>
          </p:cNvGraphicFramePr>
          <p:nvPr/>
        </p:nvGraphicFramePr>
        <p:xfrm>
          <a:off x="6084888" y="5373688"/>
          <a:ext cx="1773237" cy="446087"/>
        </p:xfrm>
        <a:graphic>
          <a:graphicData uri="http://schemas.openxmlformats.org/presentationml/2006/ole">
            <p:oleObj spid="_x0000_s3172" name="Equation" r:id="rId11" imgW="799920" imgH="203040" progId="Equation.3">
              <p:embed/>
            </p:oleObj>
          </a:graphicData>
        </a:graphic>
      </p:graphicFrame>
      <p:sp>
        <p:nvSpPr>
          <p:cNvPr id="3174" name="Text Box 102"/>
          <p:cNvSpPr txBox="1">
            <a:spLocks noChangeArrowheads="1"/>
          </p:cNvSpPr>
          <p:nvPr/>
        </p:nvSpPr>
        <p:spPr bwMode="auto">
          <a:xfrm>
            <a:off x="4859338" y="5373688"/>
            <a:ext cx="13668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Arial" charset="0"/>
              </a:rPr>
              <a:t>The line</a:t>
            </a:r>
            <a:r>
              <a:rPr lang="en-GB" sz="2200">
                <a:latin typeface="Arial" charset="0"/>
              </a:rPr>
              <a:t>  </a:t>
            </a:r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5076825" y="5516563"/>
            <a:ext cx="10795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200">
              <a:latin typeface="Arial" charset="0"/>
            </a:endParaRPr>
          </a:p>
        </p:txBody>
      </p:sp>
      <p:sp>
        <p:nvSpPr>
          <p:cNvPr id="3177" name="Rectangle 105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176" name="Object 104"/>
          <p:cNvGraphicFramePr>
            <a:graphicFrameLocks noChangeAspect="1"/>
          </p:cNvGraphicFramePr>
          <p:nvPr/>
        </p:nvGraphicFramePr>
        <p:xfrm>
          <a:off x="2124075" y="620713"/>
          <a:ext cx="503238" cy="447675"/>
        </p:xfrm>
        <a:graphic>
          <a:graphicData uri="http://schemas.openxmlformats.org/presentationml/2006/ole">
            <p:oleObj spid="_x0000_s3176" name="Equation" r:id="rId12" imgW="342751" imgH="304668" progId="Equation.3">
              <p:embed/>
            </p:oleObj>
          </a:graphicData>
        </a:graphic>
      </p:graphicFrame>
      <p:sp>
        <p:nvSpPr>
          <p:cNvPr id="3179" name="Rectangle 107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178" name="Object 106"/>
          <p:cNvGraphicFramePr>
            <a:graphicFrameLocks noChangeAspect="1"/>
          </p:cNvGraphicFramePr>
          <p:nvPr/>
        </p:nvGraphicFramePr>
        <p:xfrm>
          <a:off x="2297113" y="1125538"/>
          <a:ext cx="460375" cy="287337"/>
        </p:xfrm>
        <a:graphic>
          <a:graphicData uri="http://schemas.openxmlformats.org/presentationml/2006/ole">
            <p:oleObj spid="_x0000_s3178" name="Equation" r:id="rId13" imgW="228600" imgH="139680" progId="Equation.3">
              <p:embed/>
            </p:oleObj>
          </a:graphicData>
        </a:graphic>
      </p:graphicFrame>
      <p:sp>
        <p:nvSpPr>
          <p:cNvPr id="3193" name="Rectangle 12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192" name="Object 120"/>
          <p:cNvGraphicFramePr>
            <a:graphicFrameLocks noChangeAspect="1"/>
          </p:cNvGraphicFramePr>
          <p:nvPr/>
        </p:nvGraphicFramePr>
        <p:xfrm>
          <a:off x="1476375" y="1989138"/>
          <a:ext cx="1624013" cy="503237"/>
        </p:xfrm>
        <a:graphic>
          <a:graphicData uri="http://schemas.openxmlformats.org/presentationml/2006/ole">
            <p:oleObj spid="_x0000_s3192" name="Equation" r:id="rId14" imgW="647640" imgH="203040" progId="Equation.3">
              <p:embed/>
            </p:oleObj>
          </a:graphicData>
        </a:graphic>
      </p:graphicFrame>
      <p:sp>
        <p:nvSpPr>
          <p:cNvPr id="3194" name="Text Box 122"/>
          <p:cNvSpPr txBox="1">
            <a:spLocks noChangeArrowheads="1"/>
          </p:cNvSpPr>
          <p:nvPr/>
        </p:nvSpPr>
        <p:spPr bwMode="auto">
          <a:xfrm>
            <a:off x="1042988" y="198913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to</a:t>
            </a:r>
            <a:r>
              <a:rPr lang="en-GB" sz="2400">
                <a:latin typeface="Arial" charset="0"/>
              </a:rPr>
              <a:t>  </a:t>
            </a:r>
          </a:p>
        </p:txBody>
      </p:sp>
      <p:sp>
        <p:nvSpPr>
          <p:cNvPr id="3195" name="Text Box 123"/>
          <p:cNvSpPr txBox="1">
            <a:spLocks noChangeArrowheads="1"/>
          </p:cNvSpPr>
          <p:nvPr/>
        </p:nvSpPr>
        <p:spPr bwMode="auto">
          <a:xfrm>
            <a:off x="468313" y="314166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parallel to</a:t>
            </a:r>
            <a:r>
              <a:rPr lang="en-GB" sz="2400">
                <a:latin typeface="Arial" charset="0"/>
              </a:rPr>
              <a:t>  </a:t>
            </a:r>
          </a:p>
        </p:txBody>
      </p:sp>
      <p:sp>
        <p:nvSpPr>
          <p:cNvPr id="3196" name="Text Box 124"/>
          <p:cNvSpPr txBox="1">
            <a:spLocks noChangeArrowheads="1"/>
          </p:cNvSpPr>
          <p:nvPr/>
        </p:nvSpPr>
        <p:spPr bwMode="auto">
          <a:xfrm>
            <a:off x="3132138" y="27082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is</a:t>
            </a:r>
            <a:r>
              <a:rPr lang="en-GB" sz="2400">
                <a:latin typeface="Arial" charset="0"/>
              </a:rPr>
              <a:t>  </a:t>
            </a:r>
          </a:p>
        </p:txBody>
      </p:sp>
      <p:sp>
        <p:nvSpPr>
          <p:cNvPr id="3201" name="Rectangle 12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02" name="Text Box 130"/>
          <p:cNvSpPr txBox="1">
            <a:spLocks noChangeArrowheads="1"/>
          </p:cNvSpPr>
          <p:nvPr/>
        </p:nvSpPr>
        <p:spPr bwMode="auto">
          <a:xfrm>
            <a:off x="755650" y="3933825"/>
            <a:ext cx="3887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The equation of the line passing through (3, -1) &amp; (5,7) is: </a:t>
            </a:r>
          </a:p>
        </p:txBody>
      </p:sp>
      <p:sp>
        <p:nvSpPr>
          <p:cNvPr id="3204" name="Rectangle 13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203" name="Object 131"/>
          <p:cNvGraphicFramePr>
            <a:graphicFrameLocks noChangeAspect="1"/>
          </p:cNvGraphicFramePr>
          <p:nvPr/>
        </p:nvGraphicFramePr>
        <p:xfrm>
          <a:off x="1476375" y="4581525"/>
          <a:ext cx="1295400" cy="611188"/>
        </p:xfrm>
        <a:graphic>
          <a:graphicData uri="http://schemas.openxmlformats.org/presentationml/2006/ole">
            <p:oleObj spid="_x0000_s3203" name="Equation" r:id="rId15" imgW="825500" imgH="393700" progId="Equation.3">
              <p:embed/>
            </p:oleObj>
          </a:graphicData>
        </a:graphic>
      </p:graphicFrame>
      <p:sp>
        <p:nvSpPr>
          <p:cNvPr id="3206" name="Rectangle 13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205" name="Object 133"/>
          <p:cNvGraphicFramePr>
            <a:graphicFrameLocks noChangeAspect="1"/>
          </p:cNvGraphicFramePr>
          <p:nvPr/>
        </p:nvGraphicFramePr>
        <p:xfrm>
          <a:off x="1476375" y="5229225"/>
          <a:ext cx="1223963" cy="576263"/>
        </p:xfrm>
        <a:graphic>
          <a:graphicData uri="http://schemas.openxmlformats.org/presentationml/2006/ole">
            <p:oleObj spid="_x0000_s3205" name="Equation" r:id="rId16" imgW="825500" imgH="393700" progId="Equation.3">
              <p:embed/>
            </p:oleObj>
          </a:graphicData>
        </a:graphic>
      </p:graphicFrame>
      <p:sp>
        <p:nvSpPr>
          <p:cNvPr id="3208" name="Rectangle 13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207" name="Object 135"/>
          <p:cNvGraphicFramePr>
            <a:graphicFrameLocks noChangeAspect="1"/>
          </p:cNvGraphicFramePr>
          <p:nvPr/>
        </p:nvGraphicFramePr>
        <p:xfrm>
          <a:off x="1258888" y="5805488"/>
          <a:ext cx="1944687" cy="377825"/>
        </p:xfrm>
        <a:graphic>
          <a:graphicData uri="http://schemas.openxmlformats.org/presentationml/2006/ole">
            <p:oleObj spid="_x0000_s3207" name="Equation" r:id="rId17" imgW="1028254" imgH="203112" progId="Equation.3">
              <p:embed/>
            </p:oleObj>
          </a:graphicData>
        </a:graphic>
      </p:graphicFrame>
      <p:sp>
        <p:nvSpPr>
          <p:cNvPr id="3210" name="Rectangle 13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209" name="Object 137"/>
          <p:cNvGraphicFramePr>
            <a:graphicFrameLocks noChangeAspect="1"/>
          </p:cNvGraphicFramePr>
          <p:nvPr/>
        </p:nvGraphicFramePr>
        <p:xfrm>
          <a:off x="1258888" y="6237288"/>
          <a:ext cx="1295400" cy="393700"/>
        </p:xfrm>
        <a:graphic>
          <a:graphicData uri="http://schemas.openxmlformats.org/presentationml/2006/ole">
            <p:oleObj spid="_x0000_s3209" name="Equation" r:id="rId18" imgW="660113" imgH="203112" progId="Equation.3">
              <p:embed/>
            </p:oleObj>
          </a:graphicData>
        </a:graphic>
      </p:graphicFrame>
      <p:sp>
        <p:nvSpPr>
          <p:cNvPr id="3212" name="Rectangle 140"/>
          <p:cNvSpPr>
            <a:spLocks noChangeArrowheads="1"/>
          </p:cNvSpPr>
          <p:nvPr/>
        </p:nvSpPr>
        <p:spPr bwMode="auto">
          <a:xfrm>
            <a:off x="0" y="3367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211" name="Object 139"/>
          <p:cNvGraphicFramePr>
            <a:graphicFrameLocks noChangeAspect="1"/>
          </p:cNvGraphicFramePr>
          <p:nvPr/>
        </p:nvGraphicFramePr>
        <p:xfrm>
          <a:off x="755650" y="6237288"/>
          <a:ext cx="431800" cy="374650"/>
        </p:xfrm>
        <a:graphic>
          <a:graphicData uri="http://schemas.openxmlformats.org/presentationml/2006/ole">
            <p:oleObj spid="_x0000_s3211" name="Equation" r:id="rId19" imgW="139518" imgH="126835" progId="Equation.3">
              <p:embed/>
            </p:oleObj>
          </a:graphicData>
        </a:graphic>
      </p:graphicFrame>
      <p:sp>
        <p:nvSpPr>
          <p:cNvPr id="3213" name="Text Box 141"/>
          <p:cNvSpPr txBox="1">
            <a:spLocks noChangeArrowheads="1"/>
          </p:cNvSpPr>
          <p:nvPr/>
        </p:nvSpPr>
        <p:spPr bwMode="auto">
          <a:xfrm>
            <a:off x="6588125" y="188913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is perpendicular</a:t>
            </a:r>
            <a:r>
              <a:rPr lang="en-GB" sz="2400">
                <a:latin typeface="Arial" charset="0"/>
              </a:rPr>
              <a:t>  </a:t>
            </a:r>
          </a:p>
        </p:txBody>
      </p:sp>
      <p:sp>
        <p:nvSpPr>
          <p:cNvPr id="3214" name="Text Box 142"/>
          <p:cNvSpPr txBox="1">
            <a:spLocks noChangeArrowheads="1"/>
          </p:cNvSpPr>
          <p:nvPr/>
        </p:nvSpPr>
        <p:spPr bwMode="auto">
          <a:xfrm>
            <a:off x="5364163" y="620713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to</a:t>
            </a:r>
            <a:r>
              <a:rPr lang="en-GB" sz="2400">
                <a:latin typeface="Arial" charset="0"/>
              </a:rPr>
              <a:t>  </a:t>
            </a:r>
          </a:p>
        </p:txBody>
      </p:sp>
      <p:sp>
        <p:nvSpPr>
          <p:cNvPr id="3215" name="Text Box 143"/>
          <p:cNvSpPr txBox="1">
            <a:spLocks noChangeArrowheads="1"/>
          </p:cNvSpPr>
          <p:nvPr/>
        </p:nvSpPr>
        <p:spPr bwMode="auto">
          <a:xfrm>
            <a:off x="6516688" y="2636838"/>
            <a:ext cx="216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is perpendicular</a:t>
            </a:r>
            <a:r>
              <a:rPr lang="en-GB" sz="2400">
                <a:latin typeface="Arial" charset="0"/>
              </a:rPr>
              <a:t>  </a:t>
            </a:r>
          </a:p>
        </p:txBody>
      </p:sp>
      <p:sp>
        <p:nvSpPr>
          <p:cNvPr id="3216" name="Text Box 144"/>
          <p:cNvSpPr txBox="1">
            <a:spLocks noChangeArrowheads="1"/>
          </p:cNvSpPr>
          <p:nvPr/>
        </p:nvSpPr>
        <p:spPr bwMode="auto">
          <a:xfrm>
            <a:off x="5076825" y="29972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to</a:t>
            </a:r>
            <a:r>
              <a:rPr lang="en-GB" sz="2400">
                <a:latin typeface="Arial" charset="0"/>
              </a:rPr>
              <a:t>  </a:t>
            </a:r>
          </a:p>
        </p:txBody>
      </p:sp>
      <p:sp>
        <p:nvSpPr>
          <p:cNvPr id="3217" name="Text Box 145"/>
          <p:cNvSpPr txBox="1">
            <a:spLocks noChangeArrowheads="1"/>
          </p:cNvSpPr>
          <p:nvPr/>
        </p:nvSpPr>
        <p:spPr bwMode="auto">
          <a:xfrm>
            <a:off x="5003800" y="1125538"/>
            <a:ext cx="3887788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Find the equation of the line with gradient -½ that passes through  (-2b,3b)</a:t>
            </a:r>
            <a:r>
              <a:rPr lang="en-GB" sz="2200">
                <a:latin typeface="Arial" charset="0"/>
              </a:rPr>
              <a:t>  </a:t>
            </a:r>
          </a:p>
        </p:txBody>
      </p:sp>
      <p:sp>
        <p:nvSpPr>
          <p:cNvPr id="3219" name="Rectangle 147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218" name="Object 146"/>
          <p:cNvGraphicFramePr>
            <a:graphicFrameLocks noChangeAspect="1"/>
          </p:cNvGraphicFramePr>
          <p:nvPr/>
        </p:nvGraphicFramePr>
        <p:xfrm>
          <a:off x="6227763" y="1773238"/>
          <a:ext cx="2016125" cy="485775"/>
        </p:xfrm>
        <a:graphic>
          <a:graphicData uri="http://schemas.openxmlformats.org/presentationml/2006/ole">
            <p:oleObj spid="_x0000_s3218" name="Equation" r:id="rId20" imgW="1269449" imgH="304668" progId="Equation.3">
              <p:embed/>
            </p:oleObj>
          </a:graphicData>
        </a:graphic>
      </p:graphicFrame>
      <p:sp>
        <p:nvSpPr>
          <p:cNvPr id="3221" name="Rectangle 149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220" name="Object 148"/>
          <p:cNvGraphicFramePr>
            <a:graphicFrameLocks noChangeAspect="1"/>
          </p:cNvGraphicFramePr>
          <p:nvPr/>
        </p:nvGraphicFramePr>
        <p:xfrm>
          <a:off x="5148263" y="2205038"/>
          <a:ext cx="1800225" cy="496887"/>
        </p:xfrm>
        <a:graphic>
          <a:graphicData uri="http://schemas.openxmlformats.org/presentationml/2006/ole">
            <p:oleObj spid="_x0000_s3220" name="Equation" r:id="rId21" imgW="1104900" imgH="304800" progId="Equation.3">
              <p:embed/>
            </p:oleObj>
          </a:graphicData>
        </a:graphic>
      </p:graphicFrame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4500563" y="1125538"/>
            <a:ext cx="522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0000"/>
                </a:solidFill>
                <a:latin typeface="Arial" charset="0"/>
              </a:rPr>
              <a:t>6.</a:t>
            </a:r>
          </a:p>
        </p:txBody>
      </p:sp>
      <p:sp>
        <p:nvSpPr>
          <p:cNvPr id="3223" name="Rectangle 151"/>
          <p:cNvSpPr>
            <a:spLocks noChangeArrowheads="1"/>
          </p:cNvSpPr>
          <p:nvPr/>
        </p:nvSpPr>
        <p:spPr bwMode="auto">
          <a:xfrm>
            <a:off x="4500563" y="3429000"/>
            <a:ext cx="522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0000"/>
                </a:solidFill>
                <a:latin typeface="Arial" charset="0"/>
              </a:rPr>
              <a:t>8.</a:t>
            </a:r>
          </a:p>
        </p:txBody>
      </p:sp>
      <p:sp>
        <p:nvSpPr>
          <p:cNvPr id="3225" name="Rectangle 153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224" name="Object 152"/>
          <p:cNvGraphicFramePr>
            <a:graphicFrameLocks noChangeAspect="1"/>
          </p:cNvGraphicFramePr>
          <p:nvPr/>
        </p:nvGraphicFramePr>
        <p:xfrm>
          <a:off x="7289800" y="4724400"/>
          <a:ext cx="1128713" cy="520700"/>
        </p:xfrm>
        <a:graphic>
          <a:graphicData uri="http://schemas.openxmlformats.org/presentationml/2006/ole">
            <p:oleObj spid="_x0000_s3224" name="Equation" r:id="rId22" imgW="660240" imgH="304560" progId="Equation.3">
              <p:embed/>
            </p:oleObj>
          </a:graphicData>
        </a:graphic>
      </p:graphicFrame>
      <p:sp>
        <p:nvSpPr>
          <p:cNvPr id="3227" name="Rectangle 15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226" name="Object 154"/>
          <p:cNvGraphicFramePr>
            <a:graphicFrameLocks noChangeAspect="1"/>
          </p:cNvGraphicFramePr>
          <p:nvPr/>
        </p:nvGraphicFramePr>
        <p:xfrm>
          <a:off x="5435600" y="4251325"/>
          <a:ext cx="865188" cy="423863"/>
        </p:xfrm>
        <a:graphic>
          <a:graphicData uri="http://schemas.openxmlformats.org/presentationml/2006/ole">
            <p:oleObj spid="_x0000_s3226" name="Equation" r:id="rId23" imgW="482391" imgH="241195" progId="Equation.3">
              <p:embed/>
            </p:oleObj>
          </a:graphicData>
        </a:graphic>
      </p:graphicFrame>
      <p:sp>
        <p:nvSpPr>
          <p:cNvPr id="3229" name="Rectangle 15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228" name="Object 156"/>
          <p:cNvGraphicFramePr>
            <a:graphicFrameLocks noChangeAspect="1"/>
          </p:cNvGraphicFramePr>
          <p:nvPr/>
        </p:nvGraphicFramePr>
        <p:xfrm>
          <a:off x="6516688" y="4292600"/>
          <a:ext cx="1800225" cy="400050"/>
        </p:xfrm>
        <a:graphic>
          <a:graphicData uri="http://schemas.openxmlformats.org/presentationml/2006/ole">
            <p:oleObj spid="_x0000_s3228" name="Equation" r:id="rId24" imgW="1028700" imgH="228600" progId="Equation.3">
              <p:embed/>
            </p:oleObj>
          </a:graphicData>
        </a:graphic>
      </p:graphicFrame>
      <p:sp>
        <p:nvSpPr>
          <p:cNvPr id="3231" name="Rectangle 15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230" name="Object 158"/>
          <p:cNvGraphicFramePr>
            <a:graphicFrameLocks noChangeAspect="1"/>
          </p:cNvGraphicFramePr>
          <p:nvPr/>
        </p:nvGraphicFramePr>
        <p:xfrm>
          <a:off x="5292725" y="4797425"/>
          <a:ext cx="1655763" cy="457200"/>
        </p:xfrm>
        <a:graphic>
          <a:graphicData uri="http://schemas.openxmlformats.org/presentationml/2006/ole">
            <p:oleObj spid="_x0000_s3230" name="Equation" r:id="rId25" imgW="825500" imgH="228600" progId="Equation.3">
              <p:embed/>
            </p:oleObj>
          </a:graphicData>
        </a:graphic>
      </p:graphicFrame>
      <p:sp>
        <p:nvSpPr>
          <p:cNvPr id="3232" name="Rectangle 160"/>
          <p:cNvSpPr>
            <a:spLocks noChangeArrowheads="1"/>
          </p:cNvSpPr>
          <p:nvPr/>
        </p:nvSpPr>
        <p:spPr bwMode="auto">
          <a:xfrm>
            <a:off x="4356100" y="5229225"/>
            <a:ext cx="522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0000"/>
                </a:solidFill>
                <a:latin typeface="Arial" charset="0"/>
              </a:rPr>
              <a:t>9.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7812088" y="5300663"/>
            <a:ext cx="468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Arial" charset="0"/>
              </a:rPr>
              <a:t>is</a:t>
            </a:r>
            <a:r>
              <a:rPr lang="en-GB" sz="2400">
                <a:latin typeface="Arial" charset="0"/>
              </a:rPr>
              <a:t>  </a:t>
            </a:r>
          </a:p>
        </p:txBody>
      </p:sp>
      <p:sp>
        <p:nvSpPr>
          <p:cNvPr id="3234" name="Text Box 162"/>
          <p:cNvSpPr txBox="1">
            <a:spLocks noChangeArrowheads="1"/>
          </p:cNvSpPr>
          <p:nvPr/>
        </p:nvSpPr>
        <p:spPr bwMode="auto">
          <a:xfrm>
            <a:off x="4643438" y="5805488"/>
            <a:ext cx="23764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Arial" charset="0"/>
              </a:rPr>
              <a:t>perpendicular to</a:t>
            </a:r>
            <a:r>
              <a:rPr lang="en-GB" sz="2200">
                <a:latin typeface="Arial" charset="0"/>
              </a:rPr>
              <a:t>  </a:t>
            </a:r>
          </a:p>
        </p:txBody>
      </p:sp>
      <p:sp>
        <p:nvSpPr>
          <p:cNvPr id="3236" name="Rectangle 164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235" name="Object 163"/>
          <p:cNvGraphicFramePr>
            <a:graphicFrameLocks noChangeAspect="1"/>
          </p:cNvGraphicFramePr>
          <p:nvPr/>
        </p:nvGraphicFramePr>
        <p:xfrm>
          <a:off x="6877050" y="5876925"/>
          <a:ext cx="1727200" cy="679450"/>
        </p:xfrm>
        <a:graphic>
          <a:graphicData uri="http://schemas.openxmlformats.org/presentationml/2006/ole">
            <p:oleObj spid="_x0000_s3235" name="Equation" r:id="rId26" imgW="850531" imgH="330057" progId="Equation.3">
              <p:embed/>
            </p:oleObj>
          </a:graphicData>
        </a:graphic>
      </p:graphicFrame>
      <p:sp>
        <p:nvSpPr>
          <p:cNvPr id="3238" name="Rectangle 16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3237" name="Object 165"/>
          <p:cNvGraphicFramePr>
            <a:graphicFrameLocks noChangeAspect="1"/>
          </p:cNvGraphicFramePr>
          <p:nvPr/>
        </p:nvGraphicFramePr>
        <p:xfrm>
          <a:off x="1692275" y="3213100"/>
          <a:ext cx="2160588" cy="390525"/>
        </p:xfrm>
        <a:graphic>
          <a:graphicData uri="http://schemas.openxmlformats.org/presentationml/2006/ole">
            <p:oleObj spid="_x0000_s3237" name="Equation" r:id="rId27" imgW="11049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049588" y="1484313"/>
          <a:ext cx="1485900" cy="1962150"/>
        </p:xfrm>
        <a:graphic>
          <a:graphicData uri="http://schemas.openxmlformats.org/presentationml/2006/ole">
            <p:oleObj spid="_x0000_s4100" name="Equation" r:id="rId3" imgW="228600" imgH="304560" progId="Equation.3">
              <p:embed/>
            </p:oleObj>
          </a:graphicData>
        </a:graphic>
      </p:graphicFrame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771775" y="3429000"/>
            <a:ext cx="5976938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0600" b="0">
                <a:solidFill>
                  <a:schemeClr val="tx2"/>
                </a:solidFill>
                <a:latin typeface="French Script MT" pitchFamily="66" charset="0"/>
              </a:rPr>
              <a:t>Maybe try Drama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588125" y="549275"/>
            <a:ext cx="158432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10600" b="0">
                <a:solidFill>
                  <a:srgbClr val="FF0000"/>
                </a:solidFill>
                <a:sym typeface="Wingdings" pitchFamily="2" charset="2"/>
              </a:rPr>
              <a:t></a:t>
            </a:r>
            <a:r>
              <a:rPr lang="en-GB" sz="10600"/>
              <a:t> 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019925" y="5149850"/>
            <a:ext cx="158432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10600" b="0">
                <a:solidFill>
                  <a:srgbClr val="FF0000"/>
                </a:solidFill>
                <a:sym typeface="Wingdings" pitchFamily="2" charset="2"/>
              </a:rPr>
              <a:t></a:t>
            </a:r>
            <a:r>
              <a:rPr lang="en-GB" sz="10600"/>
              <a:t> 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116013" y="4797425"/>
            <a:ext cx="158432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10600" b="0">
                <a:solidFill>
                  <a:srgbClr val="FF0000"/>
                </a:solidFill>
                <a:sym typeface="Wingdings" pitchFamily="2" charset="2"/>
              </a:rPr>
              <a:t></a:t>
            </a:r>
            <a:r>
              <a:rPr lang="en-GB" sz="10600"/>
              <a:t> 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95288" y="404813"/>
            <a:ext cx="158432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10600" b="0">
                <a:solidFill>
                  <a:srgbClr val="FF0000"/>
                </a:solidFill>
                <a:sym typeface="Wingdings" pitchFamily="2" charset="2"/>
              </a:rPr>
              <a:t></a:t>
            </a:r>
            <a:r>
              <a:rPr lang="en-GB" sz="10600"/>
              <a:t> </a:t>
            </a:r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2268538" y="1268413"/>
            <a:ext cx="2951162" cy="24479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99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Comic Sans MS</vt:lpstr>
      <vt:lpstr>French Script MT</vt:lpstr>
      <vt:lpstr>Wingdings</vt:lpstr>
      <vt:lpstr>Default Design</vt:lpstr>
      <vt:lpstr>Microsoft Equation 3.0</vt:lpstr>
      <vt:lpstr>Why Mr. Barton isn’t Very Good at Maths</vt:lpstr>
      <vt:lpstr>Slide 2</vt:lpstr>
      <vt:lpstr>Slide 3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Mr. Barton isn’t Very Good at Maths</dc:title>
  <dc:creator>mrbartonmaths.com</dc:creator>
  <cp:lastModifiedBy>Teacher</cp:lastModifiedBy>
  <cp:revision>55</cp:revision>
  <dcterms:created xsi:type="dcterms:W3CDTF">2004-11-12T10:33:13Z</dcterms:created>
  <dcterms:modified xsi:type="dcterms:W3CDTF">2011-10-08T13:47:46Z</dcterms:modified>
</cp:coreProperties>
</file>