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6" r:id="rId3"/>
    <p:sldId id="264" r:id="rId4"/>
    <p:sldId id="262" r:id="rId5"/>
    <p:sldId id="260" r:id="rId6"/>
    <p:sldId id="270" r:id="rId7"/>
    <p:sldId id="274" r:id="rId8"/>
    <p:sldId id="261" r:id="rId9"/>
    <p:sldId id="257" r:id="rId10"/>
    <p:sldId id="258" r:id="rId11"/>
    <p:sldId id="271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91" autoAdjust="0"/>
  </p:normalViewPr>
  <p:slideViewPr>
    <p:cSldViewPr>
      <p:cViewPr varScale="1">
        <p:scale>
          <a:sx n="64" d="100"/>
          <a:sy n="64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DDE4C-198C-488B-A083-C4BFBC41BB7D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7D56A-DE61-411F-82CF-F889D397EE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93FD2-6441-48C4-A1BA-C26BF2817F3E}" type="slidenum">
              <a:rPr lang="en-GB"/>
              <a:pPr/>
              <a:t>5</a:t>
            </a:fld>
            <a:endParaRPr lang="en-GB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F4324-C67F-434D-A4A8-4C9036FF60B1}" type="slidenum">
              <a:rPr lang="en-GB"/>
              <a:pPr/>
              <a:t>6</a:t>
            </a:fld>
            <a:endParaRPr lang="en-GB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Tell pupils that they are not required to learn this formula since it is given in the examination.</a:t>
            </a:r>
          </a:p>
          <a:p>
            <a:r>
              <a:rPr lang="en-US"/>
              <a:t>It is a complex formula, however, and so stress that some practice is needed to use it correctly.</a:t>
            </a:r>
          </a:p>
          <a:p>
            <a:r>
              <a:rPr lang="en-US"/>
              <a:t>Ask pupils if they can see how this formula will lead to two solutions.</a:t>
            </a:r>
          </a:p>
          <a:p>
            <a:r>
              <a:rPr lang="en-US"/>
              <a:t>More able pupils could be asked to complete the square for the general quadratic equation to derive the formula.</a:t>
            </a: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A5A3A-0BB9-465E-A82C-F2FB01B62FE7}" type="slidenum">
              <a:rPr lang="en-GB"/>
              <a:pPr/>
              <a:t>7</a:t>
            </a:fld>
            <a:endParaRPr lang="en-GB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726AD-5A34-44D9-8367-C3E1F1FB34AF}" type="slidenum">
              <a:rPr lang="en-GB"/>
              <a:pPr/>
              <a:t>8</a:t>
            </a:fld>
            <a:endParaRPr lang="en-GB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that when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– 4</a:t>
            </a:r>
            <a:r>
              <a:rPr lang="en-US" i="1"/>
              <a:t>ac</a:t>
            </a:r>
            <a:r>
              <a:rPr lang="en-US"/>
              <a:t> is greater than 0 and therefore positive </a:t>
            </a:r>
            <a:r>
              <a:rPr lang="en-GB">
                <a:sym typeface="Symbol" pitchFamily="18" charset="2"/>
              </a:rPr>
              <a:t>√(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– 4</a:t>
            </a:r>
            <a:r>
              <a:rPr lang="en-US" i="1"/>
              <a:t>ac</a:t>
            </a:r>
            <a:r>
              <a:rPr lang="en-US"/>
              <a:t>) can be evaluated and so the quadratic equation will have two distinct (that is, different) roots.</a:t>
            </a:r>
          </a:p>
          <a:p>
            <a:r>
              <a:rPr lang="en-US"/>
              <a:t>When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– 4</a:t>
            </a:r>
            <a:r>
              <a:rPr lang="en-US" i="1"/>
              <a:t>ac</a:t>
            </a:r>
            <a:r>
              <a:rPr lang="en-US"/>
              <a:t> is equal to 0, 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 baseline="30000"/>
              <a:t>–</a:t>
            </a:r>
            <a:r>
              <a:rPr lang="en-US" i="1" baseline="30000"/>
              <a:t>b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 i="1" baseline="-25000"/>
              <a:t>a</a:t>
            </a:r>
            <a:r>
              <a:rPr lang="en-US"/>
              <a:t>. This is the only root.</a:t>
            </a:r>
          </a:p>
          <a:p>
            <a:r>
              <a:rPr lang="en-US"/>
              <a:t>When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– 4</a:t>
            </a:r>
            <a:r>
              <a:rPr lang="en-US" i="1"/>
              <a:t>ac</a:t>
            </a:r>
            <a:r>
              <a:rPr lang="en-US"/>
              <a:t> is less than 0 and therefore negative </a:t>
            </a:r>
            <a:r>
              <a:rPr lang="en-GB">
                <a:sym typeface="Symbol" pitchFamily="18" charset="2"/>
              </a:rPr>
              <a:t>√(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– 4</a:t>
            </a:r>
            <a:r>
              <a:rPr lang="en-US" i="1"/>
              <a:t>ac</a:t>
            </a:r>
            <a:r>
              <a:rPr lang="en-US"/>
              <a:t>) has no real value and so the quadratic equation has no real roots.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76C17-E0D6-4B95-9ACE-DD2453EB0E17}" type="slidenum">
              <a:rPr lang="en-GB"/>
              <a:pPr/>
              <a:t>9</a:t>
            </a:fld>
            <a:endParaRPr lang="en-GB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BA49E-235B-4038-804C-45C29FE33E22}" type="slidenum">
              <a:rPr lang="en-GB"/>
              <a:pPr/>
              <a:t>10</a:t>
            </a:fld>
            <a:endParaRPr lang="en-GB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that when sketching a graph to solve a quadratic inequality we only need to know where the graph crosses the x-axis and whether the graph is </a:t>
            </a:r>
            <a:r>
              <a:rPr lang="en-US">
                <a:sym typeface="Symbol" pitchFamily="18" charset="2"/>
              </a:rPr>
              <a:t>-shaped or -shaped. No other points, such as the y-intercept or the vertex, are required.</a:t>
            </a:r>
          </a:p>
          <a:p>
            <a:r>
              <a:rPr lang="en-US">
                <a:sym typeface="Symbol" pitchFamily="18" charset="2"/>
              </a:rPr>
              <a:t>For quadratic functions that don’t factorize, we can find the roots by completing the square or by using the quadratic equation formula.</a:t>
            </a:r>
          </a:p>
          <a:p>
            <a:r>
              <a:rPr lang="en-US">
                <a:sym typeface="Symbol" pitchFamily="18" charset="2"/>
              </a:rPr>
              <a:t>Ask students to tell you what the solution would have been if the inequality symbol had been reversed.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9A288-11AA-4028-A58B-A3A644852426}" type="datetimeFigureOut">
              <a:rPr lang="en-US" smtClean="0"/>
              <a:pPr/>
              <a:t>11/14/2011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A7B14-B4D9-4159-BA2F-D54038C96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T42DEkKfPI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Big Picture!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dirty="0" smtClean="0"/>
              <a:t>How hard is C1?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http://www.youtube.com/watch?v=qT42DEkKfPI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/>
              <a:t>Quadratic inequalities</a:t>
            </a:r>
            <a:endParaRPr lang="en-GB" dirty="0"/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2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Next, we find the roots by solving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 baseline="30000"/>
              <a:t>2</a:t>
            </a:r>
            <a:r>
              <a:rPr lang="en-GB"/>
              <a:t> </a:t>
            </a:r>
            <a:r>
              <a:rPr lang="en-GB">
                <a:cs typeface="Arial" charset="0"/>
              </a:rPr>
              <a:t>– 3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</a:t>
            </a:r>
            <a:r>
              <a:rPr lang="en-GB">
                <a:cs typeface="Arial" charset="0"/>
              </a:rPr>
              <a:t>– 4 = 0.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1484313"/>
            <a:ext cx="5521325" cy="457200"/>
            <a:chOff x="158" y="992"/>
            <a:chExt cx="3478" cy="288"/>
          </a:xfrm>
        </p:grpSpPr>
        <p:sp>
          <p:nvSpPr>
            <p:cNvPr id="697349" name="Text Box 5"/>
            <p:cNvSpPr txBox="1">
              <a:spLocks noChangeArrowheads="1"/>
            </p:cNvSpPr>
            <p:nvPr/>
          </p:nvSpPr>
          <p:spPr bwMode="auto">
            <a:xfrm>
              <a:off x="158" y="992"/>
              <a:ext cx="16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cs typeface="Arial" charset="0"/>
                </a:rPr>
                <a:t>Factorizing gives</a:t>
              </a:r>
              <a:r>
                <a:rPr lang="en-GB"/>
                <a:t> </a:t>
              </a:r>
            </a:p>
          </p:txBody>
        </p:sp>
        <p:sp>
          <p:nvSpPr>
            <p:cNvPr id="697350" name="Rectangle 6"/>
            <p:cNvSpPr>
              <a:spLocks noChangeArrowheads="1"/>
            </p:cNvSpPr>
            <p:nvPr/>
          </p:nvSpPr>
          <p:spPr bwMode="auto">
            <a:xfrm>
              <a:off x="2124" y="992"/>
              <a:ext cx="1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</a:t>
              </a:r>
              <a:r>
                <a:rPr lang="en-GB">
                  <a:cs typeface="Arial" charset="0"/>
                </a:rPr>
                <a:t>+ 1)(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</a:t>
              </a:r>
              <a:r>
                <a:rPr lang="en-GB">
                  <a:cs typeface="Arial" charset="0"/>
                </a:rPr>
                <a:t>– 4) = 0</a:t>
              </a:r>
            </a:p>
          </p:txBody>
        </p:sp>
      </p:grpSp>
      <p:sp>
        <p:nvSpPr>
          <p:cNvPr id="697351" name="Text Box 7"/>
          <p:cNvSpPr txBox="1">
            <a:spLocks noChangeArrowheads="1"/>
          </p:cNvSpPr>
          <p:nvPr/>
        </p:nvSpPr>
        <p:spPr bwMode="auto">
          <a:xfrm>
            <a:off x="3271838" y="2020888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= –1    or   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= 4</a:t>
            </a:r>
          </a:p>
        </p:txBody>
      </p:sp>
      <p:sp>
        <p:nvSpPr>
          <p:cNvPr id="697352" name="Text Box 8"/>
          <p:cNvSpPr txBox="1">
            <a:spLocks noChangeArrowheads="1"/>
          </p:cNvSpPr>
          <p:nvPr/>
        </p:nvSpPr>
        <p:spPr bwMode="auto">
          <a:xfrm>
            <a:off x="250825" y="2708275"/>
            <a:ext cx="428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We can now sketch the graph.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0825" y="3211513"/>
            <a:ext cx="4176713" cy="2197100"/>
            <a:chOff x="158" y="2023"/>
            <a:chExt cx="2631" cy="1384"/>
          </a:xfrm>
        </p:grpSpPr>
        <p:sp>
          <p:nvSpPr>
            <p:cNvPr id="697354" name="Text Box 10"/>
            <p:cNvSpPr txBox="1">
              <a:spLocks noChangeArrowheads="1"/>
            </p:cNvSpPr>
            <p:nvPr/>
          </p:nvSpPr>
          <p:spPr bwMode="auto">
            <a:xfrm>
              <a:off x="158" y="2023"/>
              <a:ext cx="26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The inequality</a:t>
              </a:r>
              <a:endParaRPr lang="en-GB">
                <a:cs typeface="Arial" charset="0"/>
              </a:endParaRPr>
            </a:p>
          </p:txBody>
        </p:sp>
        <p:sp>
          <p:nvSpPr>
            <p:cNvPr id="697355" name="Rectangle 11"/>
            <p:cNvSpPr>
              <a:spLocks noChangeArrowheads="1"/>
            </p:cNvSpPr>
            <p:nvPr/>
          </p:nvSpPr>
          <p:spPr bwMode="auto">
            <a:xfrm>
              <a:off x="1066" y="2341"/>
              <a:ext cx="1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 baseline="30000"/>
                <a:t>2</a:t>
              </a:r>
              <a:r>
                <a:rPr lang="en-GB"/>
                <a:t> </a:t>
              </a:r>
              <a:r>
                <a:rPr lang="en-GB">
                  <a:cs typeface="Arial" charset="0"/>
                </a:rPr>
                <a:t>– 3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</a:t>
              </a:r>
              <a:r>
                <a:rPr lang="en-GB">
                  <a:cs typeface="Arial" charset="0"/>
                </a:rPr>
                <a:t>– 4 &gt; 0</a:t>
              </a:r>
            </a:p>
          </p:txBody>
        </p:sp>
        <p:sp>
          <p:nvSpPr>
            <p:cNvPr id="697356" name="Rectangle 12"/>
            <p:cNvSpPr>
              <a:spLocks noChangeArrowheads="1"/>
            </p:cNvSpPr>
            <p:nvPr/>
          </p:nvSpPr>
          <p:spPr bwMode="auto">
            <a:xfrm>
              <a:off x="158" y="2659"/>
              <a:ext cx="239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/>
                <a:t>is true for the parts of the curve that lie above the</a:t>
              </a:r>
            </a:p>
            <a:p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-axis.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87900" y="2636838"/>
            <a:ext cx="3562350" cy="2806700"/>
            <a:chOff x="3016" y="1661"/>
            <a:chExt cx="2244" cy="1768"/>
          </a:xfrm>
        </p:grpSpPr>
        <p:sp>
          <p:nvSpPr>
            <p:cNvPr id="697358" name="Rectangle 14"/>
            <p:cNvSpPr>
              <a:spLocks noChangeArrowheads="1"/>
            </p:cNvSpPr>
            <p:nvPr/>
          </p:nvSpPr>
          <p:spPr bwMode="auto">
            <a:xfrm>
              <a:off x="3016" y="1661"/>
              <a:ext cx="2244" cy="1768"/>
            </a:xfrm>
            <a:prstGeom prst="rect">
              <a:avLst/>
            </a:prstGeom>
            <a:solidFill>
              <a:srgbClr val="D5DC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7359" name="Rectangle 15"/>
            <p:cNvSpPr>
              <a:spLocks noChangeArrowheads="1"/>
            </p:cNvSpPr>
            <p:nvPr/>
          </p:nvSpPr>
          <p:spPr bwMode="auto">
            <a:xfrm>
              <a:off x="3129" y="1774"/>
              <a:ext cx="2018" cy="15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7360" name="Text Box 16"/>
            <p:cNvSpPr txBox="1">
              <a:spLocks noChangeArrowheads="1"/>
            </p:cNvSpPr>
            <p:nvPr/>
          </p:nvSpPr>
          <p:spPr bwMode="auto">
            <a:xfrm>
              <a:off x="3961" y="25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0</a:t>
              </a: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954" y="1796"/>
              <a:ext cx="180" cy="1496"/>
              <a:chOff x="3818" y="1742"/>
              <a:chExt cx="180" cy="1928"/>
            </a:xfrm>
          </p:grpSpPr>
          <p:sp>
            <p:nvSpPr>
              <p:cNvPr id="697362" name="Text Box 18"/>
              <p:cNvSpPr txBox="1">
                <a:spLocks noChangeArrowheads="1"/>
              </p:cNvSpPr>
              <p:nvPr/>
            </p:nvSpPr>
            <p:spPr bwMode="auto">
              <a:xfrm>
                <a:off x="3818" y="1742"/>
                <a:ext cx="18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1" i="1">
                    <a:latin typeface="Times New Roman" pitchFamily="18" charset="0"/>
                  </a:rPr>
                  <a:t>y</a:t>
                </a:r>
                <a:endParaRPr lang="en-GB" sz="1800" b="1" i="1">
                  <a:latin typeface="Times New Roman" pitchFamily="18" charset="0"/>
                </a:endParaRPr>
              </a:p>
            </p:txBody>
          </p:sp>
          <p:sp>
            <p:nvSpPr>
              <p:cNvPr id="697363" name="Line 19"/>
              <p:cNvSpPr>
                <a:spLocks noChangeShapeType="1"/>
              </p:cNvSpPr>
              <p:nvPr/>
            </p:nvSpPr>
            <p:spPr bwMode="auto">
              <a:xfrm flipV="1">
                <a:off x="3991" y="1760"/>
                <a:ext cx="1" cy="19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97364" name="Line 20"/>
            <p:cNvSpPr>
              <a:spLocks noChangeShapeType="1"/>
            </p:cNvSpPr>
            <p:nvPr/>
          </p:nvSpPr>
          <p:spPr bwMode="auto">
            <a:xfrm>
              <a:off x="3094" y="2539"/>
              <a:ext cx="20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97365" name="Text Box 21"/>
            <p:cNvSpPr txBox="1">
              <a:spLocks noChangeArrowheads="1"/>
            </p:cNvSpPr>
            <p:nvPr/>
          </p:nvSpPr>
          <p:spPr bwMode="auto">
            <a:xfrm>
              <a:off x="4964" y="255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>
                  <a:latin typeface="Times New Roman" pitchFamily="18" charset="0"/>
                </a:rPr>
                <a:t>x</a:t>
              </a:r>
              <a:endParaRPr lang="en-GB" sz="1800" b="1" i="1">
                <a:latin typeface="Times New Roman" pitchFamily="18" charset="0"/>
              </a:endParaRPr>
            </a:p>
          </p:txBody>
        </p:sp>
      </p:grpSp>
      <p:sp>
        <p:nvSpPr>
          <p:cNvPr id="697366" name="Text Box 22"/>
          <p:cNvSpPr txBox="1">
            <a:spLocks noChangeArrowheads="1"/>
          </p:cNvSpPr>
          <p:nvPr/>
        </p:nvSpPr>
        <p:spPr bwMode="auto">
          <a:xfrm>
            <a:off x="250825" y="5516563"/>
            <a:ext cx="550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So, the solution to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</a:t>
            </a:r>
            <a:r>
              <a:rPr lang="en-GB">
                <a:cs typeface="Arial" charset="0"/>
              </a:rPr>
              <a:t>– 3 &gt; 4</a:t>
            </a:r>
            <a:r>
              <a:rPr lang="en-GB" i="1">
                <a:latin typeface="Times New Roman" pitchFamily="18" charset="0"/>
                <a:cs typeface="Arial" charset="0"/>
              </a:rPr>
              <a:t>x</a:t>
            </a:r>
            <a:r>
              <a:rPr lang="en-GB">
                <a:cs typeface="Arial" charset="0"/>
              </a:rPr>
              <a:t> + 1 is</a:t>
            </a:r>
            <a:r>
              <a:rPr lang="en-GB"/>
              <a:t>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895600" y="6065838"/>
            <a:ext cx="3351213" cy="458787"/>
            <a:chOff x="1567" y="3821"/>
            <a:chExt cx="2111" cy="289"/>
          </a:xfrm>
        </p:grpSpPr>
        <p:sp>
          <p:nvSpPr>
            <p:cNvPr id="697368" name="Text Box 24"/>
            <p:cNvSpPr txBox="1">
              <a:spLocks noChangeArrowheads="1"/>
            </p:cNvSpPr>
            <p:nvPr/>
          </p:nvSpPr>
          <p:spPr bwMode="auto">
            <a:xfrm>
              <a:off x="1567" y="3821"/>
              <a:ext cx="6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&lt; </a:t>
              </a:r>
              <a:r>
                <a:rPr lang="en-GB">
                  <a:cs typeface="Arial" charset="0"/>
                </a:rPr>
                <a:t>–1</a:t>
              </a:r>
            </a:p>
          </p:txBody>
        </p:sp>
        <p:sp>
          <p:nvSpPr>
            <p:cNvPr id="697369" name="Text Box 25"/>
            <p:cNvSpPr txBox="1">
              <a:spLocks noChangeArrowheads="1"/>
            </p:cNvSpPr>
            <p:nvPr/>
          </p:nvSpPr>
          <p:spPr bwMode="auto">
            <a:xfrm>
              <a:off x="2532" y="3821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or</a:t>
              </a:r>
            </a:p>
          </p:txBody>
        </p:sp>
        <p:sp>
          <p:nvSpPr>
            <p:cNvPr id="697370" name="Text Box 26"/>
            <p:cNvSpPr txBox="1">
              <a:spLocks noChangeArrowheads="1"/>
            </p:cNvSpPr>
            <p:nvPr/>
          </p:nvSpPr>
          <p:spPr bwMode="auto">
            <a:xfrm>
              <a:off x="3152" y="3822"/>
              <a:ext cx="5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&gt; </a:t>
              </a:r>
              <a:r>
                <a:rPr lang="en-GB">
                  <a:cs typeface="Arial" charset="0"/>
                </a:rPr>
                <a:t>4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967413" y="2925763"/>
            <a:ext cx="1946275" cy="2049462"/>
            <a:chOff x="729" y="1331"/>
            <a:chExt cx="1475" cy="1775"/>
          </a:xfrm>
        </p:grpSpPr>
        <p:sp>
          <p:nvSpPr>
            <p:cNvPr id="697372" name="Freeform 28"/>
            <p:cNvSpPr>
              <a:spLocks/>
            </p:cNvSpPr>
            <p:nvPr/>
          </p:nvSpPr>
          <p:spPr bwMode="auto">
            <a:xfrm>
              <a:off x="729" y="1331"/>
              <a:ext cx="741" cy="17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304"/>
                </a:cxn>
                <a:cxn ang="0">
                  <a:pos x="193" y="581"/>
                </a:cxn>
                <a:cxn ang="0">
                  <a:pos x="313" y="804"/>
                </a:cxn>
                <a:cxn ang="0">
                  <a:pos x="419" y="920"/>
                </a:cxn>
                <a:cxn ang="0">
                  <a:pos x="517" y="946"/>
                </a:cxn>
              </a:cxnLst>
              <a:rect l="0" t="0" r="r" b="b"/>
              <a:pathLst>
                <a:path w="517" h="946">
                  <a:moveTo>
                    <a:pt x="0" y="0"/>
                  </a:moveTo>
                  <a:cubicBezTo>
                    <a:pt x="26" y="101"/>
                    <a:pt x="54" y="208"/>
                    <a:pt x="86" y="304"/>
                  </a:cubicBezTo>
                  <a:cubicBezTo>
                    <a:pt x="119" y="401"/>
                    <a:pt x="155" y="498"/>
                    <a:pt x="193" y="581"/>
                  </a:cubicBezTo>
                  <a:cubicBezTo>
                    <a:pt x="231" y="665"/>
                    <a:pt x="275" y="748"/>
                    <a:pt x="313" y="804"/>
                  </a:cubicBezTo>
                  <a:cubicBezTo>
                    <a:pt x="350" y="860"/>
                    <a:pt x="385" y="896"/>
                    <a:pt x="419" y="920"/>
                  </a:cubicBezTo>
                  <a:cubicBezTo>
                    <a:pt x="453" y="944"/>
                    <a:pt x="497" y="941"/>
                    <a:pt x="517" y="946"/>
                  </a:cubicBezTo>
                </a:path>
              </a:pathLst>
            </a:custGeom>
            <a:noFill/>
            <a:ln w="28575" cmpd="sng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97373" name="Freeform 29"/>
            <p:cNvSpPr>
              <a:spLocks/>
            </p:cNvSpPr>
            <p:nvPr/>
          </p:nvSpPr>
          <p:spPr bwMode="auto">
            <a:xfrm>
              <a:off x="1464" y="1331"/>
              <a:ext cx="740" cy="177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430" y="304"/>
                </a:cxn>
                <a:cxn ang="0">
                  <a:pos x="323" y="581"/>
                </a:cxn>
                <a:cxn ang="0">
                  <a:pos x="203" y="804"/>
                </a:cxn>
                <a:cxn ang="0">
                  <a:pos x="97" y="920"/>
                </a:cxn>
                <a:cxn ang="0">
                  <a:pos x="0" y="947"/>
                </a:cxn>
              </a:cxnLst>
              <a:rect l="0" t="0" r="r" b="b"/>
              <a:pathLst>
                <a:path w="516" h="947">
                  <a:moveTo>
                    <a:pt x="516" y="0"/>
                  </a:moveTo>
                  <a:cubicBezTo>
                    <a:pt x="490" y="101"/>
                    <a:pt x="462" y="208"/>
                    <a:pt x="430" y="304"/>
                  </a:cubicBezTo>
                  <a:cubicBezTo>
                    <a:pt x="397" y="401"/>
                    <a:pt x="361" y="498"/>
                    <a:pt x="323" y="581"/>
                  </a:cubicBezTo>
                  <a:cubicBezTo>
                    <a:pt x="285" y="665"/>
                    <a:pt x="241" y="748"/>
                    <a:pt x="203" y="804"/>
                  </a:cubicBezTo>
                  <a:cubicBezTo>
                    <a:pt x="166" y="860"/>
                    <a:pt x="131" y="896"/>
                    <a:pt x="97" y="920"/>
                  </a:cubicBezTo>
                  <a:cubicBezTo>
                    <a:pt x="63" y="944"/>
                    <a:pt x="20" y="941"/>
                    <a:pt x="0" y="947"/>
                  </a:cubicBezTo>
                </a:path>
              </a:pathLst>
            </a:custGeom>
            <a:noFill/>
            <a:ln w="28575" cmpd="sng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5432425" y="3681413"/>
            <a:ext cx="877888" cy="398462"/>
            <a:chOff x="3422" y="2319"/>
            <a:chExt cx="553" cy="251"/>
          </a:xfrm>
        </p:grpSpPr>
        <p:sp>
          <p:nvSpPr>
            <p:cNvPr id="697375" name="Rectangle 31"/>
            <p:cNvSpPr>
              <a:spLocks noChangeArrowheads="1"/>
            </p:cNvSpPr>
            <p:nvPr/>
          </p:nvSpPr>
          <p:spPr bwMode="auto">
            <a:xfrm>
              <a:off x="3422" y="2319"/>
              <a:ext cx="5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(–1, 0)</a:t>
              </a:r>
            </a:p>
          </p:txBody>
        </p:sp>
        <p:sp>
          <p:nvSpPr>
            <p:cNvPr id="697376" name="Oval 32"/>
            <p:cNvSpPr>
              <a:spLocks noChangeArrowheads="1"/>
            </p:cNvSpPr>
            <p:nvPr/>
          </p:nvSpPr>
          <p:spPr bwMode="auto">
            <a:xfrm>
              <a:off x="3915" y="2508"/>
              <a:ext cx="60" cy="62"/>
            </a:xfrm>
            <a:prstGeom prst="ellipse">
              <a:avLst/>
            </a:prstGeom>
            <a:solidFill>
              <a:srgbClr val="CCECFF"/>
            </a:solidFill>
            <a:ln w="2857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6950075" y="3668713"/>
            <a:ext cx="717550" cy="409575"/>
            <a:chOff x="4378" y="2311"/>
            <a:chExt cx="452" cy="258"/>
          </a:xfrm>
        </p:grpSpPr>
        <p:sp>
          <p:nvSpPr>
            <p:cNvPr id="697378" name="Rectangle 34"/>
            <p:cNvSpPr>
              <a:spLocks noChangeArrowheads="1"/>
            </p:cNvSpPr>
            <p:nvPr/>
          </p:nvSpPr>
          <p:spPr bwMode="auto">
            <a:xfrm>
              <a:off x="4378" y="2311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(4, 0)</a:t>
              </a:r>
            </a:p>
          </p:txBody>
        </p:sp>
        <p:sp>
          <p:nvSpPr>
            <p:cNvPr id="697379" name="Oval 35"/>
            <p:cNvSpPr>
              <a:spLocks noChangeArrowheads="1"/>
            </p:cNvSpPr>
            <p:nvPr/>
          </p:nvSpPr>
          <p:spPr bwMode="auto">
            <a:xfrm>
              <a:off x="4766" y="2507"/>
              <a:ext cx="61" cy="62"/>
            </a:xfrm>
            <a:prstGeom prst="ellipse">
              <a:avLst/>
            </a:prstGeom>
            <a:solidFill>
              <a:srgbClr val="CCECFF"/>
            </a:solidFill>
            <a:ln w="2857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4911725" y="2851150"/>
            <a:ext cx="3267075" cy="2374900"/>
            <a:chOff x="3094" y="1841"/>
            <a:chExt cx="2058" cy="1496"/>
          </a:xfrm>
        </p:grpSpPr>
        <p:sp>
          <p:nvSpPr>
            <p:cNvPr id="697381" name="Line 37"/>
            <p:cNvSpPr>
              <a:spLocks noChangeShapeType="1"/>
            </p:cNvSpPr>
            <p:nvPr/>
          </p:nvSpPr>
          <p:spPr bwMode="auto">
            <a:xfrm>
              <a:off x="3094" y="2584"/>
              <a:ext cx="204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3759" y="1888"/>
              <a:ext cx="1226" cy="1291"/>
              <a:chOff x="729" y="1331"/>
              <a:chExt cx="1475" cy="1775"/>
            </a:xfrm>
          </p:grpSpPr>
          <p:sp>
            <p:nvSpPr>
              <p:cNvPr id="697383" name="Freeform 39"/>
              <p:cNvSpPr>
                <a:spLocks/>
              </p:cNvSpPr>
              <p:nvPr/>
            </p:nvSpPr>
            <p:spPr bwMode="auto">
              <a:xfrm>
                <a:off x="729" y="1331"/>
                <a:ext cx="741" cy="17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6" y="304"/>
                  </a:cxn>
                  <a:cxn ang="0">
                    <a:pos x="193" y="581"/>
                  </a:cxn>
                  <a:cxn ang="0">
                    <a:pos x="313" y="804"/>
                  </a:cxn>
                  <a:cxn ang="0">
                    <a:pos x="419" y="920"/>
                  </a:cxn>
                  <a:cxn ang="0">
                    <a:pos x="517" y="946"/>
                  </a:cxn>
                </a:cxnLst>
                <a:rect l="0" t="0" r="r" b="b"/>
                <a:pathLst>
                  <a:path w="517" h="946">
                    <a:moveTo>
                      <a:pt x="0" y="0"/>
                    </a:moveTo>
                    <a:cubicBezTo>
                      <a:pt x="26" y="101"/>
                      <a:pt x="54" y="208"/>
                      <a:pt x="86" y="304"/>
                    </a:cubicBezTo>
                    <a:cubicBezTo>
                      <a:pt x="119" y="401"/>
                      <a:pt x="155" y="498"/>
                      <a:pt x="193" y="581"/>
                    </a:cubicBezTo>
                    <a:cubicBezTo>
                      <a:pt x="231" y="665"/>
                      <a:pt x="275" y="748"/>
                      <a:pt x="313" y="804"/>
                    </a:cubicBezTo>
                    <a:cubicBezTo>
                      <a:pt x="350" y="860"/>
                      <a:pt x="385" y="896"/>
                      <a:pt x="419" y="920"/>
                    </a:cubicBezTo>
                    <a:cubicBezTo>
                      <a:pt x="453" y="944"/>
                      <a:pt x="497" y="941"/>
                      <a:pt x="517" y="946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7384" name="Freeform 40"/>
              <p:cNvSpPr>
                <a:spLocks/>
              </p:cNvSpPr>
              <p:nvPr/>
            </p:nvSpPr>
            <p:spPr bwMode="auto">
              <a:xfrm>
                <a:off x="1464" y="1331"/>
                <a:ext cx="740" cy="1775"/>
              </a:xfrm>
              <a:custGeom>
                <a:avLst/>
                <a:gdLst/>
                <a:ahLst/>
                <a:cxnLst>
                  <a:cxn ang="0">
                    <a:pos x="516" y="0"/>
                  </a:cxn>
                  <a:cxn ang="0">
                    <a:pos x="430" y="304"/>
                  </a:cxn>
                  <a:cxn ang="0">
                    <a:pos x="323" y="581"/>
                  </a:cxn>
                  <a:cxn ang="0">
                    <a:pos x="203" y="804"/>
                  </a:cxn>
                  <a:cxn ang="0">
                    <a:pos x="97" y="920"/>
                  </a:cxn>
                  <a:cxn ang="0">
                    <a:pos x="0" y="947"/>
                  </a:cxn>
                </a:cxnLst>
                <a:rect l="0" t="0" r="r" b="b"/>
                <a:pathLst>
                  <a:path w="516" h="947">
                    <a:moveTo>
                      <a:pt x="516" y="0"/>
                    </a:moveTo>
                    <a:cubicBezTo>
                      <a:pt x="490" y="101"/>
                      <a:pt x="462" y="208"/>
                      <a:pt x="430" y="304"/>
                    </a:cubicBezTo>
                    <a:cubicBezTo>
                      <a:pt x="397" y="401"/>
                      <a:pt x="361" y="498"/>
                      <a:pt x="323" y="581"/>
                    </a:cubicBezTo>
                    <a:cubicBezTo>
                      <a:pt x="285" y="665"/>
                      <a:pt x="241" y="748"/>
                      <a:pt x="203" y="804"/>
                    </a:cubicBezTo>
                    <a:cubicBezTo>
                      <a:pt x="166" y="860"/>
                      <a:pt x="131" y="896"/>
                      <a:pt x="97" y="920"/>
                    </a:cubicBezTo>
                    <a:cubicBezTo>
                      <a:pt x="63" y="944"/>
                      <a:pt x="20" y="941"/>
                      <a:pt x="0" y="947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97385" name="Rectangle 41"/>
            <p:cNvSpPr>
              <a:spLocks noChangeArrowheads="1"/>
            </p:cNvSpPr>
            <p:nvPr/>
          </p:nvSpPr>
          <p:spPr bwMode="auto">
            <a:xfrm>
              <a:off x="3951" y="2523"/>
              <a:ext cx="834" cy="6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7386" name="Text Box 42"/>
            <p:cNvSpPr txBox="1">
              <a:spLocks noChangeArrowheads="1"/>
            </p:cNvSpPr>
            <p:nvPr/>
          </p:nvSpPr>
          <p:spPr bwMode="auto">
            <a:xfrm>
              <a:off x="3961" y="254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0</a:t>
              </a:r>
            </a:p>
          </p:txBody>
        </p: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3954" y="1841"/>
              <a:ext cx="180" cy="1496"/>
              <a:chOff x="3818" y="1742"/>
              <a:chExt cx="180" cy="1928"/>
            </a:xfrm>
          </p:grpSpPr>
          <p:sp>
            <p:nvSpPr>
              <p:cNvPr id="697388" name="Text Box 44"/>
              <p:cNvSpPr txBox="1">
                <a:spLocks noChangeArrowheads="1"/>
              </p:cNvSpPr>
              <p:nvPr/>
            </p:nvSpPr>
            <p:spPr bwMode="auto">
              <a:xfrm>
                <a:off x="3818" y="1742"/>
                <a:ext cx="18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1" i="1">
                    <a:latin typeface="Times New Roman" pitchFamily="18" charset="0"/>
                  </a:rPr>
                  <a:t>y</a:t>
                </a:r>
                <a:endParaRPr lang="en-GB" sz="1800" b="1" i="1">
                  <a:latin typeface="Times New Roman" pitchFamily="18" charset="0"/>
                </a:endParaRPr>
              </a:p>
            </p:txBody>
          </p:sp>
          <p:sp>
            <p:nvSpPr>
              <p:cNvPr id="697389" name="Line 45"/>
              <p:cNvSpPr>
                <a:spLocks noChangeShapeType="1"/>
              </p:cNvSpPr>
              <p:nvPr/>
            </p:nvSpPr>
            <p:spPr bwMode="auto">
              <a:xfrm flipV="1">
                <a:off x="3991" y="1760"/>
                <a:ext cx="1" cy="19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97390" name="Text Box 46"/>
            <p:cNvSpPr txBox="1">
              <a:spLocks noChangeArrowheads="1"/>
            </p:cNvSpPr>
            <p:nvPr/>
          </p:nvSpPr>
          <p:spPr bwMode="auto">
            <a:xfrm>
              <a:off x="4964" y="259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>
                  <a:latin typeface="Times New Roman" pitchFamily="18" charset="0"/>
                </a:rPr>
                <a:t>x</a:t>
              </a:r>
              <a:endParaRPr lang="en-GB" sz="1800" b="1" i="1">
                <a:latin typeface="Times New Roman" pitchFamily="18" charset="0"/>
              </a:endParaRPr>
            </a:p>
          </p:txBody>
        </p:sp>
        <p:sp>
          <p:nvSpPr>
            <p:cNvPr id="697391" name="Rectangle 47"/>
            <p:cNvSpPr>
              <a:spLocks noChangeArrowheads="1"/>
            </p:cNvSpPr>
            <p:nvPr/>
          </p:nvSpPr>
          <p:spPr bwMode="auto">
            <a:xfrm>
              <a:off x="3422" y="2364"/>
              <a:ext cx="5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(–1, 0)</a:t>
              </a:r>
            </a:p>
          </p:txBody>
        </p:sp>
        <p:sp>
          <p:nvSpPr>
            <p:cNvPr id="697392" name="Rectangle 48"/>
            <p:cNvSpPr>
              <a:spLocks noChangeArrowheads="1"/>
            </p:cNvSpPr>
            <p:nvPr/>
          </p:nvSpPr>
          <p:spPr bwMode="auto">
            <a:xfrm>
              <a:off x="4378" y="2356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(4, 0)</a:t>
              </a:r>
            </a:p>
          </p:txBody>
        </p:sp>
        <p:grpSp>
          <p:nvGrpSpPr>
            <p:cNvPr id="13" name="Group 49"/>
            <p:cNvGrpSpPr>
              <a:grpSpLocks/>
            </p:cNvGrpSpPr>
            <p:nvPr/>
          </p:nvGrpSpPr>
          <p:grpSpPr bwMode="auto">
            <a:xfrm>
              <a:off x="3955" y="2586"/>
              <a:ext cx="836" cy="593"/>
              <a:chOff x="729" y="1331"/>
              <a:chExt cx="1475" cy="1775"/>
            </a:xfrm>
          </p:grpSpPr>
          <p:sp>
            <p:nvSpPr>
              <p:cNvPr id="697394" name="Freeform 50"/>
              <p:cNvSpPr>
                <a:spLocks/>
              </p:cNvSpPr>
              <p:nvPr/>
            </p:nvSpPr>
            <p:spPr bwMode="auto">
              <a:xfrm>
                <a:off x="729" y="1331"/>
                <a:ext cx="741" cy="17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6" y="304"/>
                  </a:cxn>
                  <a:cxn ang="0">
                    <a:pos x="193" y="581"/>
                  </a:cxn>
                  <a:cxn ang="0">
                    <a:pos x="313" y="804"/>
                  </a:cxn>
                  <a:cxn ang="0">
                    <a:pos x="419" y="920"/>
                  </a:cxn>
                  <a:cxn ang="0">
                    <a:pos x="517" y="946"/>
                  </a:cxn>
                </a:cxnLst>
                <a:rect l="0" t="0" r="r" b="b"/>
                <a:pathLst>
                  <a:path w="517" h="946">
                    <a:moveTo>
                      <a:pt x="0" y="0"/>
                    </a:moveTo>
                    <a:cubicBezTo>
                      <a:pt x="26" y="101"/>
                      <a:pt x="54" y="208"/>
                      <a:pt x="86" y="304"/>
                    </a:cubicBezTo>
                    <a:cubicBezTo>
                      <a:pt x="119" y="401"/>
                      <a:pt x="155" y="498"/>
                      <a:pt x="193" y="581"/>
                    </a:cubicBezTo>
                    <a:cubicBezTo>
                      <a:pt x="231" y="665"/>
                      <a:pt x="275" y="748"/>
                      <a:pt x="313" y="804"/>
                    </a:cubicBezTo>
                    <a:cubicBezTo>
                      <a:pt x="350" y="860"/>
                      <a:pt x="385" y="896"/>
                      <a:pt x="419" y="920"/>
                    </a:cubicBezTo>
                    <a:cubicBezTo>
                      <a:pt x="453" y="944"/>
                      <a:pt x="497" y="941"/>
                      <a:pt x="517" y="946"/>
                    </a:cubicBezTo>
                  </a:path>
                </a:pathLst>
              </a:custGeom>
              <a:noFill/>
              <a:ln w="28575" cmpd="sng">
                <a:solidFill>
                  <a:srgbClr val="66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7395" name="Freeform 51"/>
              <p:cNvSpPr>
                <a:spLocks/>
              </p:cNvSpPr>
              <p:nvPr/>
            </p:nvSpPr>
            <p:spPr bwMode="auto">
              <a:xfrm>
                <a:off x="1464" y="1331"/>
                <a:ext cx="740" cy="1775"/>
              </a:xfrm>
              <a:custGeom>
                <a:avLst/>
                <a:gdLst/>
                <a:ahLst/>
                <a:cxnLst>
                  <a:cxn ang="0">
                    <a:pos x="516" y="0"/>
                  </a:cxn>
                  <a:cxn ang="0">
                    <a:pos x="430" y="304"/>
                  </a:cxn>
                  <a:cxn ang="0">
                    <a:pos x="323" y="581"/>
                  </a:cxn>
                  <a:cxn ang="0">
                    <a:pos x="203" y="804"/>
                  </a:cxn>
                  <a:cxn ang="0">
                    <a:pos x="97" y="920"/>
                  </a:cxn>
                  <a:cxn ang="0">
                    <a:pos x="0" y="947"/>
                  </a:cxn>
                </a:cxnLst>
                <a:rect l="0" t="0" r="r" b="b"/>
                <a:pathLst>
                  <a:path w="516" h="947">
                    <a:moveTo>
                      <a:pt x="516" y="0"/>
                    </a:moveTo>
                    <a:cubicBezTo>
                      <a:pt x="490" y="101"/>
                      <a:pt x="462" y="208"/>
                      <a:pt x="430" y="304"/>
                    </a:cubicBezTo>
                    <a:cubicBezTo>
                      <a:pt x="397" y="401"/>
                      <a:pt x="361" y="498"/>
                      <a:pt x="323" y="581"/>
                    </a:cubicBezTo>
                    <a:cubicBezTo>
                      <a:pt x="285" y="665"/>
                      <a:pt x="241" y="748"/>
                      <a:pt x="203" y="804"/>
                    </a:cubicBezTo>
                    <a:cubicBezTo>
                      <a:pt x="166" y="860"/>
                      <a:pt x="131" y="896"/>
                      <a:pt x="97" y="920"/>
                    </a:cubicBezTo>
                    <a:cubicBezTo>
                      <a:pt x="63" y="944"/>
                      <a:pt x="20" y="941"/>
                      <a:pt x="0" y="947"/>
                    </a:cubicBezTo>
                  </a:path>
                </a:pathLst>
              </a:custGeom>
              <a:noFill/>
              <a:ln w="28575" cmpd="sng">
                <a:solidFill>
                  <a:srgbClr val="66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97396" name="Line 52"/>
            <p:cNvSpPr>
              <a:spLocks noChangeShapeType="1"/>
            </p:cNvSpPr>
            <p:nvPr/>
          </p:nvSpPr>
          <p:spPr bwMode="auto">
            <a:xfrm>
              <a:off x="3964" y="2584"/>
              <a:ext cx="8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97397" name="Oval 53"/>
            <p:cNvSpPr>
              <a:spLocks noChangeArrowheads="1"/>
            </p:cNvSpPr>
            <p:nvPr/>
          </p:nvSpPr>
          <p:spPr bwMode="auto">
            <a:xfrm>
              <a:off x="4766" y="2552"/>
              <a:ext cx="61" cy="62"/>
            </a:xfrm>
            <a:prstGeom prst="ellipse">
              <a:avLst/>
            </a:prstGeom>
            <a:solidFill>
              <a:srgbClr val="CCECFF"/>
            </a:solidFill>
            <a:ln w="2857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7398" name="Oval 54"/>
            <p:cNvSpPr>
              <a:spLocks noChangeArrowheads="1"/>
            </p:cNvSpPr>
            <p:nvPr/>
          </p:nvSpPr>
          <p:spPr bwMode="auto">
            <a:xfrm>
              <a:off x="3915" y="2553"/>
              <a:ext cx="60" cy="62"/>
            </a:xfrm>
            <a:prstGeom prst="ellipse">
              <a:avLst/>
            </a:prstGeom>
            <a:solidFill>
              <a:srgbClr val="CCECFF"/>
            </a:solidFill>
            <a:ln w="2857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697399" name="Picture 55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51" grpId="0"/>
      <p:bldP spid="697352" grpId="0"/>
      <p:bldP spid="6973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8929718" cy="82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28662" y="35716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 1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433" y="428604"/>
            <a:ext cx="8735847" cy="589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5750" y="274638"/>
            <a:ext cx="8858250" cy="1143000"/>
          </a:xfrm>
        </p:spPr>
        <p:txBody>
          <a:bodyPr>
            <a:normAutofit/>
          </a:bodyPr>
          <a:lstStyle/>
          <a:p>
            <a:endParaRPr lang="en-GB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01122" cy="116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8596" y="785794"/>
            <a:ext cx="11471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Example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OBJECTIVE </a:t>
            </a:r>
            <a:br>
              <a:rPr lang="en-GB" sz="3200" b="1" dirty="0" smtClean="0"/>
            </a:br>
            <a:r>
              <a:rPr lang="en-GB" sz="3200" b="1" dirty="0" smtClean="0"/>
              <a:t>To solve Exam Questions involving conditions on the coefficients  for roots of quadratic equations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358246" cy="3929090"/>
          </a:xfrm>
        </p:spPr>
        <p:txBody>
          <a:bodyPr>
            <a:normAutofit fontScale="3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Recognise this Question type ( features structure etc)</a:t>
            </a:r>
          </a:p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Review assumed prior learning necessary to solve this type of problem</a:t>
            </a:r>
          </a:p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Work through Examples with my help </a:t>
            </a:r>
          </a:p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Video support if required</a:t>
            </a:r>
          </a:p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Worked example in pairs</a:t>
            </a:r>
          </a:p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5 Exam questions</a:t>
            </a:r>
          </a:p>
          <a:p>
            <a:pPr algn="l">
              <a:buFont typeface="Arial" pitchFamily="34" charset="0"/>
              <a:buChar char="•"/>
            </a:pPr>
            <a:endParaRPr lang="en-GB" sz="5800" b="1" dirty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6200" b="1" dirty="0" smtClean="0">
                <a:solidFill>
                  <a:schemeClr val="tx1"/>
                </a:solidFill>
              </a:rPr>
              <a:t>OUTCOME</a:t>
            </a:r>
          </a:p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ALL will be Successful on at least 3 mark questions</a:t>
            </a:r>
          </a:p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Some successful on all questions set</a:t>
            </a:r>
          </a:p>
          <a:p>
            <a:pPr algn="l">
              <a:buFont typeface="Arial" pitchFamily="34" charset="0"/>
              <a:buChar char="•"/>
            </a:pPr>
            <a:r>
              <a:rPr lang="en-GB" sz="5800" b="1" dirty="0" smtClean="0">
                <a:solidFill>
                  <a:srgbClr val="FF0000"/>
                </a:solidFill>
              </a:rPr>
              <a:t>Know it already: work with someone who doesn’t</a:t>
            </a:r>
          </a:p>
          <a:p>
            <a:pPr algn="l">
              <a:buFont typeface="Arial" pitchFamily="34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Exam </a:t>
            </a:r>
            <a:r>
              <a:rPr lang="en-GB" sz="3200" b="1" dirty="0"/>
              <a:t>Questions involving </a:t>
            </a:r>
            <a:r>
              <a:rPr lang="en-GB" sz="3200" b="1" dirty="0" smtClean="0"/>
              <a:t>conditions on the </a:t>
            </a:r>
            <a:r>
              <a:rPr lang="en-GB" sz="3200" b="1" dirty="0" err="1" smtClean="0"/>
              <a:t>coefficeints</a:t>
            </a:r>
            <a:r>
              <a:rPr lang="en-GB" sz="3200" b="1" dirty="0" smtClean="0"/>
              <a:t>  for roots </a:t>
            </a:r>
            <a:r>
              <a:rPr lang="en-GB" sz="3200" b="1" dirty="0"/>
              <a:t>of quadratic equations</a:t>
            </a:r>
            <a:endParaRPr lang="en-GB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8929718" cy="82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336250"/>
            <a:ext cx="8501122" cy="116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Connect: Roots of Quadratic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is a quadratic equation?</a:t>
            </a:r>
          </a:p>
          <a:p>
            <a:r>
              <a:rPr lang="en-GB" dirty="0" smtClean="0"/>
              <a:t>What are the coefficients of a quadratic equation?</a:t>
            </a:r>
          </a:p>
          <a:p>
            <a:r>
              <a:rPr lang="en-GB" dirty="0" smtClean="0"/>
              <a:t>What are the roots of a quadratic equation?</a:t>
            </a:r>
          </a:p>
          <a:p>
            <a:r>
              <a:rPr lang="en-GB" dirty="0" smtClean="0"/>
              <a:t>What is the quadratic equation formula?</a:t>
            </a:r>
          </a:p>
          <a:p>
            <a:r>
              <a:rPr lang="en-GB" dirty="0" smtClean="0"/>
              <a:t>Which bit is the discriminant?</a:t>
            </a:r>
          </a:p>
          <a:p>
            <a:r>
              <a:rPr lang="en-GB" dirty="0" smtClean="0"/>
              <a:t>What is the condition placed upon the discriminant for there to be 2 roots of a quadratic equation?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/>
              <a:t>Quadratic equations</a:t>
            </a:r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537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Quadratic equations can be solved by:</a:t>
            </a:r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2384425" y="3079750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>
                <a:solidFill>
                  <a:schemeClr val="tx1"/>
                </a:solidFill>
                <a:cs typeface="Arial" charset="0"/>
              </a:rPr>
              <a:t>completing the square, </a:t>
            </a:r>
            <a:r>
              <a:rPr lang="en-US" i="1">
                <a:solidFill>
                  <a:schemeClr val="tx1"/>
                </a:solidFill>
                <a:cs typeface="Arial" charset="0"/>
              </a:rPr>
              <a:t>or</a:t>
            </a:r>
          </a:p>
        </p:txBody>
      </p:sp>
      <p:sp>
        <p:nvSpPr>
          <p:cNvPr id="539653" name="Rectangle 5"/>
          <p:cNvSpPr>
            <a:spLocks noChangeArrowheads="1"/>
          </p:cNvSpPr>
          <p:nvPr/>
        </p:nvSpPr>
        <p:spPr bwMode="auto">
          <a:xfrm>
            <a:off x="2384425" y="2643188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>
                <a:solidFill>
                  <a:schemeClr val="tx1"/>
                </a:solidFill>
                <a:cs typeface="Arial" charset="0"/>
              </a:rPr>
              <a:t>factorization</a:t>
            </a:r>
          </a:p>
        </p:txBody>
      </p:sp>
      <p:sp>
        <p:nvSpPr>
          <p:cNvPr id="539654" name="Rectangle 6"/>
          <p:cNvSpPr>
            <a:spLocks noChangeArrowheads="1"/>
          </p:cNvSpPr>
          <p:nvPr/>
        </p:nvSpPr>
        <p:spPr bwMode="auto">
          <a:xfrm>
            <a:off x="2384425" y="3517900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>
                <a:solidFill>
                  <a:schemeClr val="tx1"/>
                </a:solidFill>
                <a:cs typeface="Arial" charset="0"/>
              </a:rPr>
              <a:t>using the quadratic formula.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2625" y="1125538"/>
            <a:ext cx="7777163" cy="863600"/>
            <a:chOff x="430" y="709"/>
            <a:chExt cx="4899" cy="544"/>
          </a:xfrm>
        </p:grpSpPr>
        <p:sp>
          <p:nvSpPr>
            <p:cNvPr id="539656" name="Rectangle 8"/>
            <p:cNvSpPr>
              <a:spLocks noChangeArrowheads="1"/>
            </p:cNvSpPr>
            <p:nvPr/>
          </p:nvSpPr>
          <p:spPr bwMode="auto">
            <a:xfrm>
              <a:off x="430" y="709"/>
              <a:ext cx="4899" cy="5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9657" name="Text Box 9"/>
            <p:cNvSpPr txBox="1">
              <a:spLocks noChangeArrowheads="1"/>
            </p:cNvSpPr>
            <p:nvPr/>
          </p:nvSpPr>
          <p:spPr bwMode="auto">
            <a:xfrm>
              <a:off x="1482" y="956"/>
              <a:ext cx="2797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i="1">
                  <a:latin typeface="Times New Roman" pitchFamily="18" charset="0"/>
                </a:rPr>
                <a:t>ax</a:t>
              </a:r>
              <a:r>
                <a:rPr lang="en-GB" baseline="30000"/>
                <a:t>2</a:t>
              </a:r>
              <a:r>
                <a:rPr lang="en-GB"/>
                <a:t> + </a:t>
              </a:r>
              <a:r>
                <a:rPr lang="en-GB" i="1">
                  <a:latin typeface="Times New Roman" pitchFamily="18" charset="0"/>
                </a:rPr>
                <a:t>bx</a:t>
              </a:r>
              <a:r>
                <a:rPr lang="en-GB"/>
                <a:t> + </a:t>
              </a:r>
              <a:r>
                <a:rPr lang="en-GB" i="1">
                  <a:latin typeface="Times New Roman" pitchFamily="18" charset="0"/>
                </a:rPr>
                <a:t>c </a:t>
              </a:r>
              <a:r>
                <a:rPr lang="en-GB"/>
                <a:t>= 0</a:t>
              </a:r>
              <a:r>
                <a:rPr lang="en-GB" i="1">
                  <a:latin typeface="Times New Roman" pitchFamily="18" charset="0"/>
                </a:rPr>
                <a:t>      </a:t>
              </a:r>
              <a:r>
                <a:rPr lang="en-GB"/>
                <a:t>(where </a:t>
              </a:r>
              <a:r>
                <a:rPr lang="en-GB" i="1">
                  <a:latin typeface="Times New Roman" pitchFamily="18" charset="0"/>
                </a:rPr>
                <a:t>a</a:t>
              </a:r>
              <a:r>
                <a:rPr lang="en-GB"/>
                <a:t> </a:t>
              </a:r>
              <a:r>
                <a:rPr lang="en-GB">
                  <a:cs typeface="Arial" charset="0"/>
                </a:rPr>
                <a:t>≠</a:t>
              </a:r>
              <a:r>
                <a:rPr lang="en-GB"/>
                <a:t> 0)</a:t>
              </a:r>
              <a:endParaRPr lang="en-GB" i="1">
                <a:latin typeface="Times New Roman" pitchFamily="18" charset="0"/>
              </a:endParaRPr>
            </a:p>
          </p:txBody>
        </p:sp>
        <p:sp>
          <p:nvSpPr>
            <p:cNvPr id="539658" name="Rectangle 10"/>
            <p:cNvSpPr>
              <a:spLocks noChangeArrowheads="1"/>
            </p:cNvSpPr>
            <p:nvPr/>
          </p:nvSpPr>
          <p:spPr bwMode="auto">
            <a:xfrm>
              <a:off x="793" y="709"/>
              <a:ext cx="41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/>
                <a:t>The general form of a quadratic equation in 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is:</a:t>
              </a:r>
            </a:p>
          </p:txBody>
        </p:sp>
      </p:grpSp>
      <p:sp>
        <p:nvSpPr>
          <p:cNvPr id="539659" name="Text Box 11"/>
          <p:cNvSpPr txBox="1">
            <a:spLocks noChangeArrowheads="1"/>
          </p:cNvSpPr>
          <p:nvPr/>
        </p:nvSpPr>
        <p:spPr bwMode="auto">
          <a:xfrm>
            <a:off x="250825" y="3954463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solutions to a quadratic equation are called the </a:t>
            </a:r>
            <a:r>
              <a:rPr lang="en-GB" b="1">
                <a:solidFill>
                  <a:srgbClr val="FF6600"/>
                </a:solidFill>
              </a:rPr>
              <a:t>roots </a:t>
            </a:r>
            <a:r>
              <a:rPr lang="en-GB"/>
              <a:t>of the equation.</a:t>
            </a:r>
          </a:p>
        </p:txBody>
      </p:sp>
      <p:sp>
        <p:nvSpPr>
          <p:cNvPr id="539660" name="Text Box 12"/>
          <p:cNvSpPr txBox="1">
            <a:spLocks noChangeArrowheads="1"/>
          </p:cNvSpPr>
          <p:nvPr/>
        </p:nvSpPr>
        <p:spPr bwMode="auto">
          <a:xfrm>
            <a:off x="250825" y="4756150"/>
            <a:ext cx="447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 quadratic equation may have:</a:t>
            </a:r>
          </a:p>
        </p:txBody>
      </p:sp>
      <p:sp>
        <p:nvSpPr>
          <p:cNvPr id="539661" name="Rectangle 13"/>
          <p:cNvSpPr>
            <a:spLocks noChangeArrowheads="1"/>
          </p:cNvSpPr>
          <p:nvPr/>
        </p:nvSpPr>
        <p:spPr bwMode="auto">
          <a:xfrm>
            <a:off x="2384425" y="5630863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>
                <a:solidFill>
                  <a:schemeClr val="tx1"/>
                </a:solidFill>
                <a:cs typeface="Arial" charset="0"/>
              </a:rPr>
              <a:t>one repeated root, </a:t>
            </a:r>
            <a:r>
              <a:rPr lang="en-US" i="1">
                <a:solidFill>
                  <a:schemeClr val="tx1"/>
                </a:solidFill>
                <a:cs typeface="Arial" charset="0"/>
              </a:rPr>
              <a:t>or</a:t>
            </a:r>
          </a:p>
        </p:txBody>
      </p:sp>
      <p:sp>
        <p:nvSpPr>
          <p:cNvPr id="539662" name="Rectangle 14"/>
          <p:cNvSpPr>
            <a:spLocks noChangeArrowheads="1"/>
          </p:cNvSpPr>
          <p:nvPr/>
        </p:nvSpPr>
        <p:spPr bwMode="auto">
          <a:xfrm>
            <a:off x="2384425" y="5194300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>
                <a:solidFill>
                  <a:schemeClr val="tx1"/>
                </a:solidFill>
                <a:cs typeface="Arial" charset="0"/>
              </a:rPr>
              <a:t>two real distinct roots</a:t>
            </a:r>
          </a:p>
        </p:txBody>
      </p:sp>
      <p:sp>
        <p:nvSpPr>
          <p:cNvPr id="539663" name="Rectangle 15"/>
          <p:cNvSpPr>
            <a:spLocks noChangeArrowheads="1"/>
          </p:cNvSpPr>
          <p:nvPr/>
        </p:nvSpPr>
        <p:spPr bwMode="auto">
          <a:xfrm>
            <a:off x="2384425" y="6067425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>
                <a:solidFill>
                  <a:schemeClr val="tx1"/>
                </a:solidFill>
                <a:cs typeface="Arial" charset="0"/>
              </a:rPr>
              <a:t>no real roots.</a:t>
            </a:r>
          </a:p>
        </p:txBody>
      </p:sp>
      <p:pic>
        <p:nvPicPr>
          <p:cNvPr id="539664" name="Picture 16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1" grpId="0"/>
      <p:bldP spid="539652" grpId="0"/>
      <p:bldP spid="539653" grpId="0"/>
      <p:bldP spid="539654" grpId="0"/>
      <p:bldP spid="539659" grpId="0"/>
      <p:bldP spid="539660" grpId="0"/>
      <p:bldP spid="539661" grpId="0"/>
      <p:bldP spid="539662" grpId="0"/>
      <p:bldP spid="5396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970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</p:spPr>
      </p:pic>
      <p:pic>
        <p:nvPicPr>
          <p:cNvPr id="339971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</p:spPr>
      </p:pic>
      <p:sp>
        <p:nvSpPr>
          <p:cNvPr id="3399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700"/>
              <a:t>Using the quadratic formula</a:t>
            </a: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288925" y="1219200"/>
            <a:ext cx="870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Any quadratic equation of the form,</a:t>
            </a: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288925" y="2808288"/>
            <a:ext cx="8474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can be solved by substituting the values of </a:t>
            </a:r>
            <a:r>
              <a:rPr lang="en-GB" i="1">
                <a:latin typeface="Times New Roman" pitchFamily="18" charset="0"/>
              </a:rPr>
              <a:t>a</a:t>
            </a:r>
            <a:r>
              <a:rPr lang="en-GB"/>
              <a:t>, </a:t>
            </a:r>
            <a:r>
              <a:rPr lang="en-GB" i="1">
                <a:latin typeface="Times New Roman" pitchFamily="18" charset="0"/>
              </a:rPr>
              <a:t>b</a:t>
            </a:r>
            <a:r>
              <a:rPr lang="en-GB"/>
              <a:t> and </a:t>
            </a:r>
            <a:r>
              <a:rPr lang="en-GB" i="1">
                <a:latin typeface="Times New Roman" pitchFamily="18" charset="0"/>
              </a:rPr>
              <a:t>c</a:t>
            </a:r>
            <a:r>
              <a:rPr lang="en-GB"/>
              <a:t> into the formula,</a:t>
            </a:r>
          </a:p>
        </p:txBody>
      </p:sp>
      <p:sp>
        <p:nvSpPr>
          <p:cNvPr id="339986" name="Text Box 18"/>
          <p:cNvSpPr txBox="1">
            <a:spLocks noChangeArrowheads="1"/>
          </p:cNvSpPr>
          <p:nvPr/>
        </p:nvSpPr>
        <p:spPr bwMode="auto">
          <a:xfrm>
            <a:off x="3492500" y="1981200"/>
            <a:ext cx="2243138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i="1">
                <a:solidFill>
                  <a:srgbClr val="FF6600"/>
                </a:solidFill>
                <a:latin typeface="Times New Roman" pitchFamily="18" charset="0"/>
              </a:rPr>
              <a:t>a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>
                <a:solidFill>
                  <a:srgbClr val="0066FF"/>
                </a:solidFill>
                <a:latin typeface="Times New Roman" pitchFamily="18" charset="0"/>
              </a:rPr>
              <a:t>b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+ </a:t>
            </a:r>
            <a:r>
              <a:rPr lang="en-GB" i="1">
                <a:solidFill>
                  <a:srgbClr val="009900"/>
                </a:solidFill>
                <a:latin typeface="Times New Roman" pitchFamily="18" charset="0"/>
              </a:rPr>
              <a:t>c</a:t>
            </a:r>
            <a:r>
              <a:rPr lang="en-GB"/>
              <a:t> = 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048000" y="3657600"/>
            <a:ext cx="3124200" cy="990600"/>
            <a:chOff x="1920" y="2221"/>
            <a:chExt cx="1968" cy="624"/>
          </a:xfrm>
        </p:grpSpPr>
        <p:sp>
          <p:nvSpPr>
            <p:cNvPr id="339994" name="Rectangle 26"/>
            <p:cNvSpPr>
              <a:spLocks noChangeArrowheads="1"/>
            </p:cNvSpPr>
            <p:nvPr/>
          </p:nvSpPr>
          <p:spPr bwMode="auto">
            <a:xfrm>
              <a:off x="1920" y="2221"/>
              <a:ext cx="1968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036" y="2256"/>
              <a:ext cx="1736" cy="554"/>
              <a:chOff x="1382" y="2470"/>
              <a:chExt cx="1736" cy="554"/>
            </a:xfrm>
          </p:grpSpPr>
          <p:sp>
            <p:nvSpPr>
              <p:cNvPr id="339987" name="Text Box 19"/>
              <p:cNvSpPr txBox="1">
                <a:spLocks noChangeArrowheads="1"/>
              </p:cNvSpPr>
              <p:nvPr/>
            </p:nvSpPr>
            <p:spPr bwMode="auto">
              <a:xfrm>
                <a:off x="1382" y="2603"/>
                <a:ext cx="36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x</a:t>
                </a:r>
                <a:r>
                  <a:rPr lang="en-GB"/>
                  <a:t> =</a:t>
                </a:r>
              </a:p>
            </p:txBody>
          </p:sp>
          <p:grpSp>
            <p:nvGrpSpPr>
              <p:cNvPr id="4" name="Group 24"/>
              <p:cNvGrpSpPr>
                <a:grpSpLocks/>
              </p:cNvGrpSpPr>
              <p:nvPr/>
            </p:nvGrpSpPr>
            <p:grpSpPr bwMode="auto">
              <a:xfrm>
                <a:off x="1815" y="2470"/>
                <a:ext cx="1303" cy="554"/>
                <a:chOff x="1815" y="2470"/>
                <a:chExt cx="1303" cy="554"/>
              </a:xfrm>
            </p:grpSpPr>
            <p:sp>
              <p:nvSpPr>
                <p:cNvPr id="3399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15" y="2470"/>
                  <a:ext cx="130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–</a:t>
                  </a:r>
                  <a:r>
                    <a:rPr lang="en-GB" i="1">
                      <a:solidFill>
                        <a:srgbClr val="0066FF"/>
                      </a:solidFill>
                      <a:latin typeface="Times New Roman" pitchFamily="18" charset="0"/>
                    </a:rPr>
                    <a:t>b</a:t>
                  </a:r>
                  <a:r>
                    <a:rPr lang="en-GB"/>
                    <a:t> </a:t>
                  </a:r>
                  <a:r>
                    <a:rPr lang="en-US">
                      <a:sym typeface="Symbol" pitchFamily="18" charset="2"/>
                    </a:rPr>
                    <a:t>±</a:t>
                  </a:r>
                  <a:r>
                    <a:rPr lang="en-GB">
                      <a:sym typeface="Symbol" pitchFamily="18" charset="2"/>
                    </a:rPr>
                    <a:t> </a:t>
                  </a:r>
                  <a:r>
                    <a:rPr lang="en-GB" i="1">
                      <a:solidFill>
                        <a:srgbClr val="0066FF"/>
                      </a:solidFill>
                      <a:latin typeface="Times New Roman" pitchFamily="18" charset="0"/>
                      <a:sym typeface="Symbol" pitchFamily="18" charset="2"/>
                    </a:rPr>
                    <a:t>b</a:t>
                  </a:r>
                  <a:r>
                    <a:rPr lang="en-GB" baseline="30000">
                      <a:sym typeface="Symbol" pitchFamily="18" charset="2"/>
                    </a:rPr>
                    <a:t>2</a:t>
                  </a:r>
                  <a:r>
                    <a:rPr lang="en-GB">
                      <a:sym typeface="Symbol" pitchFamily="18" charset="2"/>
                    </a:rPr>
                    <a:t> – 4</a:t>
                  </a:r>
                  <a:r>
                    <a:rPr lang="en-GB" i="1">
                      <a:solidFill>
                        <a:srgbClr val="FF6600"/>
                      </a:solidFill>
                      <a:latin typeface="Times New Roman" pitchFamily="18" charset="0"/>
                      <a:sym typeface="Symbol" pitchFamily="18" charset="2"/>
                    </a:rPr>
                    <a:t>a</a:t>
                  </a:r>
                  <a:r>
                    <a:rPr lang="en-GB" i="1">
                      <a:solidFill>
                        <a:srgbClr val="009900"/>
                      </a:solidFill>
                      <a:latin typeface="Times New Roman" pitchFamily="18" charset="0"/>
                      <a:sym typeface="Symbol" pitchFamily="18" charset="2"/>
                    </a:rPr>
                    <a:t>c</a:t>
                  </a:r>
                </a:p>
              </p:txBody>
            </p:sp>
            <p:sp>
              <p:nvSpPr>
                <p:cNvPr id="339989" name="Line 21"/>
                <p:cNvSpPr>
                  <a:spLocks noChangeShapeType="1"/>
                </p:cNvSpPr>
                <p:nvPr/>
              </p:nvSpPr>
              <p:spPr bwMode="auto">
                <a:xfrm>
                  <a:off x="1819" y="2747"/>
                  <a:ext cx="1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99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07" y="2736"/>
                  <a:ext cx="31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2</a:t>
                  </a:r>
                  <a:r>
                    <a:rPr lang="en-GB" i="1">
                      <a:solidFill>
                        <a:srgbClr val="FF6600"/>
                      </a:solidFill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339991" name="Line 23"/>
                <p:cNvSpPr>
                  <a:spLocks noChangeShapeType="1"/>
                </p:cNvSpPr>
                <p:nvPr/>
              </p:nvSpPr>
              <p:spPr bwMode="auto">
                <a:xfrm>
                  <a:off x="2385" y="2515"/>
                  <a:ext cx="67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39996" name="Text Box 28"/>
          <p:cNvSpPr txBox="1">
            <a:spLocks noChangeArrowheads="1"/>
          </p:cNvSpPr>
          <p:nvPr/>
        </p:nvSpPr>
        <p:spPr bwMode="auto">
          <a:xfrm>
            <a:off x="288925" y="5045075"/>
            <a:ext cx="8474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This equation can be derived by completing the square on the general form of the quadratic equation.</a:t>
            </a:r>
          </a:p>
        </p:txBody>
      </p:sp>
      <p:pic>
        <p:nvPicPr>
          <p:cNvPr id="339997" name="Picture 29" descr="level_foundation-high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" y="42863"/>
            <a:ext cx="169863" cy="169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02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</p:spPr>
      </p:pic>
      <p:pic>
        <p:nvPicPr>
          <p:cNvPr id="358403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</p:spPr>
      </p:pic>
      <p:sp>
        <p:nvSpPr>
          <p:cNvPr id="3584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Using </a:t>
            </a:r>
            <a:r>
              <a:rPr lang="en-US" sz="4000" i="1" dirty="0">
                <a:latin typeface="Times New Roman" pitchFamily="18" charset="0"/>
              </a:rPr>
              <a:t>b</a:t>
            </a:r>
            <a:r>
              <a:rPr lang="en-US" sz="4000" baseline="30000" dirty="0"/>
              <a:t>2</a:t>
            </a:r>
            <a:r>
              <a:rPr lang="en-US" sz="4000" dirty="0"/>
              <a:t> – 4</a:t>
            </a:r>
            <a:r>
              <a:rPr lang="en-US" sz="4000" i="1" dirty="0">
                <a:latin typeface="Times New Roman" pitchFamily="18" charset="0"/>
              </a:rPr>
              <a:t>ac</a:t>
            </a:r>
            <a:endParaRPr lang="en-GB" sz="4000" i="1" dirty="0">
              <a:latin typeface="Times New Roman" pitchFamily="18" charset="0"/>
            </a:endParaRPr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441325" y="1214422"/>
            <a:ext cx="870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using the quadratic formula, 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194050" y="1712913"/>
            <a:ext cx="2755900" cy="879475"/>
            <a:chOff x="1382" y="2470"/>
            <a:chExt cx="1736" cy="554"/>
          </a:xfrm>
        </p:grpSpPr>
        <p:sp>
          <p:nvSpPr>
            <p:cNvPr id="358419" name="Text Box 19"/>
            <p:cNvSpPr txBox="1">
              <a:spLocks noChangeArrowheads="1"/>
            </p:cNvSpPr>
            <p:nvPr/>
          </p:nvSpPr>
          <p:spPr bwMode="auto">
            <a:xfrm>
              <a:off x="1382" y="2603"/>
              <a:ext cx="3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>
                  <a:solidFill>
                    <a:schemeClr val="tx1"/>
                  </a:solidFill>
                </a:rPr>
                <a:t> =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815" y="2470"/>
              <a:ext cx="1303" cy="554"/>
              <a:chOff x="1815" y="2470"/>
              <a:chExt cx="1303" cy="554"/>
            </a:xfrm>
          </p:grpSpPr>
          <p:sp>
            <p:nvSpPr>
              <p:cNvPr id="358421" name="Text Box 21"/>
              <p:cNvSpPr txBox="1">
                <a:spLocks noChangeArrowheads="1"/>
              </p:cNvSpPr>
              <p:nvPr/>
            </p:nvSpPr>
            <p:spPr bwMode="auto">
              <a:xfrm>
                <a:off x="1815" y="2470"/>
                <a:ext cx="130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tx1"/>
                    </a:solidFill>
                  </a:rPr>
                  <a:t>–</a:t>
                </a:r>
                <a:r>
                  <a:rPr lang="en-GB" i="1">
                    <a:solidFill>
                      <a:schemeClr val="tx1"/>
                    </a:solidFill>
                    <a:latin typeface="Times New Roman" pitchFamily="18" charset="0"/>
                  </a:rPr>
                  <a:t>b</a:t>
                </a:r>
                <a:r>
                  <a:rPr lang="en-GB">
                    <a:solidFill>
                      <a:schemeClr val="tx1"/>
                    </a:solidFill>
                  </a:rPr>
                  <a:t> </a:t>
                </a:r>
                <a:r>
                  <a:rPr lang="en-US">
                    <a:sym typeface="Symbol" pitchFamily="18" charset="2"/>
                  </a:rPr>
                  <a:t>±</a:t>
                </a:r>
                <a:r>
                  <a:rPr lang="en-GB">
                    <a:solidFill>
                      <a:schemeClr val="tx1"/>
                    </a:solidFill>
                    <a:sym typeface="Symbol" pitchFamily="18" charset="2"/>
                  </a:rPr>
                  <a:t> </a:t>
                </a:r>
                <a:r>
                  <a:rPr lang="en-GB" i="1">
                    <a:solidFill>
                      <a:schemeClr val="tx1"/>
                    </a:solidFill>
                    <a:latin typeface="Times New Roman" pitchFamily="18" charset="0"/>
                    <a:sym typeface="Symbol" pitchFamily="18" charset="2"/>
                  </a:rPr>
                  <a:t>b</a:t>
                </a:r>
                <a:r>
                  <a:rPr lang="en-GB" baseline="30000">
                    <a:solidFill>
                      <a:schemeClr val="tx1"/>
                    </a:solidFill>
                    <a:sym typeface="Symbol" pitchFamily="18" charset="2"/>
                  </a:rPr>
                  <a:t>2</a:t>
                </a:r>
                <a:r>
                  <a:rPr lang="en-GB">
                    <a:solidFill>
                      <a:schemeClr val="tx1"/>
                    </a:solidFill>
                    <a:sym typeface="Symbol" pitchFamily="18" charset="2"/>
                  </a:rPr>
                  <a:t> – 4</a:t>
                </a:r>
                <a:r>
                  <a:rPr lang="en-GB" i="1">
                    <a:solidFill>
                      <a:schemeClr val="tx1"/>
                    </a:solidFill>
                    <a:latin typeface="Times New Roman" pitchFamily="18" charset="0"/>
                    <a:sym typeface="Symbol" pitchFamily="18" charset="2"/>
                  </a:rPr>
                  <a:t>ac</a:t>
                </a:r>
              </a:p>
            </p:txBody>
          </p:sp>
          <p:sp>
            <p:nvSpPr>
              <p:cNvPr id="358422" name="Line 22"/>
              <p:cNvSpPr>
                <a:spLocks noChangeShapeType="1"/>
              </p:cNvSpPr>
              <p:nvPr/>
            </p:nvSpPr>
            <p:spPr bwMode="auto">
              <a:xfrm>
                <a:off x="1819" y="2747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423" name="Text Box 23"/>
              <p:cNvSpPr txBox="1">
                <a:spLocks noChangeArrowheads="1"/>
              </p:cNvSpPr>
              <p:nvPr/>
            </p:nvSpPr>
            <p:spPr bwMode="auto">
              <a:xfrm>
                <a:off x="2307" y="2736"/>
                <a:ext cx="31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tx1"/>
                    </a:solidFill>
                  </a:rPr>
                  <a:t>2</a:t>
                </a:r>
                <a:r>
                  <a:rPr lang="en-GB" i="1">
                    <a:solidFill>
                      <a:schemeClr val="tx1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58424" name="Line 24"/>
              <p:cNvSpPr>
                <a:spLocks noChangeShapeType="1"/>
              </p:cNvSpPr>
              <p:nvPr/>
            </p:nvSpPr>
            <p:spPr bwMode="auto">
              <a:xfrm>
                <a:off x="2385" y="2515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58425" name="Rectangle 25"/>
          <p:cNvSpPr>
            <a:spLocks noChangeArrowheads="1"/>
          </p:cNvSpPr>
          <p:nvPr/>
        </p:nvSpPr>
        <p:spPr bwMode="auto">
          <a:xfrm>
            <a:off x="288925" y="2708275"/>
            <a:ext cx="870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can see that we can use the expression under the square root sign, 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GB" dirty="0">
                <a:solidFill>
                  <a:schemeClr val="tx1"/>
                </a:solidFill>
                <a:sym typeface="Symbol" pitchFamily="18" charset="2"/>
              </a:rPr>
              <a:t> – 4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to decide how many solutions there are.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8435" name="Rectangle 35"/>
          <p:cNvSpPr>
            <a:spLocks noChangeArrowheads="1"/>
          </p:cNvSpPr>
          <p:nvPr/>
        </p:nvSpPr>
        <p:spPr bwMode="auto">
          <a:xfrm>
            <a:off x="288925" y="5276850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buFontTx/>
              <a:buBlip>
                <a:blip r:embed="rId5"/>
              </a:buBlip>
            </a:pPr>
            <a:r>
              <a:rPr lang="en-US"/>
              <a:t>When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 – 4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US"/>
              <a:t> is negative, there are no solutions.</a:t>
            </a:r>
            <a:endParaRPr lang="en-GB"/>
          </a:p>
        </p:txBody>
      </p:sp>
      <p:sp>
        <p:nvSpPr>
          <p:cNvPr id="358436" name="Rectangle 36"/>
          <p:cNvSpPr>
            <a:spLocks noChangeArrowheads="1"/>
          </p:cNvSpPr>
          <p:nvPr/>
        </p:nvSpPr>
        <p:spPr bwMode="auto">
          <a:xfrm>
            <a:off x="288925" y="3806825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buFontTx/>
              <a:buBlip>
                <a:blip r:embed="rId5"/>
              </a:buBlip>
            </a:pPr>
            <a:r>
              <a:rPr lang="en-US"/>
              <a:t>When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 – 4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US"/>
              <a:t> is positive, there are two solutions.</a:t>
            </a:r>
            <a:endParaRPr lang="en-GB"/>
          </a:p>
        </p:txBody>
      </p:sp>
      <p:sp>
        <p:nvSpPr>
          <p:cNvPr id="358437" name="Rectangle 37"/>
          <p:cNvSpPr>
            <a:spLocks noChangeArrowheads="1"/>
          </p:cNvSpPr>
          <p:nvPr/>
        </p:nvSpPr>
        <p:spPr bwMode="auto">
          <a:xfrm>
            <a:off x="288925" y="454183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buFontTx/>
              <a:buBlip>
                <a:blip r:embed="rId5"/>
              </a:buBlip>
            </a:pPr>
            <a:r>
              <a:rPr lang="en-US"/>
              <a:t>When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 – 4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US"/>
              <a:t> is equal to zero, there is one solution.</a:t>
            </a:r>
            <a:endParaRPr lang="en-GB"/>
          </a:p>
        </p:txBody>
      </p:sp>
      <p:pic>
        <p:nvPicPr>
          <p:cNvPr id="358438" name="Picture 38" descr="level_foundation-high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" y="42863"/>
            <a:ext cx="169863" cy="16986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8596" y="21429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GCSE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5" grpId="0"/>
      <p:bldP spid="358436" grpId="0"/>
      <p:bldP spid="3584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discriminant</a:t>
            </a:r>
            <a:br>
              <a:rPr lang="en-US" dirty="0" smtClean="0"/>
            </a:br>
            <a:endParaRPr lang="en-GB" i="1" dirty="0">
              <a:latin typeface="Times New Roman" pitchFamily="18" charset="0"/>
            </a:endParaRPr>
          </a:p>
        </p:txBody>
      </p:sp>
      <p:sp>
        <p:nvSpPr>
          <p:cNvPr id="562179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By solving quadratic equations using the formula 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250825" y="2179638"/>
            <a:ext cx="870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we can see that we can use the expression under the square root sign, </a:t>
            </a:r>
            <a:r>
              <a:rPr lang="en-GB" i="1">
                <a:solidFill>
                  <a:srgbClr val="FF6600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>
                <a:solidFill>
                  <a:srgbClr val="FF6600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rgbClr val="FF6600"/>
                </a:solidFill>
                <a:sym typeface="Symbol" pitchFamily="18" charset="2"/>
              </a:rPr>
              <a:t> – 4</a:t>
            </a:r>
            <a:r>
              <a:rPr lang="en-GB" i="1">
                <a:solidFill>
                  <a:srgbClr val="FF6600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,</a:t>
            </a:r>
            <a:r>
              <a:rPr lang="en-US">
                <a:solidFill>
                  <a:schemeClr val="tx1"/>
                </a:solidFill>
              </a:rPr>
              <a:t> to decide how many roots there are.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62181" name="Rectangle 5"/>
          <p:cNvSpPr>
            <a:spLocks noChangeArrowheads="1"/>
          </p:cNvSpPr>
          <p:nvPr/>
        </p:nvSpPr>
        <p:spPr bwMode="auto">
          <a:xfrm>
            <a:off x="250825" y="3114675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>
                <a:solidFill>
                  <a:schemeClr val="tx1"/>
                </a:solidFill>
                <a:cs typeface="Arial" charset="0"/>
              </a:rPr>
              <a:t>When</a:t>
            </a:r>
            <a:r>
              <a:rPr lang="en-US"/>
              <a:t>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 – 4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US"/>
              <a:t> &gt; 0, there are two real distinct roots.</a:t>
            </a:r>
            <a:endParaRPr lang="en-GB"/>
          </a:p>
        </p:txBody>
      </p:sp>
      <p:graphicFrame>
        <p:nvGraphicFramePr>
          <p:cNvPr id="562182" name="Object 6"/>
          <p:cNvGraphicFramePr>
            <a:graphicFrameLocks noChangeAspect="1"/>
          </p:cNvGraphicFramePr>
          <p:nvPr/>
        </p:nvGraphicFramePr>
        <p:xfrm>
          <a:off x="3346450" y="1385888"/>
          <a:ext cx="2451100" cy="838200"/>
        </p:xfrm>
        <a:graphic>
          <a:graphicData uri="http://schemas.openxmlformats.org/presentationml/2006/ole">
            <p:oleObj spid="_x0000_s2050" name="Equation" r:id="rId5" imgW="2450880" imgH="838080" progId="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0825" y="3571875"/>
            <a:ext cx="8208963" cy="723900"/>
            <a:chOff x="158" y="2250"/>
            <a:chExt cx="5171" cy="456"/>
          </a:xfrm>
        </p:grpSpPr>
        <p:sp>
          <p:nvSpPr>
            <p:cNvPr id="562184" name="Rectangle 8"/>
            <p:cNvSpPr>
              <a:spLocks noChangeArrowheads="1"/>
            </p:cNvSpPr>
            <p:nvPr/>
          </p:nvSpPr>
          <p:spPr bwMode="auto">
            <a:xfrm>
              <a:off x="158" y="2326"/>
              <a:ext cx="51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285750" indent="-285750">
                <a:spcBef>
                  <a:spcPct val="20000"/>
                </a:spcBef>
                <a:buFontTx/>
                <a:buBlip>
                  <a:blip r:embed="rId4"/>
                </a:buBlip>
              </a:pPr>
              <a:r>
                <a:rPr lang="en-GB">
                  <a:solidFill>
                    <a:schemeClr val="tx1"/>
                  </a:solidFill>
                  <a:cs typeface="Arial" charset="0"/>
                </a:rPr>
                <a:t>When</a:t>
              </a:r>
              <a:r>
                <a:rPr lang="en-US"/>
                <a:t> </a:t>
              </a:r>
              <a:r>
                <a:rPr lang="en-GB" i="1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r>
                <a:rPr lang="en-GB" baseline="30000">
                  <a:solidFill>
                    <a:schemeClr val="tx1"/>
                  </a:solidFill>
                  <a:sym typeface="Symbol" pitchFamily="18" charset="2"/>
                </a:rPr>
                <a:t>2</a:t>
              </a:r>
              <a:r>
                <a:rPr lang="en-GB">
                  <a:solidFill>
                    <a:schemeClr val="tx1"/>
                  </a:solidFill>
                  <a:sym typeface="Symbol" pitchFamily="18" charset="2"/>
                </a:rPr>
                <a:t> – 4</a:t>
              </a:r>
              <a:r>
                <a:rPr lang="en-GB" i="1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ac</a:t>
              </a:r>
              <a:r>
                <a:rPr lang="en-US"/>
                <a:t> = 0, there is one repeated root:     </a:t>
              </a:r>
              <a:endParaRPr lang="en-GB"/>
            </a:p>
          </p:txBody>
        </p:sp>
        <p:graphicFrame>
          <p:nvGraphicFramePr>
            <p:cNvPr id="562185" name="Object 9"/>
            <p:cNvGraphicFramePr>
              <a:graphicFrameLocks noChangeAspect="1"/>
            </p:cNvGraphicFramePr>
            <p:nvPr/>
          </p:nvGraphicFramePr>
          <p:xfrm>
            <a:off x="4351" y="2250"/>
            <a:ext cx="752" cy="456"/>
          </p:xfrm>
          <a:graphic>
            <a:graphicData uri="http://schemas.openxmlformats.org/presentationml/2006/ole">
              <p:oleObj spid="_x0000_s2051" name="Equation" r:id="rId6" imgW="1193760" imgH="723600" progId="">
                <p:embed/>
              </p:oleObj>
            </a:graphicData>
          </a:graphic>
        </p:graphicFrame>
      </p:grpSp>
      <p:sp>
        <p:nvSpPr>
          <p:cNvPr id="562186" name="Rectangle 10"/>
          <p:cNvSpPr>
            <a:spLocks noChangeArrowheads="1"/>
          </p:cNvSpPr>
          <p:nvPr/>
        </p:nvSpPr>
        <p:spPr bwMode="auto">
          <a:xfrm>
            <a:off x="250825" y="4267200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>
                <a:solidFill>
                  <a:schemeClr val="tx1"/>
                </a:solidFill>
                <a:cs typeface="Arial" charset="0"/>
              </a:rPr>
              <a:t>When</a:t>
            </a:r>
            <a:r>
              <a:rPr lang="en-US"/>
              <a:t>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 – 4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US"/>
              <a:t> &lt; 0, there are no real roots.</a:t>
            </a:r>
            <a:endParaRPr lang="en-GB"/>
          </a:p>
        </p:txBody>
      </p:sp>
      <p:sp>
        <p:nvSpPr>
          <p:cNvPr id="562187" name="Text Box 11"/>
          <p:cNvSpPr txBox="1">
            <a:spLocks noChangeArrowheads="1"/>
          </p:cNvSpPr>
          <p:nvPr/>
        </p:nvSpPr>
        <p:spPr bwMode="auto">
          <a:xfrm>
            <a:off x="250825" y="4838700"/>
            <a:ext cx="8767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Also, when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 – 4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GB"/>
              <a:t> is a perfect square, the roots of the equation will be rational and the quadratic will factorize.</a:t>
            </a:r>
          </a:p>
        </p:txBody>
      </p:sp>
      <p:sp>
        <p:nvSpPr>
          <p:cNvPr id="562188" name="Rectangle 12"/>
          <p:cNvSpPr>
            <a:spLocks noChangeArrowheads="1"/>
          </p:cNvSpPr>
          <p:nvPr/>
        </p:nvSpPr>
        <p:spPr bwMode="auto">
          <a:xfrm>
            <a:off x="1171575" y="5876925"/>
            <a:ext cx="6800850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GB" dirty="0">
                <a:solidFill>
                  <a:schemeClr val="tx1"/>
                </a:solidFill>
                <a:sym typeface="Symbol" pitchFamily="18" charset="2"/>
              </a:rPr>
              <a:t> – 4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ac</a:t>
            </a:r>
            <a:r>
              <a:rPr lang="en-GB" dirty="0"/>
              <a:t> is called the </a:t>
            </a:r>
            <a:r>
              <a:rPr lang="en-GB" b="1" dirty="0">
                <a:solidFill>
                  <a:srgbClr val="FF6600"/>
                </a:solidFill>
              </a:rPr>
              <a:t>discriminant</a:t>
            </a:r>
            <a:r>
              <a:rPr lang="en-GB" dirty="0"/>
              <a:t> of </a:t>
            </a:r>
            <a:r>
              <a:rPr lang="en-GB" i="1" dirty="0">
                <a:latin typeface="Times New Roman" pitchFamily="18" charset="0"/>
              </a:rPr>
              <a:t>ax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 err="1">
                <a:latin typeface="Times New Roman" pitchFamily="18" charset="0"/>
              </a:rPr>
              <a:t>bx</a:t>
            </a:r>
            <a:r>
              <a:rPr lang="en-GB" dirty="0"/>
              <a:t> + </a:t>
            </a:r>
            <a:r>
              <a:rPr lang="en-GB" i="1" dirty="0">
                <a:latin typeface="Times New Roman" pitchFamily="18" charset="0"/>
              </a:rPr>
              <a:t>c</a:t>
            </a:r>
          </a:p>
        </p:txBody>
      </p:sp>
      <p:pic>
        <p:nvPicPr>
          <p:cNvPr id="562189" name="Picture 1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85720" y="0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AS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81" grpId="0"/>
      <p:bldP spid="562186" grpId="0"/>
      <p:bldP spid="562187" grpId="0"/>
      <p:bldP spid="5621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/>
              <a:t>Quadratic inequalities</a:t>
            </a:r>
            <a:endParaRPr lang="en-GB" dirty="0"/>
          </a:p>
        </p:txBody>
      </p:sp>
      <p:sp>
        <p:nvSpPr>
          <p:cNvPr id="695299" name="Text Box 3"/>
          <p:cNvSpPr txBox="1">
            <a:spLocks noChangeArrowheads="1"/>
          </p:cNvSpPr>
          <p:nvPr/>
        </p:nvSpPr>
        <p:spPr bwMode="auto">
          <a:xfrm>
            <a:off x="285720" y="1071546"/>
            <a:ext cx="8626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/>
              <a:t>An alternative method for solving inequalities involves using graphs. For example: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95300" name="Text Box 4"/>
          <p:cNvSpPr txBox="1">
            <a:spLocks noChangeArrowheads="1"/>
          </p:cNvSpPr>
          <p:nvPr/>
        </p:nvSpPr>
        <p:spPr bwMode="auto">
          <a:xfrm>
            <a:off x="2259013" y="1960563"/>
            <a:ext cx="4627562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/>
              <a:t>Solve   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</a:t>
            </a:r>
            <a:r>
              <a:rPr lang="en-GB">
                <a:cs typeface="Arial" charset="0"/>
              </a:rPr>
              <a:t>– 3 &gt; 4</a:t>
            </a:r>
            <a:r>
              <a:rPr lang="en-GB" i="1">
                <a:latin typeface="Times New Roman" pitchFamily="18" charset="0"/>
                <a:cs typeface="Arial" charset="0"/>
              </a:rPr>
              <a:t>x</a:t>
            </a:r>
            <a:r>
              <a:rPr lang="en-GB">
                <a:cs typeface="Arial" charset="0"/>
              </a:rPr>
              <a:t> + 1.</a:t>
            </a:r>
          </a:p>
        </p:txBody>
      </p:sp>
      <p:sp>
        <p:nvSpPr>
          <p:cNvPr id="695301" name="Text Box 5"/>
          <p:cNvSpPr txBox="1">
            <a:spLocks noChangeArrowheads="1"/>
          </p:cNvSpPr>
          <p:nvPr/>
        </p:nvSpPr>
        <p:spPr bwMode="auto">
          <a:xfrm>
            <a:off x="250825" y="3024188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 first step is to rearrange the inequality so that all the terms are on one side and 0 is on the other.</a:t>
            </a:r>
          </a:p>
        </p:txBody>
      </p:sp>
      <p:sp>
        <p:nvSpPr>
          <p:cNvPr id="695302" name="Rectangle 6"/>
          <p:cNvSpPr>
            <a:spLocks noChangeArrowheads="1"/>
          </p:cNvSpPr>
          <p:nvPr/>
        </p:nvSpPr>
        <p:spPr bwMode="auto">
          <a:xfrm>
            <a:off x="3522663" y="3968750"/>
            <a:ext cx="209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>
                <a:latin typeface="Times New Roman" pitchFamily="18" charset="0"/>
              </a:rPr>
              <a:t>x</a:t>
            </a:r>
            <a:r>
              <a:rPr lang="en-GB" baseline="30000"/>
              <a:t>2</a:t>
            </a:r>
            <a:r>
              <a:rPr lang="en-GB"/>
              <a:t> </a:t>
            </a:r>
            <a:r>
              <a:rPr lang="en-GB">
                <a:cs typeface="Arial" charset="0"/>
              </a:rPr>
              <a:t>– 3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</a:t>
            </a:r>
            <a:r>
              <a:rPr lang="en-GB">
                <a:cs typeface="Arial" charset="0"/>
              </a:rPr>
              <a:t>– 4 &gt; 0</a:t>
            </a:r>
          </a:p>
        </p:txBody>
      </p:sp>
      <p:sp>
        <p:nvSpPr>
          <p:cNvPr id="695303" name="Text Box 7"/>
          <p:cNvSpPr txBox="1">
            <a:spLocks noChangeArrowheads="1"/>
          </p:cNvSpPr>
          <p:nvPr/>
        </p:nvSpPr>
        <p:spPr bwMode="auto">
          <a:xfrm>
            <a:off x="250825" y="4548188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Sketching the graph of </a:t>
            </a:r>
            <a:r>
              <a:rPr lang="en-GB" i="1">
                <a:latin typeface="Times New Roman" pitchFamily="18" charset="0"/>
              </a:rPr>
              <a:t>y</a:t>
            </a:r>
            <a:r>
              <a:rPr lang="en-GB"/>
              <a:t> =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 baseline="30000"/>
              <a:t>2</a:t>
            </a:r>
            <a:r>
              <a:rPr lang="en-GB"/>
              <a:t> </a:t>
            </a:r>
            <a:r>
              <a:rPr lang="en-GB">
                <a:cs typeface="Arial" charset="0"/>
              </a:rPr>
              <a:t>– 3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/>
              <a:t> </a:t>
            </a:r>
            <a:r>
              <a:rPr lang="en-GB">
                <a:cs typeface="Arial" charset="0"/>
              </a:rPr>
              <a:t>– 4  will help us to solve this inequality.</a:t>
            </a:r>
            <a:endParaRPr lang="en-GB"/>
          </a:p>
        </p:txBody>
      </p:sp>
      <p:sp>
        <p:nvSpPr>
          <p:cNvPr id="695304" name="Text Box 8"/>
          <p:cNvSpPr txBox="1">
            <a:spLocks noChangeArrowheads="1"/>
          </p:cNvSpPr>
          <p:nvPr/>
        </p:nvSpPr>
        <p:spPr bwMode="auto">
          <a:xfrm>
            <a:off x="250825" y="5459413"/>
            <a:ext cx="824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The coefficient of </a:t>
            </a:r>
            <a:r>
              <a:rPr lang="en-GB" i="1">
                <a:latin typeface="Times New Roman" pitchFamily="18" charset="0"/>
              </a:rPr>
              <a:t>x</a:t>
            </a:r>
            <a:r>
              <a:rPr lang="en-GB" baseline="30000"/>
              <a:t>2</a:t>
            </a:r>
            <a:r>
              <a:rPr lang="en-GB"/>
              <a:t> &gt; 0 and so the graph will be </a:t>
            </a:r>
            <a:r>
              <a:rPr lang="en-GB">
                <a:sym typeface="Symbol" pitchFamily="18" charset="2"/>
              </a:rPr>
              <a:t>-shaped.</a:t>
            </a:r>
            <a:r>
              <a:rPr lang="en-GB"/>
              <a:t> </a:t>
            </a:r>
          </a:p>
        </p:txBody>
      </p:sp>
      <p:pic>
        <p:nvPicPr>
          <p:cNvPr id="695305" name="Picture 9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300" grpId="0" animBg="1"/>
      <p:bldP spid="695301" grpId="0"/>
      <p:bldP spid="695302" grpId="0"/>
      <p:bldP spid="695303" grpId="0"/>
      <p:bldP spid="6953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967</Words>
  <Application>Microsoft Office PowerPoint</Application>
  <PresentationFormat>On-screen Show (4:3)</PresentationFormat>
  <Paragraphs>111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 Big Picture!</vt:lpstr>
      <vt:lpstr>OBJECTIVE  To solve Exam Questions involving conditions on the coefficients  for roots of quadratic equations</vt:lpstr>
      <vt:lpstr>Exam Questions involving conditions on the coefficeints  for roots of quadratic equations</vt:lpstr>
      <vt:lpstr>Connect: Roots of Quadratic Equations</vt:lpstr>
      <vt:lpstr>Quadratic equations</vt:lpstr>
      <vt:lpstr>Using the quadratic formula</vt:lpstr>
      <vt:lpstr>Using b2 – 4ac</vt:lpstr>
      <vt:lpstr> The discriminant </vt:lpstr>
      <vt:lpstr>Quadratic inequalities</vt:lpstr>
      <vt:lpstr>Quadratic inequalities</vt:lpstr>
      <vt:lpstr>Slide 11</vt:lpstr>
      <vt:lpstr>Slide 12</vt:lpstr>
      <vt:lpstr>Slide 13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roots of quadratic equations:</dc:title>
  <dc:creator>NBradfor</dc:creator>
  <cp:lastModifiedBy>NBradfor</cp:lastModifiedBy>
  <cp:revision>14</cp:revision>
  <dcterms:created xsi:type="dcterms:W3CDTF">2011-11-14T14:49:56Z</dcterms:created>
  <dcterms:modified xsi:type="dcterms:W3CDTF">2011-11-14T16:43:20Z</dcterms:modified>
</cp:coreProperties>
</file>