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2.wmf"/><Relationship Id="rId4" Type="http://schemas.openxmlformats.org/officeDocument/2006/relationships/image" Target="../media/image7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7" Type="http://schemas.openxmlformats.org/officeDocument/2006/relationships/image" Target="../media/image105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7.wmf"/><Relationship Id="rId1" Type="http://schemas.openxmlformats.org/officeDocument/2006/relationships/image" Target="../media/image10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6" Type="http://schemas.openxmlformats.org/officeDocument/2006/relationships/image" Target="../media/image113.wmf"/><Relationship Id="rId5" Type="http://schemas.openxmlformats.org/officeDocument/2006/relationships/image" Target="../media/image112.wmf"/><Relationship Id="rId4" Type="http://schemas.openxmlformats.org/officeDocument/2006/relationships/image" Target="../media/image11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6" Type="http://schemas.openxmlformats.org/officeDocument/2006/relationships/image" Target="../media/image119.wmf"/><Relationship Id="rId5" Type="http://schemas.openxmlformats.org/officeDocument/2006/relationships/image" Target="../media/image118.wmf"/><Relationship Id="rId4" Type="http://schemas.openxmlformats.org/officeDocument/2006/relationships/image" Target="../media/image117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44874-5722-49F5-90D0-05A4EB28640E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1DEE1-C773-49A8-9932-2E9729F3150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FA4257-9E04-46D9-ADA5-B6BFE6A0A9C9}" type="slidenum">
              <a:rPr lang="en-GB"/>
              <a:pPr/>
              <a:t>1</a:t>
            </a:fld>
            <a:endParaRPr lang="en-GB"/>
          </a:p>
        </p:txBody>
      </p:sp>
      <p:sp>
        <p:nvSpPr>
          <p:cNvPr id="305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1AD675-B14F-4DEF-90F2-9D583280A019}" type="slidenum">
              <a:rPr lang="en-GB"/>
              <a:pPr/>
              <a:t>10</a:t>
            </a:fld>
            <a:endParaRPr lang="en-GB"/>
          </a:p>
        </p:txBody>
      </p:sp>
      <p:sp>
        <p:nvSpPr>
          <p:cNvPr id="395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416A6-EE11-418F-BFB3-65408290D1AC}" type="slidenum">
              <a:rPr lang="en-GB"/>
              <a:pPr/>
              <a:t>11</a:t>
            </a:fld>
            <a:endParaRPr lang="en-GB"/>
          </a:p>
        </p:txBody>
      </p:sp>
      <p:sp>
        <p:nvSpPr>
          <p:cNvPr id="397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This solution can be checked by differentiating the implicit function </a:t>
            </a:r>
            <a:r>
              <a:rPr lang="en-US" i="1">
                <a:latin typeface="Times New Roman" pitchFamily="18" charset="0"/>
              </a:rPr>
              <a:t>y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en-US" baseline="30000"/>
              <a:t>2</a:t>
            </a:r>
            <a:r>
              <a:rPr lang="en-US"/>
              <a:t> + 4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en-US"/>
              <a:t> + </a:t>
            </a:r>
            <a:r>
              <a:rPr lang="en-US" i="1">
                <a:latin typeface="Times New Roman" pitchFamily="18" charset="0"/>
              </a:rPr>
              <a:t>A</a:t>
            </a:r>
            <a:r>
              <a:rPr lang="en-US"/>
              <a:t>. </a:t>
            </a:r>
          </a:p>
          <a:p>
            <a:r>
              <a:rPr lang="en-US"/>
              <a:t>The constant in the final solution has been labeled </a:t>
            </a:r>
            <a:r>
              <a:rPr lang="en-US" i="1"/>
              <a:t>A</a:t>
            </a:r>
            <a:r>
              <a:rPr lang="en-US"/>
              <a:t> to distinguish it from the </a:t>
            </a:r>
            <a:r>
              <a:rPr lang="en-US" i="1">
                <a:latin typeface="Times New Roman" pitchFamily="18" charset="0"/>
              </a:rPr>
              <a:t>c</a:t>
            </a:r>
            <a:r>
              <a:rPr lang="en-US" i="1"/>
              <a:t> </a:t>
            </a:r>
            <a:r>
              <a:rPr lang="en-US"/>
              <a:t>used in the previous step before multiplying by two.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3EBBDE-3ADA-43BB-9290-EDA8A16911CC}" type="slidenum">
              <a:rPr lang="en-GB"/>
              <a:pPr/>
              <a:t>12</a:t>
            </a:fld>
            <a:endParaRPr lang="en-GB"/>
          </a:p>
        </p:txBody>
      </p:sp>
      <p:sp>
        <p:nvSpPr>
          <p:cNvPr id="399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Stress that we are integrating both sides with respect to 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en-US"/>
              <a:t>, but that we are leaving out the working that </a:t>
            </a:r>
            <a:r>
              <a:rPr lang="en-US" sz="1800" i="1" baseline="30000">
                <a:latin typeface="Times New Roman" pitchFamily="18" charset="0"/>
              </a:rPr>
              <a:t>dy</a:t>
            </a:r>
            <a:r>
              <a:rPr lang="en-US" sz="1800">
                <a:latin typeface="Times New Roman" pitchFamily="18" charset="0"/>
              </a:rPr>
              <a:t>/</a:t>
            </a:r>
            <a:r>
              <a:rPr lang="en-US" sz="1800" i="1" baseline="-25000">
                <a:latin typeface="Times New Roman" pitchFamily="18" charset="0"/>
              </a:rPr>
              <a:t>dx</a:t>
            </a:r>
            <a:r>
              <a:rPr lang="en-US" i="1">
                <a:latin typeface="Times New Roman" pitchFamily="18" charset="0"/>
              </a:rPr>
              <a:t> dx</a:t>
            </a:r>
            <a:r>
              <a:rPr lang="en-US" i="1"/>
              <a:t> </a:t>
            </a:r>
            <a:r>
              <a:rPr lang="en-US"/>
              <a:t>= </a:t>
            </a:r>
            <a:r>
              <a:rPr lang="en-US" i="1">
                <a:latin typeface="Times New Roman" pitchFamily="18" charset="0"/>
              </a:rPr>
              <a:t>dy</a:t>
            </a:r>
            <a:r>
              <a:rPr lang="en-US"/>
              <a:t>.</a:t>
            </a:r>
            <a:endParaRPr lang="en-US" i="1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222FFD-B41E-4939-8BF0-09093D27DB33}" type="slidenum">
              <a:rPr lang="en-GB"/>
              <a:pPr/>
              <a:t>13</a:t>
            </a:fld>
            <a:endParaRPr lang="en-GB"/>
          </a:p>
        </p:txBody>
      </p:sp>
      <p:sp>
        <p:nvSpPr>
          <p:cNvPr id="401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E82FC-61BD-4B63-BB65-86C0C84013F9}" type="slidenum">
              <a:rPr lang="en-GB"/>
              <a:pPr/>
              <a:t>14</a:t>
            </a:fld>
            <a:endParaRPr lang="en-GB"/>
          </a:p>
        </p:txBody>
      </p:sp>
      <p:sp>
        <p:nvSpPr>
          <p:cNvPr id="436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92BF0E-B676-4C7A-ABD6-4010CEF16F4F}" type="slidenum">
              <a:rPr lang="en-GB"/>
              <a:pPr/>
              <a:t>15</a:t>
            </a:fld>
            <a:endParaRPr lang="en-GB"/>
          </a:p>
        </p:txBody>
      </p:sp>
      <p:sp>
        <p:nvSpPr>
          <p:cNvPr id="405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Explain that we can use brackets for ln(</a:t>
            </a:r>
            <a:r>
              <a:rPr lang="en-US" i="1">
                <a:latin typeface="Times New Roman" pitchFamily="18" charset="0"/>
              </a:rPr>
              <a:t>H</a:t>
            </a:r>
            <a:r>
              <a:rPr lang="en-US"/>
              <a:t> – </a:t>
            </a:r>
            <a:r>
              <a:rPr lang="en-US" i="1">
                <a:latin typeface="Times New Roman" pitchFamily="18" charset="0"/>
              </a:rPr>
              <a:t>h</a:t>
            </a:r>
            <a:r>
              <a:rPr lang="en-US"/>
              <a:t>) because </a:t>
            </a:r>
            <a:r>
              <a:rPr lang="en-US" i="1">
                <a:latin typeface="Times New Roman" pitchFamily="18" charset="0"/>
              </a:rPr>
              <a:t>H</a:t>
            </a:r>
            <a:r>
              <a:rPr lang="en-US"/>
              <a:t> – </a:t>
            </a:r>
            <a:r>
              <a:rPr lang="en-US" i="1">
                <a:latin typeface="Times New Roman" pitchFamily="18" charset="0"/>
              </a:rPr>
              <a:t>h</a:t>
            </a:r>
            <a:r>
              <a:rPr lang="en-US"/>
              <a:t> must always be positive.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B6856D-B529-4AAA-BC93-1E9A936CE1F1}" type="slidenum">
              <a:rPr lang="en-GB"/>
              <a:pPr/>
              <a:t>16</a:t>
            </a:fld>
            <a:endParaRPr lang="en-GB"/>
          </a:p>
        </p:txBody>
      </p:sp>
      <p:sp>
        <p:nvSpPr>
          <p:cNvPr id="407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Establish that this equation tells us that the taller the plant is the more slowly it grows.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FBD267-A575-40CD-99D8-FD5C6EC326AA}" type="slidenum">
              <a:rPr lang="en-GB"/>
              <a:pPr/>
              <a:t>17</a:t>
            </a:fld>
            <a:endParaRPr lang="en-GB"/>
          </a:p>
        </p:txBody>
      </p:sp>
      <p:sp>
        <p:nvSpPr>
          <p:cNvPr id="409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136AB6-3422-4482-BD78-A7B597018AD6}" type="slidenum">
              <a:rPr lang="en-GB"/>
              <a:pPr/>
              <a:t>18</a:t>
            </a:fld>
            <a:endParaRPr lang="en-GB"/>
          </a:p>
        </p:txBody>
      </p:sp>
      <p:sp>
        <p:nvSpPr>
          <p:cNvPr id="411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C89FCF-5AA0-4272-9E59-79108589B834}" type="slidenum">
              <a:rPr lang="en-GB"/>
              <a:pPr/>
              <a:t>19</a:t>
            </a:fld>
            <a:endParaRPr lang="en-GB"/>
          </a:p>
        </p:txBody>
      </p:sp>
      <p:sp>
        <p:nvSpPr>
          <p:cNvPr id="413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Explain that it is often the case that equations modelling real-life situations break down after a certain point. Sometimes this can be ignored if the equation holds within a certain range of values. If not, the model may have to be modified to reflect the given situation more accurately.</a:t>
            </a:r>
          </a:p>
          <a:p>
            <a:r>
              <a:rPr lang="en-US"/>
              <a:t>In this example, it can be shown that the plant will reach a height of 19.9 cm after about 92 days (2 months). Further growth after this time may be negligible.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9ED2B7-D757-42CA-B2E3-80D54A643908}" type="slidenum">
              <a:rPr lang="en-GB"/>
              <a:pPr/>
              <a:t>2</a:t>
            </a:fld>
            <a:endParaRPr lang="en-GB"/>
          </a:p>
        </p:txBody>
      </p:sp>
      <p:sp>
        <p:nvSpPr>
          <p:cNvPr id="307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99B42-69A8-4281-98D3-AAE2DBA303E5}" type="slidenum">
              <a:rPr lang="en-GB"/>
              <a:pPr/>
              <a:t>20</a:t>
            </a:fld>
            <a:endParaRPr lang="en-GB"/>
          </a:p>
        </p:txBody>
      </p:sp>
      <p:sp>
        <p:nvSpPr>
          <p:cNvPr id="417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6FB33-0F33-468A-8B75-9E8112B714AE}" type="slidenum">
              <a:rPr lang="en-GB"/>
              <a:pPr/>
              <a:t>21</a:t>
            </a:fld>
            <a:endParaRPr lang="en-GB"/>
          </a:p>
        </p:txBody>
      </p:sp>
      <p:sp>
        <p:nvSpPr>
          <p:cNvPr id="419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6B0F5-5552-4886-8FC2-968A4F46FAB6}" type="slidenum">
              <a:rPr lang="en-GB"/>
              <a:pPr/>
              <a:t>22</a:t>
            </a:fld>
            <a:endParaRPr lang="en-GB"/>
          </a:p>
        </p:txBody>
      </p:sp>
      <p:sp>
        <p:nvSpPr>
          <p:cNvPr id="421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4F28D-5579-4968-AED0-F8B806211891}" type="slidenum">
              <a:rPr lang="en-GB"/>
              <a:pPr/>
              <a:t>23</a:t>
            </a:fld>
            <a:endParaRPr lang="en-GB"/>
          </a:p>
        </p:txBody>
      </p:sp>
      <p:sp>
        <p:nvSpPr>
          <p:cNvPr id="423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9759AA-8803-4A94-BF56-B688BE130801}" type="slidenum">
              <a:rPr lang="en-GB"/>
              <a:pPr/>
              <a:t>24</a:t>
            </a:fld>
            <a:endParaRPr lang="en-GB"/>
          </a:p>
        </p:txBody>
      </p:sp>
      <p:sp>
        <p:nvSpPr>
          <p:cNvPr id="425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26466-3376-494A-BA54-00A6B6038068}" type="slidenum">
              <a:rPr lang="en-GB"/>
              <a:pPr/>
              <a:t>25</a:t>
            </a:fld>
            <a:endParaRPr lang="en-GB"/>
          </a:p>
        </p:txBody>
      </p:sp>
      <p:sp>
        <p:nvSpPr>
          <p:cNvPr id="428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02063-24DE-4942-8A74-85586213D5F3}" type="slidenum">
              <a:rPr lang="en-GB"/>
              <a:pPr/>
              <a:t>26</a:t>
            </a:fld>
            <a:endParaRPr lang="en-GB"/>
          </a:p>
        </p:txBody>
      </p:sp>
      <p:sp>
        <p:nvSpPr>
          <p:cNvPr id="430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43A2CD-5665-497D-A959-C961C7810FEE}" type="slidenum">
              <a:rPr lang="en-GB"/>
              <a:pPr/>
              <a:t>27</a:t>
            </a:fld>
            <a:endParaRPr lang="en-GB"/>
          </a:p>
        </p:txBody>
      </p:sp>
      <p:sp>
        <p:nvSpPr>
          <p:cNvPr id="432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Comment on the fact that this model implies that the quantity of the drug in the bloodstream will never be 0 but will tend towards 0 as time increases.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4202C9-8015-4AFD-8C66-507D2AF04AAC}" type="slidenum">
              <a:rPr lang="en-GB"/>
              <a:pPr/>
              <a:t>3</a:t>
            </a:fld>
            <a:endParaRPr lang="en-GB"/>
          </a:p>
        </p:txBody>
      </p:sp>
      <p:sp>
        <p:nvSpPr>
          <p:cNvPr id="309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Explain that these two identities allow us to write powers of sin</a:t>
            </a:r>
            <a:r>
              <a:rPr lang="en-US" sz="600"/>
              <a:t> 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en-US"/>
              <a:t> and cos</a:t>
            </a:r>
            <a:r>
              <a:rPr lang="en-US" sz="600"/>
              <a:t> 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en-US"/>
              <a:t>, which can’t be integrated directly, into expressions involving multiple angles which can be integrated directly using the chain rule.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A51C0-4CEE-4774-ABB7-B58DFBC579BB}" type="slidenum">
              <a:rPr lang="en-GB"/>
              <a:pPr/>
              <a:t>4</a:t>
            </a:fld>
            <a:endParaRPr lang="en-GB"/>
          </a:p>
        </p:txBody>
      </p:sp>
      <p:sp>
        <p:nvSpPr>
          <p:cNvPr id="311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D7553-0EC6-4760-9E29-6E44282373E1}" type="slidenum">
              <a:rPr lang="en-GB"/>
              <a:pPr/>
              <a:t>5</a:t>
            </a:fld>
            <a:endParaRPr lang="en-GB"/>
          </a:p>
        </p:txBody>
      </p:sp>
      <p:sp>
        <p:nvSpPr>
          <p:cNvPr id="313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4B72B8-312D-4C36-95D3-B389B76EE30E}" type="slidenum">
              <a:rPr lang="en-GB"/>
              <a:pPr/>
              <a:t>6</a:t>
            </a:fld>
            <a:endParaRPr lang="en-GB"/>
          </a:p>
        </p:txBody>
      </p:sp>
      <p:sp>
        <p:nvSpPr>
          <p:cNvPr id="315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CBAD8A-0096-4381-9743-F268D16A0247}" type="slidenum">
              <a:rPr lang="en-GB"/>
              <a:pPr/>
              <a:t>7</a:t>
            </a:fld>
            <a:endParaRPr lang="en-GB"/>
          </a:p>
        </p:txBody>
      </p:sp>
      <p:sp>
        <p:nvSpPr>
          <p:cNvPr id="317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23781-4A3D-438B-8CF7-73EF9FECC971}" type="slidenum">
              <a:rPr lang="en-GB"/>
              <a:pPr/>
              <a:t>8</a:t>
            </a:fld>
            <a:endParaRPr lang="en-GB"/>
          </a:p>
        </p:txBody>
      </p:sp>
      <p:sp>
        <p:nvSpPr>
          <p:cNvPr id="319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0F94AD-9640-49A9-901B-02C91892D51F}" type="slidenum">
              <a:rPr lang="en-GB"/>
              <a:pPr/>
              <a:t>9</a:t>
            </a:fld>
            <a:endParaRPr lang="en-GB"/>
          </a:p>
        </p:txBody>
      </p:sp>
      <p:sp>
        <p:nvSpPr>
          <p:cNvPr id="393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169B-782A-44CD-A1D0-E5238DE36FB0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67FD2-3B2D-4722-BE13-4371F3D571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169B-782A-44CD-A1D0-E5238DE36FB0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67FD2-3B2D-4722-BE13-4371F3D571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169B-782A-44CD-A1D0-E5238DE36FB0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67FD2-3B2D-4722-BE13-4371F3D571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169B-782A-44CD-A1D0-E5238DE36FB0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67FD2-3B2D-4722-BE13-4371F3D571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169B-782A-44CD-A1D0-E5238DE36FB0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67FD2-3B2D-4722-BE13-4371F3D571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169B-782A-44CD-A1D0-E5238DE36FB0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67FD2-3B2D-4722-BE13-4371F3D571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169B-782A-44CD-A1D0-E5238DE36FB0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67FD2-3B2D-4722-BE13-4371F3D571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169B-782A-44CD-A1D0-E5238DE36FB0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67FD2-3B2D-4722-BE13-4371F3D571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169B-782A-44CD-A1D0-E5238DE36FB0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67FD2-3B2D-4722-BE13-4371F3D571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169B-782A-44CD-A1D0-E5238DE36FB0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67FD2-3B2D-4722-BE13-4371F3D571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169B-782A-44CD-A1D0-E5238DE36FB0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67FD2-3B2D-4722-BE13-4371F3D571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C169B-782A-44CD-A1D0-E5238DE36FB0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67FD2-3B2D-4722-BE13-4371F3D5715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3.png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5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3.png"/><Relationship Id="rId5" Type="http://schemas.openxmlformats.org/officeDocument/2006/relationships/oleObject" Target="../embeddings/oleObject60.bin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10" Type="http://schemas.openxmlformats.org/officeDocument/2006/relationships/image" Target="../media/image3.png"/><Relationship Id="rId4" Type="http://schemas.openxmlformats.org/officeDocument/2006/relationships/oleObject" Target="../embeddings/oleObject70.bin"/><Relationship Id="rId9" Type="http://schemas.openxmlformats.org/officeDocument/2006/relationships/oleObject" Target="../embeddings/oleObject7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5.bin"/><Relationship Id="rId5" Type="http://schemas.openxmlformats.org/officeDocument/2006/relationships/oleObject" Target="../embeddings/oleObject84.bin"/><Relationship Id="rId10" Type="http://schemas.openxmlformats.org/officeDocument/2006/relationships/image" Target="../media/image3.png"/><Relationship Id="rId4" Type="http://schemas.openxmlformats.org/officeDocument/2006/relationships/oleObject" Target="../embeddings/oleObject83.bin"/><Relationship Id="rId9" Type="http://schemas.openxmlformats.org/officeDocument/2006/relationships/oleObject" Target="../embeddings/oleObject8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92.bin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1.bin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0.bin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89.bin"/><Relationship Id="rId9" Type="http://schemas.openxmlformats.org/officeDocument/2006/relationships/oleObject" Target="../embeddings/oleObject94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9.bin"/><Relationship Id="rId11" Type="http://schemas.openxmlformats.org/officeDocument/2006/relationships/image" Target="../media/image3.png"/><Relationship Id="rId5" Type="http://schemas.openxmlformats.org/officeDocument/2006/relationships/oleObject" Target="../embeddings/oleObject98.bin"/><Relationship Id="rId10" Type="http://schemas.openxmlformats.org/officeDocument/2006/relationships/oleObject" Target="../embeddings/oleObject103.bin"/><Relationship Id="rId4" Type="http://schemas.openxmlformats.org/officeDocument/2006/relationships/oleObject" Target="../embeddings/oleObject97.bin"/><Relationship Id="rId9" Type="http://schemas.openxmlformats.org/officeDocument/2006/relationships/oleObject" Target="../embeddings/oleObject10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05.bin"/><Relationship Id="rId4" Type="http://schemas.openxmlformats.org/officeDocument/2006/relationships/oleObject" Target="../embeddings/oleObject104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10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08.bin"/><Relationship Id="rId5" Type="http://schemas.openxmlformats.org/officeDocument/2006/relationships/oleObject" Target="../embeddings/oleObject107.bin"/><Relationship Id="rId10" Type="http://schemas.openxmlformats.org/officeDocument/2006/relationships/image" Target="../media/image3.png"/><Relationship Id="rId4" Type="http://schemas.openxmlformats.org/officeDocument/2006/relationships/oleObject" Target="../embeddings/oleObject106.bin"/><Relationship Id="rId9" Type="http://schemas.openxmlformats.org/officeDocument/2006/relationships/oleObject" Target="../embeddings/oleObject111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1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14.bin"/><Relationship Id="rId5" Type="http://schemas.openxmlformats.org/officeDocument/2006/relationships/oleObject" Target="../embeddings/oleObject113.bin"/><Relationship Id="rId10" Type="http://schemas.openxmlformats.org/officeDocument/2006/relationships/image" Target="../media/image3.png"/><Relationship Id="rId4" Type="http://schemas.openxmlformats.org/officeDocument/2006/relationships/oleObject" Target="../embeddings/oleObject112.bin"/><Relationship Id="rId9" Type="http://schemas.openxmlformats.org/officeDocument/2006/relationships/oleObject" Target="../embeddings/oleObject117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2.bin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1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20.bin"/><Relationship Id="rId5" Type="http://schemas.openxmlformats.org/officeDocument/2006/relationships/oleObject" Target="../embeddings/oleObject119.bin"/><Relationship Id="rId4" Type="http://schemas.openxmlformats.org/officeDocument/2006/relationships/oleObject" Target="../embeddings/oleObject118.bin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3.png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.png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4130" name="Picture 2" descr="Core_p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</p:spPr>
      </p:pic>
      <p:sp>
        <p:nvSpPr>
          <p:cNvPr id="304131" name="Text Box 3"/>
          <p:cNvSpPr txBox="1">
            <a:spLocks noChangeArrowheads="1"/>
          </p:cNvSpPr>
          <p:nvPr/>
        </p:nvSpPr>
        <p:spPr bwMode="auto">
          <a:xfrm>
            <a:off x="1044575" y="1374775"/>
            <a:ext cx="7775575" cy="4108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71463" indent="-271463"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GB" b="1">
                <a:solidFill>
                  <a:srgbClr val="000066"/>
                </a:solidFill>
              </a:rPr>
              <a:t>Using trigonometric identities in integration</a:t>
            </a:r>
          </a:p>
          <a:p>
            <a:pPr marL="271463" indent="-271463"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GB" b="1">
                <a:solidFill>
                  <a:srgbClr val="000066"/>
                </a:solidFill>
              </a:rPr>
              <a:t>Using partial fractions in integration</a:t>
            </a:r>
          </a:p>
          <a:p>
            <a:pPr marL="271463" indent="-271463"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GB" b="1">
                <a:solidFill>
                  <a:srgbClr val="000066"/>
                </a:solidFill>
              </a:rPr>
              <a:t>First-order differential equations</a:t>
            </a:r>
          </a:p>
          <a:p>
            <a:pPr marL="271463" indent="-271463"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GB" b="1">
                <a:solidFill>
                  <a:srgbClr val="000066"/>
                </a:solidFill>
              </a:rPr>
              <a:t>Differential equations with separable variables</a:t>
            </a:r>
            <a:endParaRPr lang="en-GB" b="1">
              <a:solidFill>
                <a:srgbClr val="000066"/>
              </a:solidFill>
              <a:cs typeface="Arial" charset="0"/>
            </a:endParaRPr>
          </a:p>
          <a:p>
            <a:pPr marL="271463" indent="-271463"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GB" b="1">
                <a:solidFill>
                  <a:srgbClr val="000066"/>
                </a:solidFill>
              </a:rPr>
              <a:t>Using differential equations to model real-life situations</a:t>
            </a:r>
            <a:endParaRPr lang="en-GB" b="1">
              <a:solidFill>
                <a:srgbClr val="000066"/>
              </a:solidFill>
              <a:cs typeface="Arial" charset="0"/>
            </a:endParaRPr>
          </a:p>
          <a:p>
            <a:pPr marL="271463" indent="-271463"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GB" b="1">
                <a:solidFill>
                  <a:srgbClr val="000066"/>
                </a:solidFill>
              </a:rPr>
              <a:t>The trapezium rule</a:t>
            </a:r>
          </a:p>
          <a:p>
            <a:pPr marL="271463" indent="-271463"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GB" b="1">
                <a:solidFill>
                  <a:srgbClr val="000066"/>
                </a:solidFill>
                <a:cs typeface="Arial" charset="0"/>
              </a:rPr>
              <a:t>Examination-style questions</a:t>
            </a:r>
          </a:p>
        </p:txBody>
      </p:sp>
      <p:pic>
        <p:nvPicPr>
          <p:cNvPr id="304132" name="Picture 4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sp>
        <p:nvSpPr>
          <p:cNvPr id="304133" name="Text Box 5"/>
          <p:cNvSpPr txBox="1">
            <a:spLocks noChangeArrowheads="1"/>
          </p:cNvSpPr>
          <p:nvPr/>
        </p:nvSpPr>
        <p:spPr bwMode="auto">
          <a:xfrm rot="16200000">
            <a:off x="-2228850" y="2884488"/>
            <a:ext cx="5329237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GB" sz="3600" b="1">
                <a:solidFill>
                  <a:srgbClr val="FFFFFF"/>
                </a:solidFill>
              </a:rPr>
              <a:t>Contents</a:t>
            </a:r>
            <a:endParaRPr lang="en-US" sz="3600" b="1">
              <a:solidFill>
                <a:srgbClr val="FFFFFF"/>
              </a:solidFill>
            </a:endParaRPr>
          </a:p>
        </p:txBody>
      </p:sp>
      <p:sp>
        <p:nvSpPr>
          <p:cNvPr id="304134" name="Text Box 6"/>
          <p:cNvSpPr txBox="1">
            <a:spLocks noChangeArrowheads="1"/>
          </p:cNvSpPr>
          <p:nvPr/>
        </p:nvSpPr>
        <p:spPr bwMode="auto">
          <a:xfrm>
            <a:off x="6445250" y="666908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GB" sz="1000">
                <a:solidFill>
                  <a:srgbClr val="5B0091"/>
                </a:solidFill>
                <a:cs typeface="Arial" charset="0"/>
              </a:rPr>
              <a:t>© Boardworks Ltd 2006</a:t>
            </a:r>
          </a:p>
        </p:txBody>
      </p:sp>
      <p:sp>
        <p:nvSpPr>
          <p:cNvPr id="304135" name="Text Box 7"/>
          <p:cNvSpPr txBox="1">
            <a:spLocks noChangeArrowheads="1"/>
          </p:cNvSpPr>
          <p:nvPr/>
        </p:nvSpPr>
        <p:spPr bwMode="auto">
          <a:xfrm>
            <a:off x="887413" y="6654800"/>
            <a:ext cx="11160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B12EE6E4-94C7-48D3-83D5-A7FB11192F8A}" type="slidenum">
              <a:rPr lang="en-GB" sz="1000">
                <a:solidFill>
                  <a:srgbClr val="5B0091"/>
                </a:solidFill>
                <a:cs typeface="Arial" charset="0"/>
              </a:rPr>
              <a:pPr>
                <a:spcBef>
                  <a:spcPct val="50000"/>
                </a:spcBef>
              </a:pPr>
              <a:t>1</a:t>
            </a:fld>
            <a:r>
              <a:rPr lang="en-GB" sz="1000">
                <a:solidFill>
                  <a:srgbClr val="5B0091"/>
                </a:solidFill>
                <a:cs typeface="Arial" charset="0"/>
              </a:rPr>
              <a:t> of 66</a:t>
            </a:r>
          </a:p>
        </p:txBody>
      </p:sp>
      <p:pic>
        <p:nvPicPr>
          <p:cNvPr id="304136" name="Picture 8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sp>
        <p:nvSpPr>
          <p:cNvPr id="304138" name="Rectangle 10"/>
          <p:cNvSpPr>
            <a:spLocks noChangeArrowheads="1"/>
          </p:cNvSpPr>
          <p:nvPr/>
        </p:nvSpPr>
        <p:spPr bwMode="auto">
          <a:xfrm>
            <a:off x="827088" y="1927225"/>
            <a:ext cx="7489825" cy="3592513"/>
          </a:xfrm>
          <a:prstGeom prst="rect">
            <a:avLst/>
          </a:prstGeom>
          <a:solidFill>
            <a:schemeClr val="bg1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4139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42863"/>
            <a:ext cx="8229600" cy="561975"/>
          </a:xfrm>
        </p:spPr>
        <p:txBody>
          <a:bodyPr/>
          <a:lstStyle/>
          <a:p>
            <a:r>
              <a:rPr lang="en-GB" sz="2600"/>
              <a:t>Using trigonometric identities in integration</a:t>
            </a:r>
          </a:p>
        </p:txBody>
      </p:sp>
      <p:pic>
        <p:nvPicPr>
          <p:cNvPr id="304140" name="Picture 12" descr="back_btn_colour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950" y="6097588"/>
            <a:ext cx="638175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/>
              <a:t>Separable variables</a:t>
            </a:r>
          </a:p>
        </p:txBody>
      </p:sp>
      <p:sp>
        <p:nvSpPr>
          <p:cNvPr id="394243" name="Text Box 3"/>
          <p:cNvSpPr txBox="1">
            <a:spLocks noChangeArrowheads="1"/>
          </p:cNvSpPr>
          <p:nvPr/>
        </p:nvSpPr>
        <p:spPr bwMode="auto">
          <a:xfrm>
            <a:off x="323850" y="906463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Differential equations that can be arranged in the form</a:t>
            </a:r>
          </a:p>
        </p:txBody>
      </p:sp>
      <p:sp>
        <p:nvSpPr>
          <p:cNvPr id="394244" name="Text Box 4"/>
          <p:cNvSpPr txBox="1">
            <a:spLocks noChangeArrowheads="1"/>
          </p:cNvSpPr>
          <p:nvPr/>
        </p:nvSpPr>
        <p:spPr bwMode="auto">
          <a:xfrm>
            <a:off x="323850" y="2263775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can be solved by the method of </a:t>
            </a:r>
            <a:r>
              <a:rPr lang="en-GB" b="1">
                <a:solidFill>
                  <a:srgbClr val="FF6600"/>
                </a:solidFill>
              </a:rPr>
              <a:t>separating the variables</a:t>
            </a:r>
            <a:r>
              <a:rPr lang="en-GB"/>
              <a:t>.</a:t>
            </a:r>
          </a:p>
        </p:txBody>
      </p:sp>
      <p:sp>
        <p:nvSpPr>
          <p:cNvPr id="394245" name="Text Box 5"/>
          <p:cNvSpPr txBox="1">
            <a:spLocks noChangeArrowheads="1"/>
          </p:cNvSpPr>
          <p:nvPr/>
        </p:nvSpPr>
        <p:spPr bwMode="auto">
          <a:xfrm>
            <a:off x="323850" y="2803525"/>
            <a:ext cx="87328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This method works by collecting all the terms in </a:t>
            </a:r>
            <a:r>
              <a:rPr lang="en-GB" i="1">
                <a:latin typeface="Times New Roman" pitchFamily="18" charset="0"/>
              </a:rPr>
              <a:t>y</a:t>
            </a:r>
            <a:r>
              <a:rPr lang="en-GB"/>
              <a:t>, including the ‘</a:t>
            </a:r>
            <a:r>
              <a:rPr lang="en-GB" i="1">
                <a:latin typeface="Times New Roman" pitchFamily="18" charset="0"/>
              </a:rPr>
              <a:t>dy</a:t>
            </a:r>
            <a:r>
              <a:rPr lang="en-GB"/>
              <a:t>’, on one side of the equation, and all the terms in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, including the ‘</a:t>
            </a:r>
            <a:r>
              <a:rPr lang="en-GB" i="1">
                <a:latin typeface="Times New Roman" pitchFamily="18" charset="0"/>
              </a:rPr>
              <a:t>dx</a:t>
            </a:r>
            <a:r>
              <a:rPr lang="en-GB"/>
              <a:t>’, on the other side, and then integrating.</a:t>
            </a:r>
          </a:p>
        </p:txBody>
      </p:sp>
      <p:graphicFrame>
        <p:nvGraphicFramePr>
          <p:cNvPr id="394246" name="Object 6"/>
          <p:cNvGraphicFramePr>
            <a:graphicFrameLocks noChangeAspect="1"/>
          </p:cNvGraphicFramePr>
          <p:nvPr/>
        </p:nvGraphicFramePr>
        <p:xfrm>
          <a:off x="3683000" y="1444625"/>
          <a:ext cx="1778000" cy="736600"/>
        </p:xfrm>
        <a:graphic>
          <a:graphicData uri="http://schemas.openxmlformats.org/presentationml/2006/ole">
            <p:oleObj spid="_x0000_s8194" name="Equation" r:id="rId4" imgW="1777680" imgH="736560" progId="Equation.DSMT4">
              <p:embed/>
            </p:oleObj>
          </a:graphicData>
        </a:graphic>
      </p:graphicFrame>
      <p:graphicFrame>
        <p:nvGraphicFramePr>
          <p:cNvPr id="394247" name="Object 7"/>
          <p:cNvGraphicFramePr>
            <a:graphicFrameLocks noChangeAspect="1"/>
          </p:cNvGraphicFramePr>
          <p:nvPr/>
        </p:nvGraphicFramePr>
        <p:xfrm>
          <a:off x="3405188" y="4090988"/>
          <a:ext cx="2425700" cy="508000"/>
        </p:xfrm>
        <a:graphic>
          <a:graphicData uri="http://schemas.openxmlformats.org/presentationml/2006/ole">
            <p:oleObj spid="_x0000_s8195" name="Equation" r:id="rId5" imgW="2425680" imgH="507960" progId="Equation.DSMT4">
              <p:embed/>
            </p:oleObj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850" y="4643438"/>
            <a:ext cx="8732838" cy="976312"/>
            <a:chOff x="204" y="2937"/>
            <a:chExt cx="5501" cy="615"/>
          </a:xfrm>
        </p:grpSpPr>
        <p:sp>
          <p:nvSpPr>
            <p:cNvPr id="394249" name="Text Box 9"/>
            <p:cNvSpPr txBox="1">
              <a:spLocks noChangeArrowheads="1"/>
            </p:cNvSpPr>
            <p:nvPr/>
          </p:nvSpPr>
          <p:spPr bwMode="auto">
            <a:xfrm>
              <a:off x="204" y="2937"/>
              <a:ext cx="5501" cy="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GB"/>
                <a:t>Although the </a:t>
              </a:r>
              <a:r>
                <a:rPr lang="en-GB" i="1">
                  <a:latin typeface="Times New Roman" pitchFamily="18" charset="0"/>
                </a:rPr>
                <a:t>dy</a:t>
              </a:r>
              <a:r>
                <a:rPr lang="en-GB"/>
                <a:t> and the </a:t>
              </a:r>
              <a:r>
                <a:rPr lang="en-GB" i="1">
                  <a:latin typeface="Times New Roman" pitchFamily="18" charset="0"/>
                </a:rPr>
                <a:t>dx</a:t>
              </a:r>
              <a:r>
                <a:rPr lang="en-GB"/>
                <a:t> have been separated it is important to remember that      is not a fraction.</a:t>
              </a:r>
            </a:p>
          </p:txBody>
        </p:sp>
        <p:graphicFrame>
          <p:nvGraphicFramePr>
            <p:cNvPr id="394250" name="Object 10"/>
            <p:cNvGraphicFramePr>
              <a:graphicFrameLocks noChangeAspect="1"/>
            </p:cNvGraphicFramePr>
            <p:nvPr/>
          </p:nvGraphicFramePr>
          <p:xfrm>
            <a:off x="1760" y="3192"/>
            <a:ext cx="232" cy="360"/>
          </p:xfrm>
          <a:graphic>
            <a:graphicData uri="http://schemas.openxmlformats.org/presentationml/2006/ole">
              <p:oleObj spid="_x0000_s8197" name="Equation" r:id="rId6" imgW="368280" imgH="571320" progId="Equation.DSMT4">
                <p:embed/>
              </p:oleObj>
            </a:graphicData>
          </a:graphic>
        </p:graphicFrame>
      </p:grpSp>
      <p:sp>
        <p:nvSpPr>
          <p:cNvPr id="394251" name="Text Box 11"/>
          <p:cNvSpPr txBox="1">
            <a:spLocks noChangeArrowheads="1"/>
          </p:cNvSpPr>
          <p:nvPr/>
        </p:nvSpPr>
        <p:spPr bwMode="auto">
          <a:xfrm>
            <a:off x="323850" y="5619750"/>
            <a:ext cx="3838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For example, avoid writing:</a:t>
            </a:r>
          </a:p>
        </p:txBody>
      </p:sp>
      <p:graphicFrame>
        <p:nvGraphicFramePr>
          <p:cNvPr id="394252" name="Object 12"/>
          <p:cNvGraphicFramePr>
            <a:graphicFrameLocks noChangeAspect="1"/>
          </p:cNvGraphicFramePr>
          <p:nvPr/>
        </p:nvGraphicFramePr>
        <p:xfrm>
          <a:off x="3589338" y="6149975"/>
          <a:ext cx="2057400" cy="355600"/>
        </p:xfrm>
        <a:graphic>
          <a:graphicData uri="http://schemas.openxmlformats.org/presentationml/2006/ole">
            <p:oleObj spid="_x0000_s8196" name="Equation" r:id="rId7" imgW="2057400" imgH="355320" progId="Equation.DSMT4">
              <p:embed/>
            </p:oleObj>
          </a:graphicData>
        </a:graphic>
      </p:graphicFrame>
      <p:pic>
        <p:nvPicPr>
          <p:cNvPr id="394253" name="Picture 13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5" grpId="0"/>
      <p:bldP spid="3942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/>
              <a:t>Separable variables</a:t>
            </a:r>
          </a:p>
        </p:txBody>
      </p:sp>
      <p:sp>
        <p:nvSpPr>
          <p:cNvPr id="396291" name="Text Box 3"/>
          <p:cNvSpPr txBox="1">
            <a:spLocks noChangeArrowheads="1"/>
          </p:cNvSpPr>
          <p:nvPr/>
        </p:nvSpPr>
        <p:spPr bwMode="auto">
          <a:xfrm>
            <a:off x="323850" y="906463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Here is an example: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3850" y="1430338"/>
            <a:ext cx="5543550" cy="990600"/>
            <a:chOff x="204" y="992"/>
            <a:chExt cx="3492" cy="624"/>
          </a:xfrm>
        </p:grpSpPr>
        <p:sp>
          <p:nvSpPr>
            <p:cNvPr id="396293" name="Text Box 5"/>
            <p:cNvSpPr txBox="1">
              <a:spLocks noChangeArrowheads="1"/>
            </p:cNvSpPr>
            <p:nvPr/>
          </p:nvSpPr>
          <p:spPr bwMode="auto">
            <a:xfrm>
              <a:off x="204" y="992"/>
              <a:ext cx="3492" cy="624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GB"/>
                <a:t>Find the general solution to                 .</a:t>
              </a:r>
            </a:p>
          </p:txBody>
        </p:sp>
        <p:graphicFrame>
          <p:nvGraphicFramePr>
            <p:cNvPr id="396294" name="Object 6"/>
            <p:cNvGraphicFramePr>
              <a:graphicFrameLocks noChangeAspect="1"/>
            </p:cNvGraphicFramePr>
            <p:nvPr/>
          </p:nvGraphicFramePr>
          <p:xfrm>
            <a:off x="2642" y="1090"/>
            <a:ext cx="848" cy="496"/>
          </p:xfrm>
          <a:graphic>
            <a:graphicData uri="http://schemas.openxmlformats.org/presentationml/2006/ole">
              <p:oleObj spid="_x0000_s9225" name="Equation" r:id="rId4" imgW="1346040" imgH="787320" progId="Equation.DSMT4">
                <p:embed/>
              </p:oleObj>
            </a:graphicData>
          </a:graphic>
        </p:graphicFrame>
      </p:grpSp>
      <p:graphicFrame>
        <p:nvGraphicFramePr>
          <p:cNvPr id="396295" name="Object 7"/>
          <p:cNvGraphicFramePr>
            <a:graphicFrameLocks noChangeAspect="1"/>
          </p:cNvGraphicFramePr>
          <p:nvPr/>
        </p:nvGraphicFramePr>
        <p:xfrm>
          <a:off x="3152775" y="3971925"/>
          <a:ext cx="2349500" cy="508000"/>
        </p:xfrm>
        <a:graphic>
          <a:graphicData uri="http://schemas.openxmlformats.org/presentationml/2006/ole">
            <p:oleObj spid="_x0000_s9218" name="Equation" r:id="rId5" imgW="2349360" imgH="507960" progId="Equation.DSMT4">
              <p:embed/>
            </p:oleObj>
          </a:graphicData>
        </a:graphic>
      </p:graphicFrame>
      <p:graphicFrame>
        <p:nvGraphicFramePr>
          <p:cNvPr id="396296" name="Object 8"/>
          <p:cNvGraphicFramePr>
            <a:graphicFrameLocks noChangeAspect="1"/>
          </p:cNvGraphicFramePr>
          <p:nvPr/>
        </p:nvGraphicFramePr>
        <p:xfrm>
          <a:off x="3476625" y="4664075"/>
          <a:ext cx="2070100" cy="762000"/>
        </p:xfrm>
        <a:graphic>
          <a:graphicData uri="http://schemas.openxmlformats.org/presentationml/2006/ole">
            <p:oleObj spid="_x0000_s9219" name="Equation" r:id="rId6" imgW="2070000" imgH="761760" progId="Equation.DSMT4">
              <p:embed/>
            </p:oleObj>
          </a:graphicData>
        </a:graphic>
      </p:graphicFrame>
      <p:graphicFrame>
        <p:nvGraphicFramePr>
          <p:cNvPr id="396297" name="Object 9"/>
          <p:cNvGraphicFramePr>
            <a:graphicFrameLocks noChangeAspect="1"/>
          </p:cNvGraphicFramePr>
          <p:nvPr/>
        </p:nvGraphicFramePr>
        <p:xfrm>
          <a:off x="3521075" y="5608638"/>
          <a:ext cx="2044700" cy="406400"/>
        </p:xfrm>
        <a:graphic>
          <a:graphicData uri="http://schemas.openxmlformats.org/presentationml/2006/ole">
            <p:oleObj spid="_x0000_s9220" name="Equation" r:id="rId7" imgW="2044440" imgH="406080" progId="Equation.DSMT4">
              <p:embed/>
            </p:oleObj>
          </a:graphicData>
        </a:graphic>
      </p:graphicFrame>
      <p:sp>
        <p:nvSpPr>
          <p:cNvPr id="396298" name="Text Box 10"/>
          <p:cNvSpPr txBox="1">
            <a:spLocks noChangeArrowheads="1"/>
          </p:cNvSpPr>
          <p:nvPr/>
        </p:nvSpPr>
        <p:spPr bwMode="auto">
          <a:xfrm>
            <a:off x="323850" y="4492625"/>
            <a:ext cx="2797175" cy="1006475"/>
          </a:xfrm>
          <a:prstGeom prst="rect">
            <a:avLst/>
          </a:prstGeom>
          <a:solidFill>
            <a:srgbClr val="E6F6F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/>
              <a:t>We only need a ‘</a:t>
            </a:r>
            <a:r>
              <a:rPr lang="en-GB" sz="2000" i="1">
                <a:latin typeface="Times New Roman" pitchFamily="18" charset="0"/>
              </a:rPr>
              <a:t>c</a:t>
            </a:r>
            <a:r>
              <a:rPr lang="en-GB" sz="2000"/>
              <a:t>’ on one side of the equation.</a:t>
            </a:r>
            <a:endParaRPr lang="en-US" sz="2000">
              <a:cs typeface="Arial" charset="0"/>
            </a:endParaRPr>
          </a:p>
        </p:txBody>
      </p:sp>
      <p:sp>
        <p:nvSpPr>
          <p:cNvPr id="396299" name="Line 11"/>
          <p:cNvSpPr>
            <a:spLocks noChangeShapeType="1"/>
          </p:cNvSpPr>
          <p:nvPr/>
        </p:nvSpPr>
        <p:spPr bwMode="auto">
          <a:xfrm>
            <a:off x="3065463" y="4837113"/>
            <a:ext cx="363537" cy="96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011863" y="3244850"/>
            <a:ext cx="3024187" cy="2847975"/>
            <a:chOff x="158" y="1979"/>
            <a:chExt cx="1905" cy="1794"/>
          </a:xfrm>
        </p:grpSpPr>
        <p:sp>
          <p:nvSpPr>
            <p:cNvPr id="396301" name="Text Box 13"/>
            <p:cNvSpPr txBox="1">
              <a:spLocks noChangeArrowheads="1"/>
            </p:cNvSpPr>
            <p:nvPr/>
          </p:nvSpPr>
          <p:spPr bwMode="auto">
            <a:xfrm>
              <a:off x="158" y="1979"/>
              <a:ext cx="1905" cy="1794"/>
            </a:xfrm>
            <a:prstGeom prst="rect">
              <a:avLst/>
            </a:prstGeom>
            <a:solidFill>
              <a:srgbClr val="E6F6F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GB" sz="2000"/>
                <a:t>You can miss out the step</a:t>
              </a:r>
            </a:p>
            <a:p>
              <a:endParaRPr lang="en-GB" sz="2000"/>
            </a:p>
            <a:p>
              <a:endParaRPr lang="en-GB" sz="2000"/>
            </a:p>
            <a:p>
              <a:r>
                <a:rPr lang="en-GB" sz="2000"/>
                <a:t>and use the fact that</a:t>
              </a:r>
            </a:p>
            <a:p>
              <a:endParaRPr lang="en-GB" sz="2000"/>
            </a:p>
            <a:p>
              <a:endParaRPr lang="en-GB" sz="2000"/>
            </a:p>
            <a:p>
              <a:r>
                <a:rPr lang="en-GB" sz="2000"/>
                <a:t>to separate the </a:t>
              </a:r>
              <a:r>
                <a:rPr lang="en-GB" sz="2000" i="1">
                  <a:latin typeface="Times New Roman" pitchFamily="18" charset="0"/>
                </a:rPr>
                <a:t>dy</a:t>
              </a:r>
              <a:r>
                <a:rPr lang="en-GB" sz="2000"/>
                <a:t> from the </a:t>
              </a:r>
              <a:r>
                <a:rPr lang="en-GB" sz="2000" i="1">
                  <a:latin typeface="Times New Roman" pitchFamily="18" charset="0"/>
                </a:rPr>
                <a:t>dx</a:t>
              </a:r>
              <a:r>
                <a:rPr lang="en-GB" sz="2000"/>
                <a:t> directly.</a:t>
              </a:r>
            </a:p>
          </p:txBody>
        </p:sp>
        <p:graphicFrame>
          <p:nvGraphicFramePr>
            <p:cNvPr id="396302" name="Object 14"/>
            <p:cNvGraphicFramePr>
              <a:graphicFrameLocks noChangeAspect="1"/>
            </p:cNvGraphicFramePr>
            <p:nvPr/>
          </p:nvGraphicFramePr>
          <p:xfrm>
            <a:off x="555" y="2983"/>
            <a:ext cx="992" cy="392"/>
          </p:xfrm>
          <a:graphic>
            <a:graphicData uri="http://schemas.openxmlformats.org/presentationml/2006/ole">
              <p:oleObj spid="_x0000_s9223" name="Equation" r:id="rId8" imgW="1574640" imgH="622080" progId="Equation.DSMT4">
                <p:embed/>
              </p:oleObj>
            </a:graphicData>
          </a:graphic>
        </p:graphicFrame>
        <p:graphicFrame>
          <p:nvGraphicFramePr>
            <p:cNvPr id="396303" name="Object 15"/>
            <p:cNvGraphicFramePr>
              <a:graphicFrameLocks noChangeAspect="1"/>
            </p:cNvGraphicFramePr>
            <p:nvPr/>
          </p:nvGraphicFramePr>
          <p:xfrm>
            <a:off x="373" y="2411"/>
            <a:ext cx="1424" cy="392"/>
          </p:xfrm>
          <a:graphic>
            <a:graphicData uri="http://schemas.openxmlformats.org/presentationml/2006/ole">
              <p:oleObj spid="_x0000_s9224" name="Equation" r:id="rId9" imgW="2260440" imgH="622080" progId="Equation.DSMT4">
                <p:embed/>
              </p:oleObj>
            </a:graphicData>
          </a:graphic>
        </p:graphicFrame>
      </p:grpSp>
      <p:graphicFrame>
        <p:nvGraphicFramePr>
          <p:cNvPr id="396304" name="Object 16"/>
          <p:cNvGraphicFramePr>
            <a:graphicFrameLocks noChangeAspect="1"/>
          </p:cNvGraphicFramePr>
          <p:nvPr/>
        </p:nvGraphicFramePr>
        <p:xfrm>
          <a:off x="3659188" y="6199188"/>
          <a:ext cx="2146300" cy="469900"/>
        </p:xfrm>
        <a:graphic>
          <a:graphicData uri="http://schemas.openxmlformats.org/presentationml/2006/ole">
            <p:oleObj spid="_x0000_s9221" name="Equation" r:id="rId10" imgW="2145960" imgH="469800" progId="Equation.DSMT4">
              <p:embed/>
            </p:oleObj>
          </a:graphicData>
        </a:graphic>
      </p:graphicFrame>
      <p:sp>
        <p:nvSpPr>
          <p:cNvPr id="396305" name="Text Box 17"/>
          <p:cNvSpPr txBox="1">
            <a:spLocks noChangeArrowheads="1"/>
          </p:cNvSpPr>
          <p:nvPr/>
        </p:nvSpPr>
        <p:spPr bwMode="auto">
          <a:xfrm>
            <a:off x="323850" y="3332163"/>
            <a:ext cx="544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Separate the variables and integrate: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23850" y="2547938"/>
            <a:ext cx="8732838" cy="736600"/>
            <a:chOff x="204" y="1551"/>
            <a:chExt cx="5501" cy="464"/>
          </a:xfrm>
        </p:grpSpPr>
        <p:sp>
          <p:nvSpPr>
            <p:cNvPr id="396307" name="Text Box 19"/>
            <p:cNvSpPr txBox="1">
              <a:spLocks noChangeArrowheads="1"/>
            </p:cNvSpPr>
            <p:nvPr/>
          </p:nvSpPr>
          <p:spPr bwMode="auto">
            <a:xfrm>
              <a:off x="204" y="1639"/>
              <a:ext cx="55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/>
                <a:t>Rearrange to give: </a:t>
              </a:r>
            </a:p>
          </p:txBody>
        </p:sp>
        <p:graphicFrame>
          <p:nvGraphicFramePr>
            <p:cNvPr id="396308" name="Object 20"/>
            <p:cNvGraphicFramePr>
              <a:graphicFrameLocks noChangeAspect="1"/>
            </p:cNvGraphicFramePr>
            <p:nvPr/>
          </p:nvGraphicFramePr>
          <p:xfrm>
            <a:off x="2050" y="1551"/>
            <a:ext cx="952" cy="464"/>
          </p:xfrm>
          <a:graphic>
            <a:graphicData uri="http://schemas.openxmlformats.org/presentationml/2006/ole">
              <p:oleObj spid="_x0000_s9222" name="Equation" r:id="rId11" imgW="1511280" imgH="736560" progId="Equation.DSMT4">
                <p:embed/>
              </p:oleObj>
            </a:graphicData>
          </a:graphic>
        </p:graphicFrame>
      </p:grpSp>
      <p:pic>
        <p:nvPicPr>
          <p:cNvPr id="396309" name="Picture 21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6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8" grpId="0" animBg="1"/>
      <p:bldP spid="396299" grpId="0" animBg="1"/>
      <p:bldP spid="3963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/>
              <a:t>Separable variables</a:t>
            </a:r>
          </a:p>
        </p:txBody>
      </p:sp>
      <p:sp>
        <p:nvSpPr>
          <p:cNvPr id="398339" name="Text Box 3"/>
          <p:cNvSpPr txBox="1">
            <a:spLocks noChangeArrowheads="1"/>
          </p:cNvSpPr>
          <p:nvPr/>
        </p:nvSpPr>
        <p:spPr bwMode="auto">
          <a:xfrm>
            <a:off x="323850" y="3881438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Separating the variables and integrating with respect to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gives:</a:t>
            </a:r>
          </a:p>
        </p:txBody>
      </p:sp>
      <p:graphicFrame>
        <p:nvGraphicFramePr>
          <p:cNvPr id="398340" name="Object 4"/>
          <p:cNvGraphicFramePr>
            <a:graphicFrameLocks noChangeAspect="1"/>
          </p:cNvGraphicFramePr>
          <p:nvPr/>
        </p:nvGraphicFramePr>
        <p:xfrm>
          <a:off x="3059113" y="4413250"/>
          <a:ext cx="1905000" cy="508000"/>
        </p:xfrm>
        <a:graphic>
          <a:graphicData uri="http://schemas.openxmlformats.org/presentationml/2006/ole">
            <p:oleObj spid="_x0000_s10242" name="Equation" r:id="rId4" imgW="1904760" imgH="507960" progId="Equation.DSMT4">
              <p:embed/>
            </p:oleObj>
          </a:graphicData>
        </a:graphic>
      </p:graphicFrame>
      <p:graphicFrame>
        <p:nvGraphicFramePr>
          <p:cNvPr id="398341" name="Object 5"/>
          <p:cNvGraphicFramePr>
            <a:graphicFrameLocks noChangeAspect="1"/>
          </p:cNvGraphicFramePr>
          <p:nvPr/>
        </p:nvGraphicFramePr>
        <p:xfrm>
          <a:off x="3511550" y="5021263"/>
          <a:ext cx="1625600" cy="444500"/>
        </p:xfrm>
        <a:graphic>
          <a:graphicData uri="http://schemas.openxmlformats.org/presentationml/2006/ole">
            <p:oleObj spid="_x0000_s10243" name="Equation" r:id="rId5" imgW="1625400" imgH="444240" progId="Equation.DSMT4">
              <p:embed/>
            </p:oleObj>
          </a:graphicData>
        </a:graphic>
      </p:graphicFrame>
      <p:sp>
        <p:nvSpPr>
          <p:cNvPr id="398342" name="Text Box 6"/>
          <p:cNvSpPr txBox="1">
            <a:spLocks noChangeArrowheads="1"/>
          </p:cNvSpPr>
          <p:nvPr/>
        </p:nvSpPr>
        <p:spPr bwMode="auto">
          <a:xfrm>
            <a:off x="323850" y="2606675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Using the laws of indices this can be written as:</a:t>
            </a:r>
          </a:p>
        </p:txBody>
      </p:sp>
      <p:graphicFrame>
        <p:nvGraphicFramePr>
          <p:cNvPr id="398343" name="Object 7"/>
          <p:cNvGraphicFramePr>
            <a:graphicFrameLocks noChangeAspect="1"/>
          </p:cNvGraphicFramePr>
          <p:nvPr/>
        </p:nvGraphicFramePr>
        <p:xfrm>
          <a:off x="3419475" y="3070225"/>
          <a:ext cx="1409700" cy="736600"/>
        </p:xfrm>
        <a:graphic>
          <a:graphicData uri="http://schemas.openxmlformats.org/presentationml/2006/ole">
            <p:oleObj spid="_x0000_s10244" name="Equation" r:id="rId6" imgW="1409400" imgH="736560" progId="Equation.DSMT4">
              <p:embed/>
            </p:oleObj>
          </a:graphicData>
        </a:graphic>
      </p:graphicFrame>
      <p:graphicFrame>
        <p:nvGraphicFramePr>
          <p:cNvPr id="398344" name="Object 8"/>
          <p:cNvGraphicFramePr>
            <a:graphicFrameLocks noChangeAspect="1"/>
          </p:cNvGraphicFramePr>
          <p:nvPr/>
        </p:nvGraphicFramePr>
        <p:xfrm>
          <a:off x="3587750" y="6046788"/>
          <a:ext cx="1968500" cy="444500"/>
        </p:xfrm>
        <a:graphic>
          <a:graphicData uri="http://schemas.openxmlformats.org/presentationml/2006/ole">
            <p:oleObj spid="_x0000_s10245" name="Equation" r:id="rId7" imgW="1968480" imgH="444240" progId="Equation.DSMT4">
              <p:embed/>
            </p:oleObj>
          </a:graphicData>
        </a:graphic>
      </p:graphicFrame>
      <p:sp>
        <p:nvSpPr>
          <p:cNvPr id="398345" name="Text Box 9"/>
          <p:cNvSpPr txBox="1">
            <a:spLocks noChangeArrowheads="1"/>
          </p:cNvSpPr>
          <p:nvPr/>
        </p:nvSpPr>
        <p:spPr bwMode="auto">
          <a:xfrm>
            <a:off x="323850" y="5527675"/>
            <a:ext cx="625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Take the natural logarithms of both sides:</a:t>
            </a:r>
          </a:p>
        </p:txBody>
      </p:sp>
      <p:sp>
        <p:nvSpPr>
          <p:cNvPr id="398346" name="Text Box 10"/>
          <p:cNvSpPr txBox="1">
            <a:spLocks noChangeArrowheads="1"/>
          </p:cNvSpPr>
          <p:nvPr/>
        </p:nvSpPr>
        <p:spPr bwMode="auto">
          <a:xfrm>
            <a:off x="323850" y="906463"/>
            <a:ext cx="7704138" cy="1585912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/>
              <a:t>Find the particular solution to the differential equation </a:t>
            </a:r>
          </a:p>
          <a:p>
            <a:endParaRPr lang="en-GB"/>
          </a:p>
          <a:p>
            <a:endParaRPr lang="en-GB"/>
          </a:p>
          <a:p>
            <a:r>
              <a:rPr lang="en-GB"/>
              <a:t>given that </a:t>
            </a:r>
            <a:r>
              <a:rPr lang="en-GB" i="1">
                <a:latin typeface="Times New Roman" pitchFamily="18" charset="0"/>
              </a:rPr>
              <a:t>y</a:t>
            </a:r>
            <a:r>
              <a:rPr lang="en-GB"/>
              <a:t> = ln    when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= 0.</a:t>
            </a:r>
          </a:p>
        </p:txBody>
      </p:sp>
      <p:graphicFrame>
        <p:nvGraphicFramePr>
          <p:cNvPr id="398347" name="Object 11"/>
          <p:cNvGraphicFramePr>
            <a:graphicFrameLocks noChangeAspect="1"/>
          </p:cNvGraphicFramePr>
          <p:nvPr/>
        </p:nvGraphicFramePr>
        <p:xfrm>
          <a:off x="3548063" y="1312863"/>
          <a:ext cx="1257300" cy="736600"/>
        </p:xfrm>
        <a:graphic>
          <a:graphicData uri="http://schemas.openxmlformats.org/presentationml/2006/ole">
            <p:oleObj spid="_x0000_s10246" name="Equation" r:id="rId8" imgW="1257120" imgH="736560" progId="Equation.DSMT4">
              <p:embed/>
            </p:oleObj>
          </a:graphicData>
        </a:graphic>
      </p:graphicFrame>
      <p:graphicFrame>
        <p:nvGraphicFramePr>
          <p:cNvPr id="398348" name="Object 12"/>
          <p:cNvGraphicFramePr>
            <a:graphicFrameLocks noChangeAspect="1"/>
          </p:cNvGraphicFramePr>
          <p:nvPr/>
        </p:nvGraphicFramePr>
        <p:xfrm>
          <a:off x="2593975" y="2027238"/>
          <a:ext cx="215900" cy="469900"/>
        </p:xfrm>
        <a:graphic>
          <a:graphicData uri="http://schemas.openxmlformats.org/presentationml/2006/ole">
            <p:oleObj spid="_x0000_s10247" name="Equation" r:id="rId9" imgW="215640" imgH="469800" progId="Equation.DSMT4">
              <p:embed/>
            </p:oleObj>
          </a:graphicData>
        </a:graphic>
      </p:graphicFrame>
      <p:pic>
        <p:nvPicPr>
          <p:cNvPr id="398349" name="Picture 13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39" grpId="0"/>
      <p:bldP spid="398342" grpId="0"/>
      <p:bldP spid="3983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/>
          <a:lstStyle/>
          <a:p>
            <a:r>
              <a:rPr lang="en-GB"/>
              <a:t>Separable variables</a:t>
            </a:r>
          </a:p>
        </p:txBody>
      </p:sp>
      <p:sp>
        <p:nvSpPr>
          <p:cNvPr id="400387" name="Text Box 3"/>
          <p:cNvSpPr txBox="1">
            <a:spLocks noChangeArrowheads="1"/>
          </p:cNvSpPr>
          <p:nvPr/>
        </p:nvSpPr>
        <p:spPr bwMode="auto">
          <a:xfrm>
            <a:off x="323850" y="2692400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The particular solution is therefore:</a:t>
            </a:r>
          </a:p>
        </p:txBody>
      </p:sp>
      <p:sp>
        <p:nvSpPr>
          <p:cNvPr id="400388" name="Text Box 4"/>
          <p:cNvSpPr txBox="1">
            <a:spLocks noChangeArrowheads="1"/>
          </p:cNvSpPr>
          <p:nvPr/>
        </p:nvSpPr>
        <p:spPr bwMode="auto">
          <a:xfrm>
            <a:off x="323850" y="906463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Given that </a:t>
            </a:r>
            <a:r>
              <a:rPr lang="en-GB" i="1">
                <a:latin typeface="Times New Roman" pitchFamily="18" charset="0"/>
              </a:rPr>
              <a:t>y</a:t>
            </a:r>
            <a:r>
              <a:rPr lang="en-GB"/>
              <a:t> = ln    when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= 0:</a:t>
            </a:r>
          </a:p>
        </p:txBody>
      </p:sp>
      <p:graphicFrame>
        <p:nvGraphicFramePr>
          <p:cNvPr id="400389" name="Object 5"/>
          <p:cNvGraphicFramePr>
            <a:graphicFrameLocks noChangeAspect="1"/>
          </p:cNvGraphicFramePr>
          <p:nvPr/>
        </p:nvGraphicFramePr>
        <p:xfrm>
          <a:off x="2660650" y="912813"/>
          <a:ext cx="215900" cy="469900"/>
        </p:xfrm>
        <a:graphic>
          <a:graphicData uri="http://schemas.openxmlformats.org/presentationml/2006/ole">
            <p:oleObj spid="_x0000_s11266" name="Equation" r:id="rId4" imgW="215640" imgH="469800" progId="Equation.DSMT4">
              <p:embed/>
            </p:oleObj>
          </a:graphicData>
        </a:graphic>
      </p:graphicFrame>
      <p:graphicFrame>
        <p:nvGraphicFramePr>
          <p:cNvPr id="400390" name="Object 6"/>
          <p:cNvGraphicFramePr>
            <a:graphicFrameLocks noChangeAspect="1"/>
          </p:cNvGraphicFramePr>
          <p:nvPr/>
        </p:nvGraphicFramePr>
        <p:xfrm>
          <a:off x="3670300" y="1516063"/>
          <a:ext cx="1803400" cy="419100"/>
        </p:xfrm>
        <a:graphic>
          <a:graphicData uri="http://schemas.openxmlformats.org/presentationml/2006/ole">
            <p:oleObj spid="_x0000_s11267" name="Equation" r:id="rId5" imgW="1803240" imgH="419040" progId="Equation.DSMT4">
              <p:embed/>
            </p:oleObj>
          </a:graphicData>
        </a:graphic>
      </p:graphicFrame>
      <p:graphicFrame>
        <p:nvGraphicFramePr>
          <p:cNvPr id="400391" name="Object 7"/>
          <p:cNvGraphicFramePr>
            <a:graphicFrameLocks noChangeAspect="1"/>
          </p:cNvGraphicFramePr>
          <p:nvPr/>
        </p:nvGraphicFramePr>
        <p:xfrm>
          <a:off x="3970338" y="2089150"/>
          <a:ext cx="647700" cy="292100"/>
        </p:xfrm>
        <a:graphic>
          <a:graphicData uri="http://schemas.openxmlformats.org/presentationml/2006/ole">
            <p:oleObj spid="_x0000_s11268" name="Equation" r:id="rId6" imgW="647640" imgH="291960" progId="Equation.DSMT4">
              <p:embed/>
            </p:oleObj>
          </a:graphicData>
        </a:graphic>
      </p:graphicFrame>
      <p:graphicFrame>
        <p:nvGraphicFramePr>
          <p:cNvPr id="400392" name="Object 8"/>
          <p:cNvGraphicFramePr>
            <a:graphicFrameLocks noChangeAspect="1"/>
          </p:cNvGraphicFramePr>
          <p:nvPr/>
        </p:nvGraphicFramePr>
        <p:xfrm>
          <a:off x="3575050" y="3271838"/>
          <a:ext cx="1993900" cy="444500"/>
        </p:xfrm>
        <a:graphic>
          <a:graphicData uri="http://schemas.openxmlformats.org/presentationml/2006/ole">
            <p:oleObj spid="_x0000_s11269" name="Equation" r:id="rId7" imgW="1993680" imgH="444240" progId="Equation.DSMT4">
              <p:embed/>
            </p:oleObj>
          </a:graphicData>
        </a:graphic>
      </p:graphicFrame>
      <p:pic>
        <p:nvPicPr>
          <p:cNvPr id="400393" name="Picture 9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202" name="Picture 2" descr="Core_p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</p:spPr>
      </p:pic>
      <p:pic>
        <p:nvPicPr>
          <p:cNvPr id="435203" name="Picture 3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sp>
        <p:nvSpPr>
          <p:cNvPr id="435204" name="Text Box 4"/>
          <p:cNvSpPr txBox="1">
            <a:spLocks noChangeArrowheads="1"/>
          </p:cNvSpPr>
          <p:nvPr/>
        </p:nvSpPr>
        <p:spPr bwMode="auto">
          <a:xfrm rot="16200000">
            <a:off x="-2228850" y="2884488"/>
            <a:ext cx="5329237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GB" sz="3600" b="1">
                <a:solidFill>
                  <a:srgbClr val="FFFFFF"/>
                </a:solidFill>
              </a:rPr>
              <a:t>Contents</a:t>
            </a:r>
            <a:endParaRPr lang="en-US" sz="3600" b="1">
              <a:solidFill>
                <a:srgbClr val="FFFFFF"/>
              </a:solidFill>
            </a:endParaRPr>
          </a:p>
        </p:txBody>
      </p:sp>
      <p:sp>
        <p:nvSpPr>
          <p:cNvPr id="435205" name="Text Box 5"/>
          <p:cNvSpPr txBox="1">
            <a:spLocks noChangeArrowheads="1"/>
          </p:cNvSpPr>
          <p:nvPr/>
        </p:nvSpPr>
        <p:spPr bwMode="auto">
          <a:xfrm>
            <a:off x="6445250" y="666908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GB" sz="1000">
                <a:solidFill>
                  <a:srgbClr val="5B0091"/>
                </a:solidFill>
                <a:cs typeface="Arial" charset="0"/>
              </a:rPr>
              <a:t>© Boardworks Ltd 2006</a:t>
            </a:r>
          </a:p>
        </p:txBody>
      </p:sp>
      <p:sp>
        <p:nvSpPr>
          <p:cNvPr id="435206" name="Text Box 6"/>
          <p:cNvSpPr txBox="1">
            <a:spLocks noChangeArrowheads="1"/>
          </p:cNvSpPr>
          <p:nvPr/>
        </p:nvSpPr>
        <p:spPr bwMode="auto">
          <a:xfrm>
            <a:off x="887413" y="6654800"/>
            <a:ext cx="11160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C29DAEA1-5125-4A92-A780-59A30EF22E64}" type="slidenum">
              <a:rPr lang="en-GB" sz="1000">
                <a:solidFill>
                  <a:srgbClr val="5B0091"/>
                </a:solidFill>
                <a:cs typeface="Arial" charset="0"/>
              </a:rPr>
              <a:pPr>
                <a:spcBef>
                  <a:spcPct val="50000"/>
                </a:spcBef>
              </a:pPr>
              <a:t>14</a:t>
            </a:fld>
            <a:r>
              <a:rPr lang="en-GB" sz="1000">
                <a:solidFill>
                  <a:srgbClr val="5B0091"/>
                </a:solidFill>
                <a:cs typeface="Arial" charset="0"/>
              </a:rPr>
              <a:t> of 66</a:t>
            </a:r>
          </a:p>
        </p:txBody>
      </p:sp>
      <p:pic>
        <p:nvPicPr>
          <p:cNvPr id="435207" name="Picture 7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sp>
        <p:nvSpPr>
          <p:cNvPr id="435209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42863"/>
            <a:ext cx="8229600" cy="561975"/>
          </a:xfrm>
        </p:spPr>
        <p:txBody>
          <a:bodyPr/>
          <a:lstStyle/>
          <a:p>
            <a:r>
              <a:rPr lang="en-GB"/>
              <a:t>Modelling real-life situations</a:t>
            </a:r>
          </a:p>
        </p:txBody>
      </p:sp>
      <p:sp>
        <p:nvSpPr>
          <p:cNvPr id="435210" name="Text Box 10"/>
          <p:cNvSpPr txBox="1">
            <a:spLocks noChangeArrowheads="1"/>
          </p:cNvSpPr>
          <p:nvPr/>
        </p:nvSpPr>
        <p:spPr bwMode="auto">
          <a:xfrm>
            <a:off x="1044575" y="1374775"/>
            <a:ext cx="7775575" cy="4108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71463" indent="-271463"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GB" b="1">
                <a:solidFill>
                  <a:srgbClr val="000066"/>
                </a:solidFill>
              </a:rPr>
              <a:t>Using trigonometric identities in integration</a:t>
            </a:r>
          </a:p>
          <a:p>
            <a:pPr marL="271463" indent="-271463"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GB" b="1">
                <a:solidFill>
                  <a:srgbClr val="000066"/>
                </a:solidFill>
              </a:rPr>
              <a:t>Using partial fractions in integration</a:t>
            </a:r>
          </a:p>
          <a:p>
            <a:pPr marL="271463" indent="-271463"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GB" b="1">
                <a:solidFill>
                  <a:srgbClr val="000066"/>
                </a:solidFill>
              </a:rPr>
              <a:t>First-order differential equations</a:t>
            </a:r>
          </a:p>
          <a:p>
            <a:pPr marL="271463" indent="-271463"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GB" b="1">
                <a:solidFill>
                  <a:srgbClr val="000066"/>
                </a:solidFill>
              </a:rPr>
              <a:t>Differential equations with separable variables</a:t>
            </a:r>
            <a:endParaRPr lang="en-GB" b="1">
              <a:solidFill>
                <a:srgbClr val="000066"/>
              </a:solidFill>
              <a:cs typeface="Arial" charset="0"/>
            </a:endParaRPr>
          </a:p>
          <a:p>
            <a:pPr marL="271463" indent="-271463"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GB" b="1">
                <a:solidFill>
                  <a:srgbClr val="000066"/>
                </a:solidFill>
              </a:rPr>
              <a:t>Using differential equations to model real-life situations</a:t>
            </a:r>
            <a:endParaRPr lang="en-GB" b="1">
              <a:solidFill>
                <a:srgbClr val="000066"/>
              </a:solidFill>
              <a:cs typeface="Arial" charset="0"/>
            </a:endParaRPr>
          </a:p>
          <a:p>
            <a:pPr marL="271463" indent="-271463"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GB" b="1">
                <a:solidFill>
                  <a:srgbClr val="000066"/>
                </a:solidFill>
              </a:rPr>
              <a:t>The trapezium rule</a:t>
            </a:r>
          </a:p>
          <a:p>
            <a:pPr marL="271463" indent="-271463"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GB" b="1">
                <a:solidFill>
                  <a:srgbClr val="000066"/>
                </a:solidFill>
                <a:cs typeface="Arial" charset="0"/>
              </a:rPr>
              <a:t>Examination-style questions</a:t>
            </a:r>
          </a:p>
        </p:txBody>
      </p:sp>
      <p:sp>
        <p:nvSpPr>
          <p:cNvPr id="435211" name="Rectangle 11"/>
          <p:cNvSpPr>
            <a:spLocks noChangeArrowheads="1"/>
          </p:cNvSpPr>
          <p:nvPr/>
        </p:nvSpPr>
        <p:spPr bwMode="auto">
          <a:xfrm>
            <a:off x="827088" y="1331913"/>
            <a:ext cx="7489825" cy="2163762"/>
          </a:xfrm>
          <a:prstGeom prst="rect">
            <a:avLst/>
          </a:prstGeom>
          <a:solidFill>
            <a:schemeClr val="bg1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5212" name="Rectangle 12"/>
          <p:cNvSpPr>
            <a:spLocks noChangeArrowheads="1"/>
          </p:cNvSpPr>
          <p:nvPr/>
        </p:nvSpPr>
        <p:spPr bwMode="auto">
          <a:xfrm>
            <a:off x="827088" y="4384675"/>
            <a:ext cx="7489825" cy="1135063"/>
          </a:xfrm>
          <a:prstGeom prst="rect">
            <a:avLst/>
          </a:prstGeom>
          <a:solidFill>
            <a:schemeClr val="bg1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435213" name="Picture 13" descr="back_btn_colour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950" y="6097588"/>
            <a:ext cx="638175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/>
          <a:lstStyle/>
          <a:p>
            <a:r>
              <a:rPr lang="en-GB"/>
              <a:t>Modelling real-life situations</a:t>
            </a:r>
          </a:p>
        </p:txBody>
      </p:sp>
      <p:sp>
        <p:nvSpPr>
          <p:cNvPr id="404483" name="Text Box 3"/>
          <p:cNvSpPr txBox="1">
            <a:spLocks noChangeArrowheads="1"/>
          </p:cNvSpPr>
          <p:nvPr/>
        </p:nvSpPr>
        <p:spPr bwMode="auto">
          <a:xfrm>
            <a:off x="323850" y="3625850"/>
            <a:ext cx="87328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For example, suppose we hypothesize that the rate at which a particular type of plant grows is proportional to the difference between its current height, </a:t>
            </a:r>
            <a:r>
              <a:rPr lang="en-GB" i="1">
                <a:latin typeface="Times New Roman" pitchFamily="18" charset="0"/>
              </a:rPr>
              <a:t>h</a:t>
            </a:r>
            <a:r>
              <a:rPr lang="en-GB"/>
              <a:t>, and its final height, </a:t>
            </a:r>
            <a:r>
              <a:rPr lang="en-GB" i="1">
                <a:latin typeface="Times New Roman" pitchFamily="18" charset="0"/>
              </a:rPr>
              <a:t>H</a:t>
            </a:r>
            <a:r>
              <a:rPr lang="en-GB"/>
              <a:t>.</a:t>
            </a:r>
          </a:p>
        </p:txBody>
      </p:sp>
      <p:sp>
        <p:nvSpPr>
          <p:cNvPr id="404484" name="Text Box 4"/>
          <p:cNvSpPr txBox="1">
            <a:spLocks noChangeArrowheads="1"/>
          </p:cNvSpPr>
          <p:nvPr/>
        </p:nvSpPr>
        <p:spPr bwMode="auto">
          <a:xfrm>
            <a:off x="323850" y="4889500"/>
            <a:ext cx="873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The word “rate” in this context refers to the change in height with respect to time. We can therefore write:</a:t>
            </a:r>
          </a:p>
        </p:txBody>
      </p:sp>
      <p:sp>
        <p:nvSpPr>
          <p:cNvPr id="404485" name="Text Box 5"/>
          <p:cNvSpPr txBox="1">
            <a:spLocks noChangeArrowheads="1"/>
          </p:cNvSpPr>
          <p:nvPr/>
        </p:nvSpPr>
        <p:spPr bwMode="auto">
          <a:xfrm>
            <a:off x="323850" y="2728913"/>
            <a:ext cx="873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Since these situations involve derivatives they are modelled using differential equations.</a:t>
            </a:r>
          </a:p>
        </p:txBody>
      </p:sp>
      <p:sp>
        <p:nvSpPr>
          <p:cNvPr id="404486" name="Text Box 6"/>
          <p:cNvSpPr txBox="1">
            <a:spLocks noChangeArrowheads="1"/>
          </p:cNvSpPr>
          <p:nvPr/>
        </p:nvSpPr>
        <p:spPr bwMode="auto">
          <a:xfrm>
            <a:off x="323850" y="1830388"/>
            <a:ext cx="7959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Many real-life situations involve the rate of change of one variable with respect to another.</a:t>
            </a:r>
          </a:p>
        </p:txBody>
      </p:sp>
      <p:sp>
        <p:nvSpPr>
          <p:cNvPr id="404487" name="Text Box 7"/>
          <p:cNvSpPr txBox="1">
            <a:spLocks noChangeArrowheads="1"/>
          </p:cNvSpPr>
          <p:nvPr/>
        </p:nvSpPr>
        <p:spPr bwMode="auto">
          <a:xfrm>
            <a:off x="323850" y="906463"/>
            <a:ext cx="873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Remember, the rate of change of one variable, say </a:t>
            </a:r>
            <a:r>
              <a:rPr lang="en-GB" i="1">
                <a:latin typeface="Times New Roman" pitchFamily="18" charset="0"/>
              </a:rPr>
              <a:t>s</a:t>
            </a:r>
            <a:r>
              <a:rPr lang="en-GB"/>
              <a:t>, with respect to another variable,</a:t>
            </a:r>
            <a:r>
              <a:rPr lang="en-GB">
                <a:latin typeface="Times New Roman" pitchFamily="18" charset="0"/>
              </a:rPr>
              <a:t> </a:t>
            </a:r>
            <a:r>
              <a:rPr lang="en-GB" i="1">
                <a:latin typeface="Times New Roman" pitchFamily="18" charset="0"/>
              </a:rPr>
              <a:t>t</a:t>
            </a:r>
            <a:r>
              <a:rPr lang="en-GB"/>
              <a:t>,</a:t>
            </a:r>
            <a:r>
              <a:rPr lang="en-GB" i="1">
                <a:latin typeface="Times New Roman" pitchFamily="18" charset="0"/>
              </a:rPr>
              <a:t> </a:t>
            </a:r>
            <a:r>
              <a:rPr lang="en-GB"/>
              <a:t>is     .</a:t>
            </a:r>
          </a:p>
        </p:txBody>
      </p:sp>
      <p:graphicFrame>
        <p:nvGraphicFramePr>
          <p:cNvPr id="404488" name="Object 8"/>
          <p:cNvGraphicFramePr>
            <a:graphicFrameLocks noChangeAspect="1"/>
          </p:cNvGraphicFramePr>
          <p:nvPr/>
        </p:nvGraphicFramePr>
        <p:xfrm>
          <a:off x="4700588" y="1270000"/>
          <a:ext cx="355600" cy="520700"/>
        </p:xfrm>
        <a:graphic>
          <a:graphicData uri="http://schemas.openxmlformats.org/presentationml/2006/ole">
            <p:oleObj spid="_x0000_s12290" name="Equation" r:id="rId4" imgW="355320" imgH="520560" progId="Equation.DSMT4">
              <p:embed/>
            </p:oleObj>
          </a:graphicData>
        </a:graphic>
      </p:graphicFrame>
      <p:graphicFrame>
        <p:nvGraphicFramePr>
          <p:cNvPr id="404489" name="Object 9"/>
          <p:cNvGraphicFramePr>
            <a:graphicFrameLocks noChangeAspect="1"/>
          </p:cNvGraphicFramePr>
          <p:nvPr/>
        </p:nvGraphicFramePr>
        <p:xfrm>
          <a:off x="3740150" y="5788025"/>
          <a:ext cx="1663700" cy="736600"/>
        </p:xfrm>
        <a:graphic>
          <a:graphicData uri="http://schemas.openxmlformats.org/presentationml/2006/ole">
            <p:oleObj spid="_x0000_s12291" name="Equation" r:id="rId5" imgW="1663560" imgH="736560" progId="Equation.DSMT4">
              <p:embed/>
            </p:oleObj>
          </a:graphicData>
        </a:graphic>
      </p:graphicFrame>
      <p:pic>
        <p:nvPicPr>
          <p:cNvPr id="404490" name="Picture 10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3" grpId="0"/>
      <p:bldP spid="404484" grpId="0"/>
      <p:bldP spid="404485" grpId="0"/>
      <p:bldP spid="4044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/>
          <a:lstStyle/>
          <a:p>
            <a:r>
              <a:rPr lang="en-GB"/>
              <a:t>Modelling real-life situations</a:t>
            </a:r>
          </a:p>
        </p:txBody>
      </p:sp>
      <p:sp>
        <p:nvSpPr>
          <p:cNvPr id="406531" name="Text Box 3"/>
          <p:cNvSpPr txBox="1">
            <a:spLocks noChangeArrowheads="1"/>
          </p:cNvSpPr>
          <p:nvPr/>
        </p:nvSpPr>
        <p:spPr bwMode="auto">
          <a:xfrm>
            <a:off x="323850" y="2378075"/>
            <a:ext cx="873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The general solution to this differential equation can be found by separating the variables and integrating.</a:t>
            </a:r>
          </a:p>
        </p:txBody>
      </p:sp>
      <p:sp>
        <p:nvSpPr>
          <p:cNvPr id="406532" name="Text Box 4"/>
          <p:cNvSpPr txBox="1">
            <a:spLocks noChangeArrowheads="1"/>
          </p:cNvSpPr>
          <p:nvPr/>
        </p:nvSpPr>
        <p:spPr bwMode="auto">
          <a:xfrm>
            <a:off x="323850" y="906463"/>
            <a:ext cx="873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We can write this relationship as an equation by introducing a positive constant </a:t>
            </a:r>
            <a:r>
              <a:rPr lang="en-GB" i="1">
                <a:latin typeface="Times New Roman" pitchFamily="18" charset="0"/>
              </a:rPr>
              <a:t>k</a:t>
            </a:r>
            <a:r>
              <a:rPr lang="en-GB" sz="800" i="1">
                <a:latin typeface="Times New Roman" pitchFamily="18" charset="0"/>
              </a:rPr>
              <a:t> </a:t>
            </a:r>
            <a:r>
              <a:rPr lang="en-GB"/>
              <a:t>:</a:t>
            </a:r>
          </a:p>
        </p:txBody>
      </p:sp>
      <p:graphicFrame>
        <p:nvGraphicFramePr>
          <p:cNvPr id="406533" name="Object 5"/>
          <p:cNvGraphicFramePr>
            <a:graphicFrameLocks noChangeAspect="1"/>
          </p:cNvGraphicFramePr>
          <p:nvPr/>
        </p:nvGraphicFramePr>
        <p:xfrm>
          <a:off x="3665538" y="1577975"/>
          <a:ext cx="1790700" cy="736600"/>
        </p:xfrm>
        <a:graphic>
          <a:graphicData uri="http://schemas.openxmlformats.org/presentationml/2006/ole">
            <p:oleObj spid="_x0000_s13314" name="Equation" r:id="rId4" imgW="1790640" imgH="736560" progId="Equation.DSMT4">
              <p:embed/>
            </p:oleObj>
          </a:graphicData>
        </a:graphic>
      </p:graphicFrame>
      <p:graphicFrame>
        <p:nvGraphicFramePr>
          <p:cNvPr id="406534" name="Object 6"/>
          <p:cNvGraphicFramePr>
            <a:graphicFrameLocks noChangeAspect="1"/>
          </p:cNvGraphicFramePr>
          <p:nvPr/>
        </p:nvGraphicFramePr>
        <p:xfrm>
          <a:off x="3441700" y="3176588"/>
          <a:ext cx="2260600" cy="736600"/>
        </p:xfrm>
        <a:graphic>
          <a:graphicData uri="http://schemas.openxmlformats.org/presentationml/2006/ole">
            <p:oleObj spid="_x0000_s13315" name="Equation" r:id="rId5" imgW="2260440" imgH="736560" progId="Equation.DSMT4">
              <p:embed/>
            </p:oleObj>
          </a:graphicData>
        </a:graphic>
      </p:graphicFrame>
      <p:graphicFrame>
        <p:nvGraphicFramePr>
          <p:cNvPr id="406535" name="Object 7"/>
          <p:cNvGraphicFramePr>
            <a:graphicFrameLocks noChangeAspect="1"/>
          </p:cNvGraphicFramePr>
          <p:nvPr/>
        </p:nvGraphicFramePr>
        <p:xfrm>
          <a:off x="3359150" y="4038600"/>
          <a:ext cx="2387600" cy="342900"/>
        </p:xfrm>
        <a:graphic>
          <a:graphicData uri="http://schemas.openxmlformats.org/presentationml/2006/ole">
            <p:oleObj spid="_x0000_s13316" name="Equation" r:id="rId6" imgW="2387520" imgH="342720" progId="Equation.DSMT4">
              <p:embed/>
            </p:oleObj>
          </a:graphicData>
        </a:graphic>
      </p:graphicFrame>
      <p:graphicFrame>
        <p:nvGraphicFramePr>
          <p:cNvPr id="406536" name="Object 8"/>
          <p:cNvGraphicFramePr>
            <a:graphicFrameLocks noChangeAspect="1"/>
          </p:cNvGraphicFramePr>
          <p:nvPr/>
        </p:nvGraphicFramePr>
        <p:xfrm>
          <a:off x="3575050" y="4587875"/>
          <a:ext cx="2349500" cy="342900"/>
        </p:xfrm>
        <a:graphic>
          <a:graphicData uri="http://schemas.openxmlformats.org/presentationml/2006/ole">
            <p:oleObj spid="_x0000_s13317" name="Equation" r:id="rId7" imgW="2349360" imgH="342720" progId="Equation.DSMT4">
              <p:embed/>
            </p:oleObj>
          </a:graphicData>
        </a:graphic>
      </p:graphicFrame>
      <p:graphicFrame>
        <p:nvGraphicFramePr>
          <p:cNvPr id="406537" name="Object 9"/>
          <p:cNvGraphicFramePr>
            <a:graphicFrameLocks noChangeAspect="1"/>
          </p:cNvGraphicFramePr>
          <p:nvPr/>
        </p:nvGraphicFramePr>
        <p:xfrm>
          <a:off x="4029075" y="5137150"/>
          <a:ext cx="1663700" cy="342900"/>
        </p:xfrm>
        <a:graphic>
          <a:graphicData uri="http://schemas.openxmlformats.org/presentationml/2006/ole">
            <p:oleObj spid="_x0000_s13318" name="Equation" r:id="rId8" imgW="1663560" imgH="342720" progId="Equation.DSMT4">
              <p:embed/>
            </p:oleObj>
          </a:graphicData>
        </a:graphic>
      </p:graphicFrame>
      <p:graphicFrame>
        <p:nvGraphicFramePr>
          <p:cNvPr id="406538" name="Object 10"/>
          <p:cNvGraphicFramePr>
            <a:graphicFrameLocks noChangeAspect="1"/>
          </p:cNvGraphicFramePr>
          <p:nvPr/>
        </p:nvGraphicFramePr>
        <p:xfrm>
          <a:off x="4592638" y="5686425"/>
          <a:ext cx="1689100" cy="342900"/>
        </p:xfrm>
        <a:graphic>
          <a:graphicData uri="http://schemas.openxmlformats.org/presentationml/2006/ole">
            <p:oleObj spid="_x0000_s13319" name="Equation" r:id="rId9" imgW="1688760" imgH="342720" progId="Equation.DSMT4">
              <p:embed/>
            </p:oleObj>
          </a:graphicData>
        </a:graphic>
      </p:graphicFrame>
      <p:graphicFrame>
        <p:nvGraphicFramePr>
          <p:cNvPr id="406539" name="Object 11"/>
          <p:cNvGraphicFramePr>
            <a:graphicFrameLocks noChangeAspect="1"/>
          </p:cNvGraphicFramePr>
          <p:nvPr/>
        </p:nvGraphicFramePr>
        <p:xfrm>
          <a:off x="4592638" y="6237288"/>
          <a:ext cx="1676400" cy="342900"/>
        </p:xfrm>
        <a:graphic>
          <a:graphicData uri="http://schemas.openxmlformats.org/presentationml/2006/ole">
            <p:oleObj spid="_x0000_s13320" name="Equation" r:id="rId10" imgW="1676160" imgH="342720" progId="Equation.DSMT4">
              <p:embed/>
            </p:oleObj>
          </a:graphicData>
        </a:graphic>
      </p:graphicFrame>
      <p:sp>
        <p:nvSpPr>
          <p:cNvPr id="406540" name="Text Box 12"/>
          <p:cNvSpPr txBox="1">
            <a:spLocks noChangeArrowheads="1"/>
          </p:cNvSpPr>
          <p:nvPr/>
        </p:nvSpPr>
        <p:spPr bwMode="auto">
          <a:xfrm>
            <a:off x="6249988" y="6200775"/>
            <a:ext cx="185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where </a:t>
            </a:r>
            <a:r>
              <a:rPr lang="en-GB" i="1">
                <a:latin typeface="Times New Roman" pitchFamily="18" charset="0"/>
              </a:rPr>
              <a:t>A</a:t>
            </a:r>
            <a:r>
              <a:rPr lang="en-GB"/>
              <a:t> = </a:t>
            </a:r>
            <a:r>
              <a:rPr lang="en-GB" i="1">
                <a:latin typeface="Times New Roman" pitchFamily="18" charset="0"/>
              </a:rPr>
              <a:t>e</a:t>
            </a:r>
            <a:r>
              <a:rPr lang="en-GB" i="1" baseline="30000">
                <a:latin typeface="Times New Roman" pitchFamily="18" charset="0"/>
              </a:rPr>
              <a:t>c</a:t>
            </a:r>
          </a:p>
        </p:txBody>
      </p:sp>
      <p:sp>
        <p:nvSpPr>
          <p:cNvPr id="406541" name="Text Box 13"/>
          <p:cNvSpPr txBox="1">
            <a:spLocks noChangeArrowheads="1"/>
          </p:cNvSpPr>
          <p:nvPr/>
        </p:nvSpPr>
        <p:spPr bwMode="auto">
          <a:xfrm>
            <a:off x="323850" y="3708400"/>
            <a:ext cx="2771775" cy="1006475"/>
          </a:xfrm>
          <a:prstGeom prst="rect">
            <a:avLst/>
          </a:prstGeom>
          <a:solidFill>
            <a:srgbClr val="E6F6F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Remember the minus sign, because we have –</a:t>
            </a:r>
            <a:r>
              <a:rPr lang="en-GB" sz="2000" i="1">
                <a:latin typeface="Times New Roman" pitchFamily="18" charset="0"/>
              </a:rPr>
              <a:t>h</a:t>
            </a:r>
            <a:r>
              <a:rPr lang="en-GB" sz="2000"/>
              <a:t>. (</a:t>
            </a:r>
            <a:r>
              <a:rPr lang="en-GB" sz="2000" i="1">
                <a:latin typeface="Times New Roman" pitchFamily="18" charset="0"/>
              </a:rPr>
              <a:t>H</a:t>
            </a:r>
            <a:r>
              <a:rPr lang="en-GB" sz="2000"/>
              <a:t> is a constant).</a:t>
            </a:r>
          </a:p>
        </p:txBody>
      </p:sp>
      <p:pic>
        <p:nvPicPr>
          <p:cNvPr id="406542" name="Picture 14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sp>
        <p:nvSpPr>
          <p:cNvPr id="406543" name="Line 15"/>
          <p:cNvSpPr>
            <a:spLocks noChangeShapeType="1"/>
          </p:cNvSpPr>
          <p:nvPr/>
        </p:nvSpPr>
        <p:spPr bwMode="auto">
          <a:xfrm>
            <a:off x="3036888" y="3922713"/>
            <a:ext cx="363537" cy="96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6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1" grpId="0"/>
      <p:bldP spid="406540" grpId="0"/>
      <p:bldP spid="406541" grpId="0" animBg="1"/>
      <p:bldP spid="4065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/>
          <a:lstStyle/>
          <a:p>
            <a:r>
              <a:rPr lang="en-GB"/>
              <a:t>Modelling real-life situations</a:t>
            </a:r>
          </a:p>
        </p:txBody>
      </p:sp>
      <p:sp>
        <p:nvSpPr>
          <p:cNvPr id="408579" name="Text Box 3"/>
          <p:cNvSpPr txBox="1">
            <a:spLocks noChangeArrowheads="1"/>
          </p:cNvSpPr>
          <p:nvPr/>
        </p:nvSpPr>
        <p:spPr bwMode="auto">
          <a:xfrm>
            <a:off x="323850" y="2141538"/>
            <a:ext cx="87328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If we are given further information then we can determine the value of the constants in the general solution to give a particular solution. </a:t>
            </a:r>
          </a:p>
        </p:txBody>
      </p:sp>
      <p:sp>
        <p:nvSpPr>
          <p:cNvPr id="408580" name="Text Box 4"/>
          <p:cNvSpPr txBox="1">
            <a:spLocks noChangeArrowheads="1"/>
          </p:cNvSpPr>
          <p:nvPr/>
        </p:nvSpPr>
        <p:spPr bwMode="auto">
          <a:xfrm>
            <a:off x="323850" y="906463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This is the general solution to the differential equation:</a:t>
            </a:r>
          </a:p>
        </p:txBody>
      </p:sp>
      <p:graphicFrame>
        <p:nvGraphicFramePr>
          <p:cNvPr id="408581" name="Object 5"/>
          <p:cNvGraphicFramePr>
            <a:graphicFrameLocks noChangeAspect="1"/>
          </p:cNvGraphicFramePr>
          <p:nvPr/>
        </p:nvGraphicFramePr>
        <p:xfrm>
          <a:off x="3676650" y="1384300"/>
          <a:ext cx="1790700" cy="736600"/>
        </p:xfrm>
        <a:graphic>
          <a:graphicData uri="http://schemas.openxmlformats.org/presentationml/2006/ole">
            <p:oleObj spid="_x0000_s14338" name="Equation" r:id="rId4" imgW="1790640" imgH="736560" progId="Equation.DSMT4">
              <p:embed/>
            </p:oleObj>
          </a:graphicData>
        </a:graphic>
      </p:graphicFrame>
      <p:graphicFrame>
        <p:nvGraphicFramePr>
          <p:cNvPr id="408582" name="Object 6"/>
          <p:cNvGraphicFramePr>
            <a:graphicFrameLocks noChangeAspect="1"/>
          </p:cNvGraphicFramePr>
          <p:nvPr/>
        </p:nvGraphicFramePr>
        <p:xfrm>
          <a:off x="3460750" y="4635500"/>
          <a:ext cx="1739900" cy="342900"/>
        </p:xfrm>
        <a:graphic>
          <a:graphicData uri="http://schemas.openxmlformats.org/presentationml/2006/ole">
            <p:oleObj spid="_x0000_s14339" name="Equation" r:id="rId5" imgW="1739880" imgH="342720" progId="Equation.DSMT4">
              <p:embed/>
            </p:oleObj>
          </a:graphicData>
        </a:graphic>
      </p:graphicFrame>
      <p:sp>
        <p:nvSpPr>
          <p:cNvPr id="408583" name="Text Box 7"/>
          <p:cNvSpPr txBox="1">
            <a:spLocks noChangeArrowheads="1"/>
          </p:cNvSpPr>
          <p:nvPr/>
        </p:nvSpPr>
        <p:spPr bwMode="auto">
          <a:xfrm>
            <a:off x="323850" y="3287713"/>
            <a:ext cx="8318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For example, suppose we are told that the height of a plant is 5 cm after 7 days and that its final height is 20 cm.</a:t>
            </a:r>
          </a:p>
        </p:txBody>
      </p:sp>
      <p:sp>
        <p:nvSpPr>
          <p:cNvPr id="408584" name="Text Box 8"/>
          <p:cNvSpPr txBox="1">
            <a:spLocks noChangeArrowheads="1"/>
          </p:cNvSpPr>
          <p:nvPr/>
        </p:nvSpPr>
        <p:spPr bwMode="auto">
          <a:xfrm>
            <a:off x="323850" y="4108450"/>
            <a:ext cx="677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We can immediately use this value for </a:t>
            </a:r>
            <a:r>
              <a:rPr lang="en-GB" i="1">
                <a:latin typeface="Times New Roman" pitchFamily="18" charset="0"/>
              </a:rPr>
              <a:t>H</a:t>
            </a:r>
            <a:r>
              <a:rPr lang="en-GB"/>
              <a:t> to write:</a:t>
            </a:r>
          </a:p>
        </p:txBody>
      </p:sp>
      <p:sp>
        <p:nvSpPr>
          <p:cNvPr id="408585" name="Text Box 9"/>
          <p:cNvSpPr txBox="1">
            <a:spLocks noChangeArrowheads="1"/>
          </p:cNvSpPr>
          <p:nvPr/>
        </p:nvSpPr>
        <p:spPr bwMode="auto">
          <a:xfrm>
            <a:off x="323850" y="5122863"/>
            <a:ext cx="526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Also, assuming that when </a:t>
            </a:r>
            <a:r>
              <a:rPr lang="en-GB" i="1">
                <a:latin typeface="Times New Roman" pitchFamily="18" charset="0"/>
              </a:rPr>
              <a:t>t</a:t>
            </a:r>
            <a:r>
              <a:rPr lang="en-GB"/>
              <a:t> = 0, </a:t>
            </a:r>
            <a:r>
              <a:rPr lang="en-GB" i="1">
                <a:latin typeface="Times New Roman" pitchFamily="18" charset="0"/>
              </a:rPr>
              <a:t>h</a:t>
            </a:r>
            <a:r>
              <a:rPr lang="en-GB"/>
              <a:t> = 0:</a:t>
            </a:r>
          </a:p>
        </p:txBody>
      </p:sp>
      <p:graphicFrame>
        <p:nvGraphicFramePr>
          <p:cNvPr id="408586" name="Object 10"/>
          <p:cNvGraphicFramePr>
            <a:graphicFrameLocks noChangeAspect="1"/>
          </p:cNvGraphicFramePr>
          <p:nvPr/>
        </p:nvGraphicFramePr>
        <p:xfrm>
          <a:off x="3449638" y="5708650"/>
          <a:ext cx="1333500" cy="292100"/>
        </p:xfrm>
        <a:graphic>
          <a:graphicData uri="http://schemas.openxmlformats.org/presentationml/2006/ole">
            <p:oleObj spid="_x0000_s14340" name="Equation" r:id="rId6" imgW="1333440" imgH="291960" progId="Equation.DSMT4">
              <p:embed/>
            </p:oleObj>
          </a:graphicData>
        </a:graphic>
      </p:graphicFrame>
      <p:graphicFrame>
        <p:nvGraphicFramePr>
          <p:cNvPr id="408587" name="Object 11"/>
          <p:cNvGraphicFramePr>
            <a:graphicFrameLocks noChangeAspect="1"/>
          </p:cNvGraphicFramePr>
          <p:nvPr/>
        </p:nvGraphicFramePr>
        <p:xfrm>
          <a:off x="3406775" y="6218238"/>
          <a:ext cx="889000" cy="292100"/>
        </p:xfrm>
        <a:graphic>
          <a:graphicData uri="http://schemas.openxmlformats.org/presentationml/2006/ole">
            <p:oleObj spid="_x0000_s14341" name="Equation" r:id="rId7" imgW="888840" imgH="291960" progId="Equation.DSMT4">
              <p:embed/>
            </p:oleObj>
          </a:graphicData>
        </a:graphic>
      </p:graphicFrame>
      <p:pic>
        <p:nvPicPr>
          <p:cNvPr id="408588" name="Picture 12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9" grpId="0"/>
      <p:bldP spid="408583" grpId="0"/>
      <p:bldP spid="408584" grpId="0"/>
      <p:bldP spid="4085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/>
          <a:lstStyle/>
          <a:p>
            <a:r>
              <a:rPr lang="en-GB"/>
              <a:t>Modelling real-life situations</a:t>
            </a:r>
          </a:p>
        </p:txBody>
      </p:sp>
      <p:sp>
        <p:nvSpPr>
          <p:cNvPr id="410627" name="Text Box 3"/>
          <p:cNvSpPr txBox="1">
            <a:spLocks noChangeArrowheads="1"/>
          </p:cNvSpPr>
          <p:nvPr/>
        </p:nvSpPr>
        <p:spPr bwMode="auto">
          <a:xfrm>
            <a:off x="323850" y="906463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And finally using the fact that when </a:t>
            </a:r>
            <a:r>
              <a:rPr lang="en-GB" i="1">
                <a:latin typeface="Times New Roman" pitchFamily="18" charset="0"/>
              </a:rPr>
              <a:t>t</a:t>
            </a:r>
            <a:r>
              <a:rPr lang="en-GB"/>
              <a:t> = 7, </a:t>
            </a:r>
            <a:r>
              <a:rPr lang="en-GB" i="1">
                <a:latin typeface="Times New Roman" pitchFamily="18" charset="0"/>
              </a:rPr>
              <a:t>h</a:t>
            </a:r>
            <a:r>
              <a:rPr lang="en-GB"/>
              <a:t> = 5:</a:t>
            </a:r>
          </a:p>
        </p:txBody>
      </p:sp>
      <p:graphicFrame>
        <p:nvGraphicFramePr>
          <p:cNvPr id="410628" name="Object 4"/>
          <p:cNvGraphicFramePr>
            <a:graphicFrameLocks noChangeAspect="1"/>
          </p:cNvGraphicFramePr>
          <p:nvPr/>
        </p:nvGraphicFramePr>
        <p:xfrm>
          <a:off x="3413125" y="1450975"/>
          <a:ext cx="1930400" cy="342900"/>
        </p:xfrm>
        <a:graphic>
          <a:graphicData uri="http://schemas.openxmlformats.org/presentationml/2006/ole">
            <p:oleObj spid="_x0000_s15362" name="Equation" r:id="rId4" imgW="1930320" imgH="342720" progId="Equation.DSMT4">
              <p:embed/>
            </p:oleObj>
          </a:graphicData>
        </a:graphic>
      </p:graphicFrame>
      <p:sp>
        <p:nvSpPr>
          <p:cNvPr id="410629" name="Text Box 5"/>
          <p:cNvSpPr txBox="1">
            <a:spLocks noChangeArrowheads="1"/>
          </p:cNvSpPr>
          <p:nvPr/>
        </p:nvSpPr>
        <p:spPr bwMode="auto">
          <a:xfrm>
            <a:off x="323850" y="3008313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Take the natural logarithms of both sides:</a:t>
            </a:r>
          </a:p>
        </p:txBody>
      </p:sp>
      <p:sp>
        <p:nvSpPr>
          <p:cNvPr id="410630" name="Text Box 6"/>
          <p:cNvSpPr txBox="1">
            <a:spLocks noChangeArrowheads="1"/>
          </p:cNvSpPr>
          <p:nvPr/>
        </p:nvSpPr>
        <p:spPr bwMode="auto">
          <a:xfrm>
            <a:off x="323850" y="4975225"/>
            <a:ext cx="462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This gives the particular solution:</a:t>
            </a:r>
          </a:p>
        </p:txBody>
      </p:sp>
      <p:graphicFrame>
        <p:nvGraphicFramePr>
          <p:cNvPr id="410631" name="Object 7"/>
          <p:cNvGraphicFramePr>
            <a:graphicFrameLocks noChangeAspect="1"/>
          </p:cNvGraphicFramePr>
          <p:nvPr/>
        </p:nvGraphicFramePr>
        <p:xfrm>
          <a:off x="2762250" y="1966913"/>
          <a:ext cx="1485900" cy="342900"/>
        </p:xfrm>
        <a:graphic>
          <a:graphicData uri="http://schemas.openxmlformats.org/presentationml/2006/ole">
            <p:oleObj spid="_x0000_s15363" name="Equation" r:id="rId5" imgW="1485720" imgH="342720" progId="Equation.DSMT4">
              <p:embed/>
            </p:oleObj>
          </a:graphicData>
        </a:graphic>
      </p:graphicFrame>
      <p:graphicFrame>
        <p:nvGraphicFramePr>
          <p:cNvPr id="410632" name="Object 8"/>
          <p:cNvGraphicFramePr>
            <a:graphicFrameLocks noChangeAspect="1"/>
          </p:cNvGraphicFramePr>
          <p:nvPr/>
        </p:nvGraphicFramePr>
        <p:xfrm>
          <a:off x="3103563" y="2457450"/>
          <a:ext cx="1003300" cy="431800"/>
        </p:xfrm>
        <a:graphic>
          <a:graphicData uri="http://schemas.openxmlformats.org/presentationml/2006/ole">
            <p:oleObj spid="_x0000_s15364" name="Equation" r:id="rId6" imgW="1002960" imgH="431640" progId="Equation.DSMT4">
              <p:embed/>
            </p:oleObj>
          </a:graphicData>
        </a:graphic>
      </p:graphicFrame>
      <p:graphicFrame>
        <p:nvGraphicFramePr>
          <p:cNvPr id="410633" name="Object 9"/>
          <p:cNvGraphicFramePr>
            <a:graphicFrameLocks noChangeAspect="1"/>
          </p:cNvGraphicFramePr>
          <p:nvPr/>
        </p:nvGraphicFramePr>
        <p:xfrm>
          <a:off x="3074988" y="3581400"/>
          <a:ext cx="1473200" cy="419100"/>
        </p:xfrm>
        <a:graphic>
          <a:graphicData uri="http://schemas.openxmlformats.org/presentationml/2006/ole">
            <p:oleObj spid="_x0000_s15365" name="Equation" r:id="rId7" imgW="1473120" imgH="419040" progId="Equation.DSMT4">
              <p:embed/>
            </p:oleObj>
          </a:graphicData>
        </a:graphic>
      </p:graphicFrame>
      <p:graphicFrame>
        <p:nvGraphicFramePr>
          <p:cNvPr id="410634" name="Object 10"/>
          <p:cNvGraphicFramePr>
            <a:graphicFrameLocks noChangeAspect="1"/>
          </p:cNvGraphicFramePr>
          <p:nvPr/>
        </p:nvGraphicFramePr>
        <p:xfrm>
          <a:off x="3424238" y="4097338"/>
          <a:ext cx="1384300" cy="762000"/>
        </p:xfrm>
        <a:graphic>
          <a:graphicData uri="http://schemas.openxmlformats.org/presentationml/2006/ole">
            <p:oleObj spid="_x0000_s15366" name="Equation" r:id="rId8" imgW="1384200" imgH="761760" progId="Equation.DSMT4">
              <p:embed/>
            </p:oleObj>
          </a:graphicData>
        </a:graphic>
      </p:graphicFrame>
      <p:graphicFrame>
        <p:nvGraphicFramePr>
          <p:cNvPr id="410635" name="Object 11"/>
          <p:cNvGraphicFramePr>
            <a:graphicFrameLocks noChangeAspect="1"/>
          </p:cNvGraphicFramePr>
          <p:nvPr/>
        </p:nvGraphicFramePr>
        <p:xfrm>
          <a:off x="3440113" y="5556250"/>
          <a:ext cx="2006600" cy="622300"/>
        </p:xfrm>
        <a:graphic>
          <a:graphicData uri="http://schemas.openxmlformats.org/presentationml/2006/ole">
            <p:oleObj spid="_x0000_s15367" name="Equation" r:id="rId9" imgW="2006280" imgH="622080" progId="Equation.DSMT4">
              <p:embed/>
            </p:oleObj>
          </a:graphicData>
        </a:graphic>
      </p:graphicFrame>
      <p:pic>
        <p:nvPicPr>
          <p:cNvPr id="410636" name="Picture 12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9" grpId="0"/>
      <p:bldP spid="4106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/>
          <a:lstStyle/>
          <a:p>
            <a:r>
              <a:rPr lang="en-GB"/>
              <a:t>Modelling real-life situations</a:t>
            </a:r>
          </a:p>
        </p:txBody>
      </p:sp>
      <p:sp>
        <p:nvSpPr>
          <p:cNvPr id="412675" name="Text Box 3"/>
          <p:cNvSpPr txBox="1">
            <a:spLocks noChangeArrowheads="1"/>
          </p:cNvSpPr>
          <p:nvPr/>
        </p:nvSpPr>
        <p:spPr bwMode="auto">
          <a:xfrm>
            <a:off x="323850" y="906463"/>
            <a:ext cx="5761038" cy="48577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Find the height of the plant after 21 days.</a:t>
            </a:r>
          </a:p>
        </p:txBody>
      </p:sp>
      <p:sp>
        <p:nvSpPr>
          <p:cNvPr id="412676" name="Text Box 4"/>
          <p:cNvSpPr txBox="1">
            <a:spLocks noChangeArrowheads="1"/>
          </p:cNvSpPr>
          <p:nvPr/>
        </p:nvSpPr>
        <p:spPr bwMode="auto">
          <a:xfrm>
            <a:off x="323850" y="1417638"/>
            <a:ext cx="614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Using </a:t>
            </a:r>
            <a:r>
              <a:rPr lang="en-GB" i="1">
                <a:latin typeface="Times New Roman" pitchFamily="18" charset="0"/>
              </a:rPr>
              <a:t>t</a:t>
            </a:r>
            <a:r>
              <a:rPr lang="en-GB"/>
              <a:t> = 21 in the particular solution gives</a:t>
            </a:r>
          </a:p>
        </p:txBody>
      </p:sp>
      <p:sp>
        <p:nvSpPr>
          <p:cNvPr id="412677" name="Text Box 5"/>
          <p:cNvSpPr txBox="1">
            <a:spLocks noChangeArrowheads="1"/>
          </p:cNvSpPr>
          <p:nvPr/>
        </p:nvSpPr>
        <p:spPr bwMode="auto">
          <a:xfrm>
            <a:off x="323850" y="3346450"/>
            <a:ext cx="8637588" cy="850900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/>
              <a:t>Comment on the suitability of this model as the plant reaches its final height.</a:t>
            </a:r>
          </a:p>
        </p:txBody>
      </p:sp>
      <p:graphicFrame>
        <p:nvGraphicFramePr>
          <p:cNvPr id="412678" name="Object 6"/>
          <p:cNvGraphicFramePr>
            <a:graphicFrameLocks noChangeAspect="1"/>
          </p:cNvGraphicFramePr>
          <p:nvPr/>
        </p:nvGraphicFramePr>
        <p:xfrm>
          <a:off x="3511550" y="1812925"/>
          <a:ext cx="2120900" cy="457200"/>
        </p:xfrm>
        <a:graphic>
          <a:graphicData uri="http://schemas.openxmlformats.org/presentationml/2006/ole">
            <p:oleObj spid="_x0000_s16386" name="Equation" r:id="rId4" imgW="2120760" imgH="457200" progId="Equation.DSMT4">
              <p:embed/>
            </p:oleObj>
          </a:graphicData>
        </a:graphic>
      </p:graphicFrame>
      <p:graphicFrame>
        <p:nvGraphicFramePr>
          <p:cNvPr id="412679" name="Object 7"/>
          <p:cNvGraphicFramePr>
            <a:graphicFrameLocks noChangeAspect="1"/>
          </p:cNvGraphicFramePr>
          <p:nvPr/>
        </p:nvGraphicFramePr>
        <p:xfrm>
          <a:off x="3740150" y="2354263"/>
          <a:ext cx="1727200" cy="431800"/>
        </p:xfrm>
        <a:graphic>
          <a:graphicData uri="http://schemas.openxmlformats.org/presentationml/2006/ole">
            <p:oleObj spid="_x0000_s16387" name="Equation" r:id="rId5" imgW="1726920" imgH="431640" progId="Equation.DSMT4">
              <p:embed/>
            </p:oleObj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967413" y="1916113"/>
            <a:ext cx="2420937" cy="919162"/>
            <a:chOff x="3756" y="1497"/>
            <a:chExt cx="1525" cy="579"/>
          </a:xfrm>
        </p:grpSpPr>
        <p:sp>
          <p:nvSpPr>
            <p:cNvPr id="412681" name="Text Box 9"/>
            <p:cNvSpPr txBox="1">
              <a:spLocks noChangeArrowheads="1"/>
            </p:cNvSpPr>
            <p:nvPr/>
          </p:nvSpPr>
          <p:spPr bwMode="auto">
            <a:xfrm>
              <a:off x="3756" y="1497"/>
              <a:ext cx="1525" cy="579"/>
            </a:xfrm>
            <a:prstGeom prst="rect">
              <a:avLst/>
            </a:prstGeom>
            <a:solidFill>
              <a:srgbClr val="E6F6F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GB" sz="2000"/>
                <a:t>Using the fact that </a:t>
              </a:r>
            </a:p>
            <a:p>
              <a:pPr algn="ctr"/>
              <a:endParaRPr lang="en-US" sz="2000">
                <a:cs typeface="Arial" charset="0"/>
              </a:endParaRPr>
            </a:p>
          </p:txBody>
        </p:sp>
        <p:graphicFrame>
          <p:nvGraphicFramePr>
            <p:cNvPr id="412682" name="Object 10"/>
            <p:cNvGraphicFramePr>
              <a:graphicFrameLocks noChangeAspect="1"/>
            </p:cNvGraphicFramePr>
            <p:nvPr/>
          </p:nvGraphicFramePr>
          <p:xfrm>
            <a:off x="4047" y="1708"/>
            <a:ext cx="952" cy="344"/>
          </p:xfrm>
          <a:graphic>
            <a:graphicData uri="http://schemas.openxmlformats.org/presentationml/2006/ole">
              <p:oleObj spid="_x0000_s16390" name="Equation" r:id="rId6" imgW="1511280" imgH="545760" progId="Equation.DSMT4">
                <p:embed/>
              </p:oleObj>
            </a:graphicData>
          </a:graphic>
        </p:graphicFrame>
      </p:grpSp>
      <p:sp>
        <p:nvSpPr>
          <p:cNvPr id="412683" name="Line 11"/>
          <p:cNvSpPr>
            <a:spLocks noChangeShapeType="1"/>
          </p:cNvSpPr>
          <p:nvPr/>
        </p:nvSpPr>
        <p:spPr bwMode="auto">
          <a:xfrm flipH="1">
            <a:off x="5580063" y="2395538"/>
            <a:ext cx="511175" cy="138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graphicFrame>
        <p:nvGraphicFramePr>
          <p:cNvPr id="412684" name="Object 12"/>
          <p:cNvGraphicFramePr>
            <a:graphicFrameLocks noChangeAspect="1"/>
          </p:cNvGraphicFramePr>
          <p:nvPr/>
        </p:nvGraphicFramePr>
        <p:xfrm>
          <a:off x="3736975" y="2809875"/>
          <a:ext cx="1397000" cy="431800"/>
        </p:xfrm>
        <a:graphic>
          <a:graphicData uri="http://schemas.openxmlformats.org/presentationml/2006/ole">
            <p:oleObj spid="_x0000_s16388" name="Equation" r:id="rId7" imgW="1396800" imgH="431640" progId="Equation.DSMT4">
              <p:embed/>
            </p:oleObj>
          </a:graphicData>
        </a:graphic>
      </p:graphicFrame>
      <p:sp>
        <p:nvSpPr>
          <p:cNvPr id="412685" name="Text Box 13"/>
          <p:cNvSpPr txBox="1">
            <a:spLocks noChangeArrowheads="1"/>
          </p:cNvSpPr>
          <p:nvPr/>
        </p:nvSpPr>
        <p:spPr bwMode="auto">
          <a:xfrm>
            <a:off x="323850" y="4225925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Using this model the plant will reach its final height when:</a:t>
            </a:r>
          </a:p>
        </p:txBody>
      </p:sp>
      <p:graphicFrame>
        <p:nvGraphicFramePr>
          <p:cNvPr id="412686" name="Object 14"/>
          <p:cNvGraphicFramePr>
            <a:graphicFrameLocks noChangeAspect="1"/>
          </p:cNvGraphicFramePr>
          <p:nvPr/>
        </p:nvGraphicFramePr>
        <p:xfrm>
          <a:off x="3976688" y="4681538"/>
          <a:ext cx="1066800" cy="622300"/>
        </p:xfrm>
        <a:graphic>
          <a:graphicData uri="http://schemas.openxmlformats.org/presentationml/2006/ole">
            <p:oleObj spid="_x0000_s16389" name="Equation" r:id="rId8" imgW="1066680" imgH="622080" progId="Equation.DSMT4">
              <p:embed/>
            </p:oleObj>
          </a:graphicData>
        </a:graphic>
      </p:graphicFrame>
      <p:sp>
        <p:nvSpPr>
          <p:cNvPr id="412687" name="Text Box 15"/>
          <p:cNvSpPr txBox="1">
            <a:spLocks noChangeArrowheads="1"/>
          </p:cNvSpPr>
          <p:nvPr/>
        </p:nvSpPr>
        <p:spPr bwMode="auto">
          <a:xfrm>
            <a:off x="323850" y="5289550"/>
            <a:ext cx="873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Since </a:t>
            </a:r>
            <a:r>
              <a:rPr lang="en-GB" i="1">
                <a:latin typeface="Times New Roman" pitchFamily="18" charset="0"/>
              </a:rPr>
              <a:t>e</a:t>
            </a:r>
            <a:r>
              <a:rPr lang="en-GB" i="1" baseline="30000">
                <a:latin typeface="Times New Roman" pitchFamily="18" charset="0"/>
              </a:rPr>
              <a:t>x</a:t>
            </a:r>
            <a:r>
              <a:rPr lang="en-GB"/>
              <a:t> never equals 0 this model predicts that the plant will get closer and closer to its final height without ever reaching it.</a:t>
            </a:r>
          </a:p>
        </p:txBody>
      </p:sp>
      <p:sp>
        <p:nvSpPr>
          <p:cNvPr id="412688" name="Text Box 16"/>
          <p:cNvSpPr txBox="1">
            <a:spLocks noChangeArrowheads="1"/>
          </p:cNvSpPr>
          <p:nvPr/>
        </p:nvSpPr>
        <p:spPr bwMode="auto">
          <a:xfrm>
            <a:off x="5813425" y="4725988"/>
            <a:ext cx="2808288" cy="431800"/>
          </a:xfrm>
          <a:prstGeom prst="rect">
            <a:avLst/>
          </a:prstGeom>
          <a:solidFill>
            <a:srgbClr val="E6F6F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2000"/>
              <a:t>This will never happen.</a:t>
            </a:r>
            <a:endParaRPr lang="en-US" sz="2000">
              <a:cs typeface="Arial" charset="0"/>
            </a:endParaRPr>
          </a:p>
        </p:txBody>
      </p:sp>
      <p:sp>
        <p:nvSpPr>
          <p:cNvPr id="412689" name="Line 17"/>
          <p:cNvSpPr>
            <a:spLocks noChangeShapeType="1"/>
          </p:cNvSpPr>
          <p:nvPr/>
        </p:nvSpPr>
        <p:spPr bwMode="auto">
          <a:xfrm flipH="1">
            <a:off x="5364163" y="4962525"/>
            <a:ext cx="511175" cy="138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412690" name="Picture 18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12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12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6" grpId="0"/>
      <p:bldP spid="412677" grpId="0" animBg="1"/>
      <p:bldP spid="412683" grpId="0" animBg="1"/>
      <p:bldP spid="412685" grpId="0"/>
      <p:bldP spid="412687" grpId="0"/>
      <p:bldP spid="412688" grpId="0" animBg="1"/>
      <p:bldP spid="4126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/>
              <a:t>Using trigonometric identities in integration</a:t>
            </a:r>
          </a:p>
        </p:txBody>
      </p:sp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323850" y="1663700"/>
            <a:ext cx="873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In these cases, it may be possible to rewrite the expression using an appropriate trigonometric identity.</a:t>
            </a: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323850" y="2420938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For example:</a:t>
            </a:r>
          </a:p>
        </p:txBody>
      </p:sp>
      <p:sp>
        <p:nvSpPr>
          <p:cNvPr id="306181" name="Text Box 5"/>
          <p:cNvSpPr txBox="1">
            <a:spLocks noChangeArrowheads="1"/>
          </p:cNvSpPr>
          <p:nvPr/>
        </p:nvSpPr>
        <p:spPr bwMode="auto">
          <a:xfrm>
            <a:off x="323850" y="906463"/>
            <a:ext cx="873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Many expressions involving trigonometric functions cannot be integrated directly using standard integrals.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79725" y="4300538"/>
            <a:ext cx="3384550" cy="503237"/>
            <a:chOff x="1814" y="2750"/>
            <a:chExt cx="2132" cy="317"/>
          </a:xfrm>
        </p:grpSpPr>
        <p:sp>
          <p:nvSpPr>
            <p:cNvPr id="306183" name="Rectangle 7"/>
            <p:cNvSpPr>
              <a:spLocks noChangeArrowheads="1"/>
            </p:cNvSpPr>
            <p:nvPr/>
          </p:nvSpPr>
          <p:spPr bwMode="auto">
            <a:xfrm>
              <a:off x="1814" y="2750"/>
              <a:ext cx="2132" cy="317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306184" name="Object 8"/>
            <p:cNvGraphicFramePr>
              <a:graphicFrameLocks noChangeAspect="1"/>
            </p:cNvGraphicFramePr>
            <p:nvPr/>
          </p:nvGraphicFramePr>
          <p:xfrm>
            <a:off x="2072" y="2817"/>
            <a:ext cx="1616" cy="184"/>
          </p:xfrm>
          <a:graphic>
            <a:graphicData uri="http://schemas.openxmlformats.org/presentationml/2006/ole">
              <p:oleObj spid="_x0000_s1029" name="Equation" r:id="rId4" imgW="2565360" imgH="291960" progId="Equation.DSMT4">
                <p:embed/>
              </p:oleObj>
            </a:graphicData>
          </a:graphic>
        </p:graphicFrame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2982913"/>
            <a:ext cx="2808288" cy="650875"/>
            <a:chOff x="204" y="1947"/>
            <a:chExt cx="1769" cy="410"/>
          </a:xfrm>
        </p:grpSpPr>
        <p:sp>
          <p:nvSpPr>
            <p:cNvPr id="306186" name="Text Box 10"/>
            <p:cNvSpPr txBox="1">
              <a:spLocks noChangeArrowheads="1"/>
            </p:cNvSpPr>
            <p:nvPr/>
          </p:nvSpPr>
          <p:spPr bwMode="auto">
            <a:xfrm>
              <a:off x="204" y="1947"/>
              <a:ext cx="1769" cy="410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GB"/>
                <a:t>Find                      . </a:t>
              </a:r>
            </a:p>
          </p:txBody>
        </p:sp>
        <p:graphicFrame>
          <p:nvGraphicFramePr>
            <p:cNvPr id="306187" name="Object 11"/>
            <p:cNvGraphicFramePr>
              <a:graphicFrameLocks noChangeAspect="1"/>
            </p:cNvGraphicFramePr>
            <p:nvPr/>
          </p:nvGraphicFramePr>
          <p:xfrm>
            <a:off x="693" y="2017"/>
            <a:ext cx="1144" cy="320"/>
          </p:xfrm>
          <a:graphic>
            <a:graphicData uri="http://schemas.openxmlformats.org/presentationml/2006/ole">
              <p:oleObj spid="_x0000_s1028" name="Equation" r:id="rId5" imgW="1815840" imgH="507960" progId="Equation.DSMT4">
                <p:embed/>
              </p:oleObj>
            </a:graphicData>
          </a:graphic>
        </p:graphicFrame>
      </p:grpSp>
      <p:sp>
        <p:nvSpPr>
          <p:cNvPr id="306188" name="Text Box 12"/>
          <p:cNvSpPr txBox="1">
            <a:spLocks noChangeArrowheads="1"/>
          </p:cNvSpPr>
          <p:nvPr/>
        </p:nvSpPr>
        <p:spPr bwMode="auto">
          <a:xfrm>
            <a:off x="323850" y="4908550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So, we can write:</a:t>
            </a:r>
          </a:p>
        </p:txBody>
      </p:sp>
      <p:sp>
        <p:nvSpPr>
          <p:cNvPr id="306189" name="Text Box 13"/>
          <p:cNvSpPr txBox="1">
            <a:spLocks noChangeArrowheads="1"/>
          </p:cNvSpPr>
          <p:nvPr/>
        </p:nvSpPr>
        <p:spPr bwMode="auto">
          <a:xfrm>
            <a:off x="323850" y="3738563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Using the double angle formula for sin</a:t>
            </a:r>
            <a:r>
              <a:rPr lang="en-GB" sz="1200"/>
              <a:t> </a:t>
            </a:r>
            <a:r>
              <a:rPr lang="en-GB"/>
              <a:t>2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:</a:t>
            </a:r>
          </a:p>
        </p:txBody>
      </p:sp>
      <p:graphicFrame>
        <p:nvGraphicFramePr>
          <p:cNvPr id="306190" name="Object 14"/>
          <p:cNvGraphicFramePr>
            <a:graphicFrameLocks noChangeAspect="1"/>
          </p:cNvGraphicFramePr>
          <p:nvPr/>
        </p:nvGraphicFramePr>
        <p:xfrm>
          <a:off x="1444625" y="5470525"/>
          <a:ext cx="3594100" cy="508000"/>
        </p:xfrm>
        <a:graphic>
          <a:graphicData uri="http://schemas.openxmlformats.org/presentationml/2006/ole">
            <p:oleObj spid="_x0000_s1026" name="Equation" r:id="rId6" imgW="3593880" imgH="507960" progId="Equation.DSMT4">
              <p:embed/>
            </p:oleObj>
          </a:graphicData>
        </a:graphic>
      </p:graphicFrame>
      <p:graphicFrame>
        <p:nvGraphicFramePr>
          <p:cNvPr id="306191" name="Object 15"/>
          <p:cNvGraphicFramePr>
            <a:graphicFrameLocks noChangeAspect="1"/>
          </p:cNvGraphicFramePr>
          <p:nvPr/>
        </p:nvGraphicFramePr>
        <p:xfrm>
          <a:off x="3309938" y="6072188"/>
          <a:ext cx="1943100" cy="406400"/>
        </p:xfrm>
        <a:graphic>
          <a:graphicData uri="http://schemas.openxmlformats.org/presentationml/2006/ole">
            <p:oleObj spid="_x0000_s1027" name="Equation" r:id="rId7" imgW="1942920" imgH="406080" progId="Equation.DSMT4">
              <p:embed/>
            </p:oleObj>
          </a:graphicData>
        </a:graphic>
      </p:graphicFrame>
      <p:pic>
        <p:nvPicPr>
          <p:cNvPr id="306192" name="Picture 16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/>
      <p:bldP spid="306180" grpId="0"/>
      <p:bldP spid="306188" grpId="0"/>
      <p:bldP spid="30618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/>
          <a:lstStyle/>
          <a:p>
            <a:r>
              <a:rPr lang="en-GB"/>
              <a:t>Exponential growth</a:t>
            </a:r>
          </a:p>
        </p:txBody>
      </p:sp>
      <p:sp>
        <p:nvSpPr>
          <p:cNvPr id="416771" name="Text Box 3"/>
          <p:cNvSpPr txBox="1">
            <a:spLocks noChangeArrowheads="1"/>
          </p:cNvSpPr>
          <p:nvPr/>
        </p:nvSpPr>
        <p:spPr bwMode="auto">
          <a:xfrm>
            <a:off x="323850" y="1809750"/>
            <a:ext cx="873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chemeClr val="tx1"/>
                </a:solidFill>
              </a:rPr>
              <a:t>Remember, exponential growth</a:t>
            </a:r>
            <a:r>
              <a:rPr lang="en-GB"/>
              <a:t> occurs when a quantity </a:t>
            </a:r>
            <a:r>
              <a:rPr lang="en-GB" i="1"/>
              <a:t>increases </a:t>
            </a:r>
            <a:r>
              <a:rPr lang="en-GB"/>
              <a:t>at a rate that is proportional to its size.</a:t>
            </a:r>
          </a:p>
        </p:txBody>
      </p:sp>
      <p:sp>
        <p:nvSpPr>
          <p:cNvPr id="416772" name="Text Box 4"/>
          <p:cNvSpPr txBox="1">
            <a:spLocks noChangeArrowheads="1"/>
          </p:cNvSpPr>
          <p:nvPr/>
        </p:nvSpPr>
        <p:spPr bwMode="auto">
          <a:xfrm>
            <a:off x="323850" y="2711450"/>
            <a:ext cx="8172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For example, suppose that the rate at which an investment grows is proportional to the size of the investment, </a:t>
            </a:r>
            <a:r>
              <a:rPr lang="en-GB" i="1">
                <a:latin typeface="Times New Roman" pitchFamily="18" charset="0"/>
              </a:rPr>
              <a:t>P</a:t>
            </a:r>
            <a:r>
              <a:rPr lang="en-GB"/>
              <a:t>, after </a:t>
            </a:r>
            <a:r>
              <a:rPr lang="en-GB" i="1">
                <a:latin typeface="Times New Roman" pitchFamily="18" charset="0"/>
              </a:rPr>
              <a:t>t</a:t>
            </a:r>
            <a:r>
              <a:rPr lang="en-GB"/>
              <a:t> years.</a:t>
            </a:r>
          </a:p>
        </p:txBody>
      </p:sp>
      <p:sp>
        <p:nvSpPr>
          <p:cNvPr id="416773" name="Rectangle 5"/>
          <p:cNvSpPr>
            <a:spLocks noChangeArrowheads="1"/>
          </p:cNvSpPr>
          <p:nvPr/>
        </p:nvSpPr>
        <p:spPr bwMode="auto">
          <a:xfrm>
            <a:off x="323850" y="4794250"/>
            <a:ext cx="863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This gives us the differential equation:</a:t>
            </a:r>
          </a:p>
        </p:txBody>
      </p:sp>
      <p:sp>
        <p:nvSpPr>
          <p:cNvPr id="416774" name="Text Box 6"/>
          <p:cNvSpPr txBox="1">
            <a:spLocks noChangeArrowheads="1"/>
          </p:cNvSpPr>
          <p:nvPr/>
        </p:nvSpPr>
        <p:spPr bwMode="auto">
          <a:xfrm>
            <a:off x="323850" y="908050"/>
            <a:ext cx="873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chemeClr val="tx1"/>
                </a:solidFill>
              </a:rPr>
              <a:t>The most common situations that are modelled by differential equations are those involving exponential growth and decay.</a:t>
            </a:r>
            <a:endParaRPr lang="en-GB"/>
          </a:p>
        </p:txBody>
      </p:sp>
      <p:sp>
        <p:nvSpPr>
          <p:cNvPr id="416775" name="Text Box 7"/>
          <p:cNvSpPr txBox="1">
            <a:spLocks noChangeArrowheads="1"/>
          </p:cNvSpPr>
          <p:nvPr/>
        </p:nvSpPr>
        <p:spPr bwMode="auto">
          <a:xfrm>
            <a:off x="323850" y="4116388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We can write this as:</a:t>
            </a:r>
          </a:p>
        </p:txBody>
      </p:sp>
      <p:graphicFrame>
        <p:nvGraphicFramePr>
          <p:cNvPr id="416776" name="Object 8"/>
          <p:cNvGraphicFramePr>
            <a:graphicFrameLocks noChangeAspect="1"/>
          </p:cNvGraphicFramePr>
          <p:nvPr/>
        </p:nvGraphicFramePr>
        <p:xfrm>
          <a:off x="4051300" y="3978275"/>
          <a:ext cx="1003300" cy="736600"/>
        </p:xfrm>
        <a:graphic>
          <a:graphicData uri="http://schemas.openxmlformats.org/presentationml/2006/ole">
            <p:oleObj spid="_x0000_s17410" name="Equation" r:id="rId4" imgW="1002960" imgH="736560" progId="Equation.DSMT4">
              <p:embed/>
            </p:oleObj>
          </a:graphicData>
        </a:graphic>
      </p:graphicFrame>
      <p:graphicFrame>
        <p:nvGraphicFramePr>
          <p:cNvPr id="416777" name="Object 9"/>
          <p:cNvGraphicFramePr>
            <a:graphicFrameLocks noChangeAspect="1"/>
          </p:cNvGraphicFramePr>
          <p:nvPr/>
        </p:nvGraphicFramePr>
        <p:xfrm>
          <a:off x="4064000" y="5330825"/>
          <a:ext cx="1079500" cy="736600"/>
        </p:xfrm>
        <a:graphic>
          <a:graphicData uri="http://schemas.openxmlformats.org/presentationml/2006/ole">
            <p:oleObj spid="_x0000_s17411" name="Equation" r:id="rId5" imgW="1079280" imgH="736560" progId="Equation.DSMT4">
              <p:embed/>
            </p:oleObj>
          </a:graphicData>
        </a:graphic>
      </p:graphicFrame>
      <p:sp>
        <p:nvSpPr>
          <p:cNvPr id="416778" name="Rectangle 10"/>
          <p:cNvSpPr>
            <a:spLocks noChangeArrowheads="1"/>
          </p:cNvSpPr>
          <p:nvPr/>
        </p:nvSpPr>
        <p:spPr bwMode="auto">
          <a:xfrm>
            <a:off x="973138" y="6146800"/>
            <a:ext cx="4249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where </a:t>
            </a:r>
            <a:r>
              <a:rPr lang="en-GB" i="1">
                <a:latin typeface="Times New Roman" pitchFamily="18" charset="0"/>
              </a:rPr>
              <a:t>k</a:t>
            </a:r>
            <a:r>
              <a:rPr lang="en-GB"/>
              <a:t> is a positive constant.</a:t>
            </a:r>
          </a:p>
        </p:txBody>
      </p:sp>
      <p:pic>
        <p:nvPicPr>
          <p:cNvPr id="416779" name="Picture 11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/>
      <p:bldP spid="416772" grpId="0"/>
      <p:bldP spid="416773" grpId="0"/>
      <p:bldP spid="416775" grpId="0"/>
      <p:bldP spid="41677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/>
          <a:lstStyle/>
          <a:p>
            <a:r>
              <a:rPr lang="en-GB"/>
              <a:t>Exponential growth</a:t>
            </a:r>
          </a:p>
        </p:txBody>
      </p:sp>
      <p:sp>
        <p:nvSpPr>
          <p:cNvPr id="418819" name="Text Box 3"/>
          <p:cNvSpPr txBox="1">
            <a:spLocks noChangeArrowheads="1"/>
          </p:cNvSpPr>
          <p:nvPr/>
        </p:nvSpPr>
        <p:spPr bwMode="auto">
          <a:xfrm>
            <a:off x="323850" y="3860800"/>
            <a:ext cx="6923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Integrating both sides with respect to </a:t>
            </a:r>
            <a:r>
              <a:rPr lang="en-GB" i="1">
                <a:latin typeface="Times New Roman" pitchFamily="18" charset="0"/>
              </a:rPr>
              <a:t>t</a:t>
            </a:r>
            <a:r>
              <a:rPr lang="en-GB"/>
              <a:t> gives:</a:t>
            </a:r>
          </a:p>
        </p:txBody>
      </p:sp>
      <p:sp>
        <p:nvSpPr>
          <p:cNvPr id="418820" name="Text Box 4"/>
          <p:cNvSpPr txBox="1">
            <a:spLocks noChangeArrowheads="1"/>
          </p:cNvSpPr>
          <p:nvPr/>
        </p:nvSpPr>
        <p:spPr bwMode="auto">
          <a:xfrm>
            <a:off x="323850" y="908050"/>
            <a:ext cx="8755063" cy="121602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chemeClr val="tx1"/>
                </a:solidFill>
              </a:rPr>
              <a:t>If the initial investment is £1000 and after 5 years the balance is £1246.18, find the particular solution to this differential equation.</a:t>
            </a:r>
            <a:endParaRPr lang="en-GB"/>
          </a:p>
        </p:txBody>
      </p:sp>
      <p:graphicFrame>
        <p:nvGraphicFramePr>
          <p:cNvPr id="418821" name="Object 5"/>
          <p:cNvGraphicFramePr>
            <a:graphicFrameLocks noChangeAspect="1"/>
          </p:cNvGraphicFramePr>
          <p:nvPr/>
        </p:nvGraphicFramePr>
        <p:xfrm>
          <a:off x="3944938" y="2187575"/>
          <a:ext cx="1079500" cy="736600"/>
        </p:xfrm>
        <a:graphic>
          <a:graphicData uri="http://schemas.openxmlformats.org/presentationml/2006/ole">
            <p:oleObj spid="_x0000_s18434" name="Equation" r:id="rId4" imgW="1079280" imgH="736560" progId="Equation.DSMT4">
              <p:embed/>
            </p:oleObj>
          </a:graphicData>
        </a:graphic>
      </p:graphicFrame>
      <p:graphicFrame>
        <p:nvGraphicFramePr>
          <p:cNvPr id="418822" name="Object 6"/>
          <p:cNvGraphicFramePr>
            <a:graphicFrameLocks noChangeAspect="1"/>
          </p:cNvGraphicFramePr>
          <p:nvPr/>
        </p:nvGraphicFramePr>
        <p:xfrm>
          <a:off x="3665538" y="3025775"/>
          <a:ext cx="1206500" cy="736600"/>
        </p:xfrm>
        <a:graphic>
          <a:graphicData uri="http://schemas.openxmlformats.org/presentationml/2006/ole">
            <p:oleObj spid="_x0000_s18435" name="Equation" r:id="rId5" imgW="1206360" imgH="736560" progId="Equation.DSMT4">
              <p:embed/>
            </p:oleObj>
          </a:graphicData>
        </a:graphic>
      </p:graphicFrame>
      <p:graphicFrame>
        <p:nvGraphicFramePr>
          <p:cNvPr id="418823" name="Object 7"/>
          <p:cNvGraphicFramePr>
            <a:graphicFrameLocks noChangeAspect="1"/>
          </p:cNvGraphicFramePr>
          <p:nvPr/>
        </p:nvGraphicFramePr>
        <p:xfrm>
          <a:off x="3684588" y="4324350"/>
          <a:ext cx="1803400" cy="723900"/>
        </p:xfrm>
        <a:graphic>
          <a:graphicData uri="http://schemas.openxmlformats.org/presentationml/2006/ole">
            <p:oleObj spid="_x0000_s18436" name="Equation" r:id="rId6" imgW="1803240" imgH="723600" progId="Equation.DSMT4">
              <p:embed/>
            </p:oleObj>
          </a:graphicData>
        </a:graphic>
      </p:graphicFrame>
      <p:graphicFrame>
        <p:nvGraphicFramePr>
          <p:cNvPr id="418824" name="Object 8"/>
          <p:cNvGraphicFramePr>
            <a:graphicFrameLocks noChangeAspect="1"/>
          </p:cNvGraphicFramePr>
          <p:nvPr/>
        </p:nvGraphicFramePr>
        <p:xfrm>
          <a:off x="4041775" y="5183188"/>
          <a:ext cx="1473200" cy="292100"/>
        </p:xfrm>
        <a:graphic>
          <a:graphicData uri="http://schemas.openxmlformats.org/presentationml/2006/ole">
            <p:oleObj spid="_x0000_s18437" name="Equation" r:id="rId7" imgW="1473120" imgH="291960" progId="Equation.DSMT4">
              <p:embed/>
            </p:oleObj>
          </a:graphicData>
        </a:graphic>
      </p:graphicFrame>
      <p:sp>
        <p:nvSpPr>
          <p:cNvPr id="418825" name="Text Box 9"/>
          <p:cNvSpPr txBox="1">
            <a:spLocks noChangeArrowheads="1"/>
          </p:cNvSpPr>
          <p:nvPr/>
        </p:nvSpPr>
        <p:spPr bwMode="auto">
          <a:xfrm>
            <a:off x="5913438" y="4681538"/>
            <a:ext cx="2752725" cy="701675"/>
          </a:xfrm>
          <a:prstGeom prst="rect">
            <a:avLst/>
          </a:prstGeom>
          <a:solidFill>
            <a:srgbClr val="E6F6F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/>
              <a:t>We don’t need to write </a:t>
            </a:r>
            <a:r>
              <a:rPr lang="en-US" sz="2000">
                <a:cs typeface="Arial" charset="0"/>
              </a:rPr>
              <a:t>|</a:t>
            </a:r>
            <a:r>
              <a:rPr lang="en-US" sz="2000" i="1">
                <a:latin typeface="Times New Roman" pitchFamily="18" charset="0"/>
                <a:cs typeface="Arial" charset="0"/>
              </a:rPr>
              <a:t>P</a:t>
            </a:r>
            <a:r>
              <a:rPr lang="en-US" sz="2000">
                <a:cs typeface="Arial" charset="0"/>
              </a:rPr>
              <a:t>| because </a:t>
            </a:r>
            <a:r>
              <a:rPr lang="en-US" sz="2000" i="1">
                <a:latin typeface="Times New Roman" pitchFamily="18" charset="0"/>
                <a:cs typeface="Arial" charset="0"/>
              </a:rPr>
              <a:t>P</a:t>
            </a:r>
            <a:r>
              <a:rPr lang="en-US" sz="2000">
                <a:cs typeface="Arial" charset="0"/>
              </a:rPr>
              <a:t> &gt; 0.</a:t>
            </a:r>
          </a:p>
        </p:txBody>
      </p:sp>
      <p:sp>
        <p:nvSpPr>
          <p:cNvPr id="418826" name="Line 10"/>
          <p:cNvSpPr>
            <a:spLocks noChangeShapeType="1"/>
          </p:cNvSpPr>
          <p:nvPr/>
        </p:nvSpPr>
        <p:spPr bwMode="auto">
          <a:xfrm flipH="1">
            <a:off x="5375275" y="5029200"/>
            <a:ext cx="622300" cy="182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graphicFrame>
        <p:nvGraphicFramePr>
          <p:cNvPr id="418827" name="Object 11"/>
          <p:cNvGraphicFramePr>
            <a:graphicFrameLocks noChangeAspect="1"/>
          </p:cNvGraphicFramePr>
          <p:nvPr/>
        </p:nvGraphicFramePr>
        <p:xfrm>
          <a:off x="4298950" y="5684838"/>
          <a:ext cx="1028700" cy="342900"/>
        </p:xfrm>
        <a:graphic>
          <a:graphicData uri="http://schemas.openxmlformats.org/presentationml/2006/ole">
            <p:oleObj spid="_x0000_s18438" name="Equation" r:id="rId8" imgW="1028520" imgH="342720" progId="Equation.DSMT4">
              <p:embed/>
            </p:oleObj>
          </a:graphicData>
        </a:graphic>
      </p:graphicFrame>
      <p:graphicFrame>
        <p:nvGraphicFramePr>
          <p:cNvPr id="418828" name="Object 12"/>
          <p:cNvGraphicFramePr>
            <a:graphicFrameLocks noChangeAspect="1"/>
          </p:cNvGraphicFramePr>
          <p:nvPr/>
        </p:nvGraphicFramePr>
        <p:xfrm>
          <a:off x="4302125" y="6226175"/>
          <a:ext cx="1079500" cy="342900"/>
        </p:xfrm>
        <a:graphic>
          <a:graphicData uri="http://schemas.openxmlformats.org/presentationml/2006/ole">
            <p:oleObj spid="_x0000_s18439" name="Equation" r:id="rId9" imgW="1079280" imgH="342720" progId="Equation.DSMT4">
              <p:embed/>
            </p:oleObj>
          </a:graphicData>
        </a:graphic>
      </p:graphicFrame>
      <p:pic>
        <p:nvPicPr>
          <p:cNvPr id="418829" name="Picture 13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18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/>
      <p:bldP spid="418825" grpId="0" animBg="1"/>
      <p:bldP spid="4188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/>
          <a:lstStyle/>
          <a:p>
            <a:r>
              <a:rPr lang="en-GB"/>
              <a:t>Exponential growth</a:t>
            </a:r>
          </a:p>
        </p:txBody>
      </p:sp>
      <p:sp>
        <p:nvSpPr>
          <p:cNvPr id="420867" name="Text Box 3"/>
          <p:cNvSpPr txBox="1">
            <a:spLocks noChangeArrowheads="1"/>
          </p:cNvSpPr>
          <p:nvPr/>
        </p:nvSpPr>
        <p:spPr bwMode="auto">
          <a:xfrm>
            <a:off x="323850" y="3933825"/>
            <a:ext cx="4446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Also when </a:t>
            </a:r>
            <a:r>
              <a:rPr lang="en-GB" i="1">
                <a:latin typeface="Times New Roman" pitchFamily="18" charset="0"/>
              </a:rPr>
              <a:t>t</a:t>
            </a:r>
            <a:r>
              <a:rPr lang="en-GB"/>
              <a:t> = 5, </a:t>
            </a:r>
            <a:r>
              <a:rPr lang="en-GB" i="1">
                <a:latin typeface="Times New Roman" pitchFamily="18" charset="0"/>
              </a:rPr>
              <a:t>P</a:t>
            </a:r>
            <a:r>
              <a:rPr lang="en-GB"/>
              <a:t> = 1246.18:</a:t>
            </a:r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323850" y="2349500"/>
            <a:ext cx="82804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chemeClr val="tx1"/>
                </a:solidFill>
              </a:rPr>
              <a:t>Now, using the fact that when </a:t>
            </a:r>
            <a:r>
              <a:rPr lang="en-GB" i="1">
                <a:solidFill>
                  <a:schemeClr val="tx1"/>
                </a:solidFill>
                <a:latin typeface="Times New Roman" pitchFamily="18" charset="0"/>
              </a:rPr>
              <a:t>t</a:t>
            </a:r>
            <a:r>
              <a:rPr lang="en-GB">
                <a:solidFill>
                  <a:schemeClr val="tx1"/>
                </a:solidFill>
              </a:rPr>
              <a:t> = 0, </a:t>
            </a:r>
            <a:r>
              <a:rPr lang="en-GB" i="1">
                <a:solidFill>
                  <a:schemeClr val="tx1"/>
                </a:solidFill>
                <a:latin typeface="Times New Roman" pitchFamily="18" charset="0"/>
              </a:rPr>
              <a:t>P</a:t>
            </a:r>
            <a:r>
              <a:rPr lang="en-GB">
                <a:solidFill>
                  <a:schemeClr val="tx1"/>
                </a:solidFill>
              </a:rPr>
              <a:t> = 1000: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3850" y="1484313"/>
            <a:ext cx="5372100" cy="736600"/>
            <a:chOff x="158" y="3437"/>
            <a:chExt cx="3384" cy="464"/>
          </a:xfrm>
        </p:grpSpPr>
        <p:sp>
          <p:nvSpPr>
            <p:cNvPr id="420870" name="Rectangle 6"/>
            <p:cNvSpPr>
              <a:spLocks noChangeArrowheads="1"/>
            </p:cNvSpPr>
            <p:nvPr/>
          </p:nvSpPr>
          <p:spPr bwMode="auto">
            <a:xfrm>
              <a:off x="158" y="3505"/>
              <a:ext cx="3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This is the general solution to             </a:t>
              </a:r>
              <a:r>
                <a:rPr lang="en-GB" sz="1200"/>
                <a:t> </a:t>
              </a:r>
              <a:r>
                <a:rPr lang="en-GB"/>
                <a:t>.</a:t>
              </a:r>
            </a:p>
          </p:txBody>
        </p:sp>
        <p:graphicFrame>
          <p:nvGraphicFramePr>
            <p:cNvPr id="420871" name="Object 7"/>
            <p:cNvGraphicFramePr>
              <a:graphicFrameLocks noChangeAspect="1"/>
            </p:cNvGraphicFramePr>
            <p:nvPr/>
          </p:nvGraphicFramePr>
          <p:xfrm>
            <a:off x="2777" y="3437"/>
            <a:ext cx="680" cy="464"/>
          </p:xfrm>
          <a:graphic>
            <a:graphicData uri="http://schemas.openxmlformats.org/presentationml/2006/ole">
              <p:oleObj spid="_x0000_s19465" name="Equation" r:id="rId4" imgW="1079280" imgH="736560" progId="Equation.DSMT4">
                <p:embed/>
              </p:oleObj>
            </a:graphicData>
          </a:graphic>
        </p:graphicFrame>
      </p:grpSp>
      <p:graphicFrame>
        <p:nvGraphicFramePr>
          <p:cNvPr id="420872" name="Object 8"/>
          <p:cNvGraphicFramePr>
            <a:graphicFrameLocks noChangeAspect="1"/>
          </p:cNvGraphicFramePr>
          <p:nvPr/>
        </p:nvGraphicFramePr>
        <p:xfrm>
          <a:off x="403225" y="955675"/>
          <a:ext cx="2933700" cy="406400"/>
        </p:xfrm>
        <a:graphic>
          <a:graphicData uri="http://schemas.openxmlformats.org/presentationml/2006/ole">
            <p:oleObj spid="_x0000_s19458" name="Equation" r:id="rId5" imgW="2933640" imgH="406080" progId="Equation.DSMT4">
              <p:embed/>
            </p:oleObj>
          </a:graphicData>
        </a:graphic>
      </p:graphicFrame>
      <p:graphicFrame>
        <p:nvGraphicFramePr>
          <p:cNvPr id="420873" name="Object 9"/>
          <p:cNvGraphicFramePr>
            <a:graphicFrameLocks noChangeAspect="1"/>
          </p:cNvGraphicFramePr>
          <p:nvPr/>
        </p:nvGraphicFramePr>
        <p:xfrm>
          <a:off x="2706688" y="2947988"/>
          <a:ext cx="1460500" cy="342900"/>
        </p:xfrm>
        <a:graphic>
          <a:graphicData uri="http://schemas.openxmlformats.org/presentationml/2006/ole">
            <p:oleObj spid="_x0000_s19459" name="Equation" r:id="rId6" imgW="1460160" imgH="342720" progId="Equation.DSMT4">
              <p:embed/>
            </p:oleObj>
          </a:graphicData>
        </a:graphic>
      </p:graphicFrame>
      <p:graphicFrame>
        <p:nvGraphicFramePr>
          <p:cNvPr id="420874" name="Object 10"/>
          <p:cNvGraphicFramePr>
            <a:graphicFrameLocks noChangeAspect="1"/>
          </p:cNvGraphicFramePr>
          <p:nvPr/>
        </p:nvGraphicFramePr>
        <p:xfrm>
          <a:off x="3159125" y="3498850"/>
          <a:ext cx="1219200" cy="292100"/>
        </p:xfrm>
        <a:graphic>
          <a:graphicData uri="http://schemas.openxmlformats.org/presentationml/2006/ole">
            <p:oleObj spid="_x0000_s19460" name="Equation" r:id="rId7" imgW="1218960" imgH="291960" progId="Equation.DSMT4">
              <p:embed/>
            </p:oleObj>
          </a:graphicData>
        </a:graphic>
      </p:graphicFrame>
      <p:graphicFrame>
        <p:nvGraphicFramePr>
          <p:cNvPr id="420875" name="Object 11"/>
          <p:cNvGraphicFramePr>
            <a:graphicFrameLocks noChangeAspect="1"/>
          </p:cNvGraphicFramePr>
          <p:nvPr/>
        </p:nvGraphicFramePr>
        <p:xfrm>
          <a:off x="2297113" y="4598988"/>
          <a:ext cx="2438400" cy="342900"/>
        </p:xfrm>
        <a:graphic>
          <a:graphicData uri="http://schemas.openxmlformats.org/presentationml/2006/ole">
            <p:oleObj spid="_x0000_s19461" name="Equation" r:id="rId8" imgW="2438280" imgH="342720" progId="Equation.DSMT4">
              <p:embed/>
            </p:oleObj>
          </a:graphicData>
        </a:graphic>
      </p:graphicFrame>
      <p:graphicFrame>
        <p:nvGraphicFramePr>
          <p:cNvPr id="420876" name="Object 12"/>
          <p:cNvGraphicFramePr>
            <a:graphicFrameLocks noChangeAspect="1"/>
          </p:cNvGraphicFramePr>
          <p:nvPr/>
        </p:nvGraphicFramePr>
        <p:xfrm>
          <a:off x="3009900" y="5149850"/>
          <a:ext cx="1803400" cy="342900"/>
        </p:xfrm>
        <a:graphic>
          <a:graphicData uri="http://schemas.openxmlformats.org/presentationml/2006/ole">
            <p:oleObj spid="_x0000_s19462" name="Equation" r:id="rId9" imgW="1803240" imgH="342720" progId="Equation.DSMT4">
              <p:embed/>
            </p:oleObj>
          </a:graphicData>
        </a:graphic>
      </p:graphicFrame>
      <p:graphicFrame>
        <p:nvGraphicFramePr>
          <p:cNvPr id="420877" name="Object 13"/>
          <p:cNvGraphicFramePr>
            <a:graphicFrameLocks noChangeAspect="1"/>
          </p:cNvGraphicFramePr>
          <p:nvPr/>
        </p:nvGraphicFramePr>
        <p:xfrm>
          <a:off x="3065463" y="5700713"/>
          <a:ext cx="2019300" cy="355600"/>
        </p:xfrm>
        <a:graphic>
          <a:graphicData uri="http://schemas.openxmlformats.org/presentationml/2006/ole">
            <p:oleObj spid="_x0000_s19463" name="Equation" r:id="rId10" imgW="2019240" imgH="355320" progId="Equation.DSMT4">
              <p:embed/>
            </p:oleObj>
          </a:graphicData>
        </a:graphic>
      </p:graphicFrame>
      <p:graphicFrame>
        <p:nvGraphicFramePr>
          <p:cNvPr id="420878" name="Object 14"/>
          <p:cNvGraphicFramePr>
            <a:graphicFrameLocks noChangeAspect="1"/>
          </p:cNvGraphicFramePr>
          <p:nvPr/>
        </p:nvGraphicFramePr>
        <p:xfrm>
          <a:off x="3232150" y="6264275"/>
          <a:ext cx="2527300" cy="342900"/>
        </p:xfrm>
        <a:graphic>
          <a:graphicData uri="http://schemas.openxmlformats.org/presentationml/2006/ole">
            <p:oleObj spid="_x0000_s19464" name="Equation" r:id="rId11" imgW="2527200" imgH="342720" progId="Equation.DSMT4">
              <p:embed/>
            </p:oleObj>
          </a:graphicData>
        </a:graphic>
      </p:graphicFrame>
      <p:pic>
        <p:nvPicPr>
          <p:cNvPr id="420879" name="Picture 15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7" grpId="0"/>
      <p:bldP spid="42086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/>
          <a:lstStyle/>
          <a:p>
            <a:r>
              <a:rPr lang="en-GB"/>
              <a:t>Exponential growth</a:t>
            </a:r>
          </a:p>
        </p:txBody>
      </p:sp>
      <p:sp>
        <p:nvSpPr>
          <p:cNvPr id="422915" name="Text Box 3"/>
          <p:cNvSpPr txBox="1">
            <a:spLocks noChangeArrowheads="1"/>
          </p:cNvSpPr>
          <p:nvPr/>
        </p:nvSpPr>
        <p:spPr bwMode="auto">
          <a:xfrm>
            <a:off x="323850" y="908050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chemeClr val="tx1"/>
                </a:solidFill>
              </a:rPr>
              <a:t>The particular solution is therefore:</a:t>
            </a:r>
            <a:endParaRPr lang="en-GB"/>
          </a:p>
        </p:txBody>
      </p:sp>
      <p:sp>
        <p:nvSpPr>
          <p:cNvPr id="422916" name="Text Box 4"/>
          <p:cNvSpPr txBox="1">
            <a:spLocks noChangeArrowheads="1"/>
          </p:cNvSpPr>
          <p:nvPr/>
        </p:nvSpPr>
        <p:spPr bwMode="auto">
          <a:xfrm>
            <a:off x="323850" y="1863725"/>
            <a:ext cx="6626225" cy="48577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Find the value of the investment after 10 years.</a:t>
            </a:r>
          </a:p>
        </p:txBody>
      </p:sp>
      <p:graphicFrame>
        <p:nvGraphicFramePr>
          <p:cNvPr id="422917" name="Object 5"/>
          <p:cNvGraphicFramePr>
            <a:graphicFrameLocks noChangeAspect="1"/>
          </p:cNvGraphicFramePr>
          <p:nvPr/>
        </p:nvGraphicFramePr>
        <p:xfrm>
          <a:off x="3775075" y="1393825"/>
          <a:ext cx="1879600" cy="342900"/>
        </p:xfrm>
        <a:graphic>
          <a:graphicData uri="http://schemas.openxmlformats.org/presentationml/2006/ole">
            <p:oleObj spid="_x0000_s20482" name="Equation" r:id="rId4" imgW="1879560" imgH="342720" progId="Equation.DSMT4">
              <p:embed/>
            </p:oleObj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23850" y="2416175"/>
            <a:ext cx="8732838" cy="457200"/>
            <a:chOff x="158" y="1781"/>
            <a:chExt cx="5501" cy="288"/>
          </a:xfrm>
        </p:grpSpPr>
        <p:sp>
          <p:nvSpPr>
            <p:cNvPr id="422919" name="Text Box 7"/>
            <p:cNvSpPr txBox="1">
              <a:spLocks noChangeArrowheads="1"/>
            </p:cNvSpPr>
            <p:nvPr/>
          </p:nvSpPr>
          <p:spPr bwMode="auto">
            <a:xfrm>
              <a:off x="158" y="1781"/>
              <a:ext cx="55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/>
                <a:t>When </a:t>
              </a:r>
              <a:r>
                <a:rPr lang="en-GB" i="1">
                  <a:latin typeface="Times New Roman" pitchFamily="18" charset="0"/>
                </a:rPr>
                <a:t>t</a:t>
              </a:r>
              <a:r>
                <a:rPr lang="en-GB"/>
                <a:t> = 10:</a:t>
              </a:r>
            </a:p>
          </p:txBody>
        </p:sp>
        <p:graphicFrame>
          <p:nvGraphicFramePr>
            <p:cNvPr id="422920" name="Object 8"/>
            <p:cNvGraphicFramePr>
              <a:graphicFrameLocks noChangeAspect="1"/>
            </p:cNvGraphicFramePr>
            <p:nvPr/>
          </p:nvGraphicFramePr>
          <p:xfrm>
            <a:off x="2340" y="1817"/>
            <a:ext cx="1072" cy="216"/>
          </p:xfrm>
          <a:graphic>
            <a:graphicData uri="http://schemas.openxmlformats.org/presentationml/2006/ole">
              <p:oleObj spid="_x0000_s20488" name="Equation" r:id="rId5" imgW="1701720" imgH="342720" progId="Equation.DSMT4">
                <p:embed/>
              </p:oleObj>
            </a:graphicData>
          </a:graphic>
        </p:graphicFrame>
      </p:grpSp>
      <p:graphicFrame>
        <p:nvGraphicFramePr>
          <p:cNvPr id="422921" name="Object 9"/>
          <p:cNvGraphicFramePr>
            <a:graphicFrameLocks noChangeAspect="1"/>
          </p:cNvGraphicFramePr>
          <p:nvPr/>
        </p:nvGraphicFramePr>
        <p:xfrm>
          <a:off x="3773488" y="2971800"/>
          <a:ext cx="1803400" cy="292100"/>
        </p:xfrm>
        <a:graphic>
          <a:graphicData uri="http://schemas.openxmlformats.org/presentationml/2006/ole">
            <p:oleObj spid="_x0000_s20483" name="Equation" r:id="rId6" imgW="1803240" imgH="291960" progId="Equation.DSMT4">
              <p:embed/>
            </p:oleObj>
          </a:graphicData>
        </a:graphic>
      </p:graphicFrame>
      <p:sp>
        <p:nvSpPr>
          <p:cNvPr id="422922" name="Text Box 10"/>
          <p:cNvSpPr txBox="1">
            <a:spLocks noChangeArrowheads="1"/>
          </p:cNvSpPr>
          <p:nvPr/>
        </p:nvSpPr>
        <p:spPr bwMode="auto">
          <a:xfrm>
            <a:off x="323850" y="3502025"/>
            <a:ext cx="8569325" cy="48577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How long will it take for the initial investment to double?</a:t>
            </a:r>
          </a:p>
        </p:txBody>
      </p:sp>
      <p:sp>
        <p:nvSpPr>
          <p:cNvPr id="422923" name="Text Box 11"/>
          <p:cNvSpPr txBox="1">
            <a:spLocks noChangeArrowheads="1"/>
          </p:cNvSpPr>
          <p:nvPr/>
        </p:nvSpPr>
        <p:spPr bwMode="auto">
          <a:xfrm>
            <a:off x="323850" y="4110038"/>
            <a:ext cx="7375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Substitute </a:t>
            </a:r>
            <a:r>
              <a:rPr lang="en-GB" i="1">
                <a:latin typeface="Times New Roman" pitchFamily="18" charset="0"/>
              </a:rPr>
              <a:t>P</a:t>
            </a:r>
            <a:r>
              <a:rPr lang="en-GB"/>
              <a:t> = 2000 into the particular solution:</a:t>
            </a:r>
          </a:p>
        </p:txBody>
      </p:sp>
      <p:graphicFrame>
        <p:nvGraphicFramePr>
          <p:cNvPr id="422924" name="Object 12"/>
          <p:cNvGraphicFramePr>
            <a:graphicFrameLocks noChangeAspect="1"/>
          </p:cNvGraphicFramePr>
          <p:nvPr/>
        </p:nvGraphicFramePr>
        <p:xfrm>
          <a:off x="3292475" y="4598988"/>
          <a:ext cx="2349500" cy="342900"/>
        </p:xfrm>
        <a:graphic>
          <a:graphicData uri="http://schemas.openxmlformats.org/presentationml/2006/ole">
            <p:oleObj spid="_x0000_s20484" name="Equation" r:id="rId7" imgW="2349360" imgH="342720" progId="Equation.DSMT4">
              <p:embed/>
            </p:oleObj>
          </a:graphicData>
        </a:graphic>
      </p:graphicFrame>
      <p:graphicFrame>
        <p:nvGraphicFramePr>
          <p:cNvPr id="422925" name="Object 13"/>
          <p:cNvGraphicFramePr>
            <a:graphicFrameLocks noChangeAspect="1"/>
          </p:cNvGraphicFramePr>
          <p:nvPr/>
        </p:nvGraphicFramePr>
        <p:xfrm>
          <a:off x="3114675" y="5141913"/>
          <a:ext cx="1600200" cy="292100"/>
        </p:xfrm>
        <a:graphic>
          <a:graphicData uri="http://schemas.openxmlformats.org/presentationml/2006/ole">
            <p:oleObj spid="_x0000_s20485" name="Equation" r:id="rId8" imgW="1600200" imgH="291960" progId="Equation.DSMT4">
              <p:embed/>
            </p:oleObj>
          </a:graphicData>
        </a:graphic>
      </p:graphicFrame>
      <p:graphicFrame>
        <p:nvGraphicFramePr>
          <p:cNvPr id="422926" name="Object 14"/>
          <p:cNvGraphicFramePr>
            <a:graphicFrameLocks noChangeAspect="1"/>
          </p:cNvGraphicFramePr>
          <p:nvPr/>
        </p:nvGraphicFramePr>
        <p:xfrm>
          <a:off x="3890963" y="5478463"/>
          <a:ext cx="1257300" cy="736600"/>
        </p:xfrm>
        <a:graphic>
          <a:graphicData uri="http://schemas.openxmlformats.org/presentationml/2006/ole">
            <p:oleObj spid="_x0000_s20486" name="Equation" r:id="rId9" imgW="1257120" imgH="736560" progId="Equation.DSMT4">
              <p:embed/>
            </p:oleObj>
          </a:graphicData>
        </a:graphic>
      </p:graphicFrame>
      <p:graphicFrame>
        <p:nvGraphicFramePr>
          <p:cNvPr id="422927" name="Object 15"/>
          <p:cNvGraphicFramePr>
            <a:graphicFrameLocks noChangeAspect="1"/>
          </p:cNvGraphicFramePr>
          <p:nvPr/>
        </p:nvGraphicFramePr>
        <p:xfrm>
          <a:off x="4046538" y="6294438"/>
          <a:ext cx="1866900" cy="355600"/>
        </p:xfrm>
        <a:graphic>
          <a:graphicData uri="http://schemas.openxmlformats.org/presentationml/2006/ole">
            <p:oleObj spid="_x0000_s20487" name="Equation" r:id="rId10" imgW="1866600" imgH="355320" progId="Equation.DSMT4">
              <p:embed/>
            </p:oleObj>
          </a:graphicData>
        </a:graphic>
      </p:graphicFrame>
      <p:pic>
        <p:nvPicPr>
          <p:cNvPr id="422928" name="Picture 16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6" grpId="0" animBg="1"/>
      <p:bldP spid="422922" grpId="0" animBg="1"/>
      <p:bldP spid="4229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6862762" cy="561975"/>
          </a:xfrm>
          <a:noFill/>
        </p:spPr>
        <p:txBody>
          <a:bodyPr/>
          <a:lstStyle/>
          <a:p>
            <a:r>
              <a:rPr lang="en-GB"/>
              <a:t>Exponential decay</a:t>
            </a:r>
          </a:p>
        </p:txBody>
      </p:sp>
      <p:sp>
        <p:nvSpPr>
          <p:cNvPr id="424963" name="Text Box 3"/>
          <p:cNvSpPr txBox="1">
            <a:spLocks noChangeArrowheads="1"/>
          </p:cNvSpPr>
          <p:nvPr/>
        </p:nvSpPr>
        <p:spPr bwMode="auto">
          <a:xfrm>
            <a:off x="323850" y="908050"/>
            <a:ext cx="873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chemeClr val="tx1"/>
                </a:solidFill>
              </a:rPr>
              <a:t>Remember, exponential decay occurs when a quantity </a:t>
            </a:r>
            <a:r>
              <a:rPr lang="en-GB" i="1">
                <a:solidFill>
                  <a:schemeClr val="tx1"/>
                </a:solidFill>
              </a:rPr>
              <a:t>decreases</a:t>
            </a:r>
            <a:r>
              <a:rPr lang="en-GB">
                <a:solidFill>
                  <a:schemeClr val="tx1"/>
                </a:solidFill>
              </a:rPr>
              <a:t> at a rate that is proportional to its size.</a:t>
            </a:r>
          </a:p>
        </p:txBody>
      </p:sp>
      <p:sp>
        <p:nvSpPr>
          <p:cNvPr id="424964" name="Text Box 4"/>
          <p:cNvSpPr txBox="1">
            <a:spLocks noChangeArrowheads="1"/>
          </p:cNvSpPr>
          <p:nvPr/>
        </p:nvSpPr>
        <p:spPr bwMode="auto">
          <a:xfrm>
            <a:off x="323850" y="1776413"/>
            <a:ext cx="87328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For example, suppose the rate at which the concentration of a certain drug in the bloodstream decreases is proportional to the amount of the drug, </a:t>
            </a:r>
            <a:r>
              <a:rPr lang="en-GB" i="1">
                <a:latin typeface="Times New Roman" pitchFamily="18" charset="0"/>
              </a:rPr>
              <a:t>m</a:t>
            </a:r>
            <a:r>
              <a:rPr lang="en-GB"/>
              <a:t>, in the bloodstream at time </a:t>
            </a:r>
            <a:r>
              <a:rPr lang="en-GB" i="1">
                <a:latin typeface="Times New Roman" pitchFamily="18" charset="0"/>
              </a:rPr>
              <a:t>t</a:t>
            </a:r>
            <a:r>
              <a:rPr lang="en-GB"/>
              <a:t>.</a:t>
            </a:r>
          </a:p>
        </p:txBody>
      </p:sp>
      <p:sp>
        <p:nvSpPr>
          <p:cNvPr id="424965" name="Text Box 5"/>
          <p:cNvSpPr txBox="1">
            <a:spLocks noChangeArrowheads="1"/>
          </p:cNvSpPr>
          <p:nvPr/>
        </p:nvSpPr>
        <p:spPr bwMode="auto">
          <a:xfrm>
            <a:off x="323850" y="3011488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Since the rate is decreasing we write:</a:t>
            </a:r>
          </a:p>
        </p:txBody>
      </p:sp>
      <p:sp>
        <p:nvSpPr>
          <p:cNvPr id="424966" name="Rectangle 6"/>
          <p:cNvSpPr>
            <a:spLocks noChangeArrowheads="1"/>
          </p:cNvSpPr>
          <p:nvPr/>
        </p:nvSpPr>
        <p:spPr bwMode="auto">
          <a:xfrm>
            <a:off x="323850" y="4300538"/>
            <a:ext cx="863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This gives us the differential equation:</a:t>
            </a:r>
          </a:p>
        </p:txBody>
      </p:sp>
      <p:graphicFrame>
        <p:nvGraphicFramePr>
          <p:cNvPr id="424967" name="Object 7"/>
          <p:cNvGraphicFramePr>
            <a:graphicFrameLocks noChangeAspect="1"/>
          </p:cNvGraphicFramePr>
          <p:nvPr/>
        </p:nvGraphicFramePr>
        <p:xfrm>
          <a:off x="3924300" y="3516313"/>
          <a:ext cx="1257300" cy="736600"/>
        </p:xfrm>
        <a:graphic>
          <a:graphicData uri="http://schemas.openxmlformats.org/presentationml/2006/ole">
            <p:oleObj spid="_x0000_s21506" name="Equation" r:id="rId4" imgW="1257120" imgH="736560" progId="Equation.DSMT4">
              <p:embed/>
            </p:oleObj>
          </a:graphicData>
        </a:graphic>
      </p:graphicFrame>
      <p:graphicFrame>
        <p:nvGraphicFramePr>
          <p:cNvPr id="424968" name="Object 8"/>
          <p:cNvGraphicFramePr>
            <a:graphicFrameLocks noChangeAspect="1"/>
          </p:cNvGraphicFramePr>
          <p:nvPr/>
        </p:nvGraphicFramePr>
        <p:xfrm>
          <a:off x="3930650" y="4805363"/>
          <a:ext cx="1308100" cy="736600"/>
        </p:xfrm>
        <a:graphic>
          <a:graphicData uri="http://schemas.openxmlformats.org/presentationml/2006/ole">
            <p:oleObj spid="_x0000_s21507" name="Equation" r:id="rId5" imgW="1307880" imgH="736560" progId="Equation.DSMT4">
              <p:embed/>
            </p:oleObj>
          </a:graphicData>
        </a:graphic>
      </p:graphicFrame>
      <p:sp>
        <p:nvSpPr>
          <p:cNvPr id="424969" name="Rectangle 9"/>
          <p:cNvSpPr>
            <a:spLocks noChangeArrowheads="1"/>
          </p:cNvSpPr>
          <p:nvPr/>
        </p:nvSpPr>
        <p:spPr bwMode="auto">
          <a:xfrm>
            <a:off x="323850" y="5589588"/>
            <a:ext cx="863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where </a:t>
            </a:r>
            <a:r>
              <a:rPr lang="en-GB" i="1">
                <a:latin typeface="Times New Roman" pitchFamily="18" charset="0"/>
              </a:rPr>
              <a:t>k</a:t>
            </a:r>
            <a:r>
              <a:rPr lang="en-GB"/>
              <a:t> is a positive constant.</a:t>
            </a:r>
          </a:p>
        </p:txBody>
      </p:sp>
      <p:pic>
        <p:nvPicPr>
          <p:cNvPr id="424970" name="Picture 10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4" grpId="0"/>
      <p:bldP spid="424965" grpId="0"/>
      <p:bldP spid="424966" grpId="0"/>
      <p:bldP spid="42496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6862762" cy="561975"/>
          </a:xfrm>
          <a:noFill/>
        </p:spPr>
        <p:txBody>
          <a:bodyPr/>
          <a:lstStyle/>
          <a:p>
            <a:r>
              <a:rPr lang="en-GB"/>
              <a:t>Exponential decay</a:t>
            </a:r>
          </a:p>
        </p:txBody>
      </p:sp>
      <p:sp>
        <p:nvSpPr>
          <p:cNvPr id="427011" name="Text Box 3"/>
          <p:cNvSpPr txBox="1">
            <a:spLocks noChangeArrowheads="1"/>
          </p:cNvSpPr>
          <p:nvPr/>
        </p:nvSpPr>
        <p:spPr bwMode="auto">
          <a:xfrm>
            <a:off x="323850" y="908050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chemeClr val="tx1"/>
                </a:solidFill>
              </a:rPr>
              <a:t>Separating the variables and integrating gives:</a:t>
            </a:r>
          </a:p>
        </p:txBody>
      </p:sp>
      <p:graphicFrame>
        <p:nvGraphicFramePr>
          <p:cNvPr id="427012" name="Object 4"/>
          <p:cNvGraphicFramePr>
            <a:graphicFrameLocks noChangeAspect="1"/>
          </p:cNvGraphicFramePr>
          <p:nvPr/>
        </p:nvGraphicFramePr>
        <p:xfrm>
          <a:off x="3476625" y="1438275"/>
          <a:ext cx="2032000" cy="736600"/>
        </p:xfrm>
        <a:graphic>
          <a:graphicData uri="http://schemas.openxmlformats.org/presentationml/2006/ole">
            <p:oleObj spid="_x0000_s22530" name="Equation" r:id="rId4" imgW="2031840" imgH="736560" progId="Equation.DSMT4">
              <p:embed/>
            </p:oleObj>
          </a:graphicData>
        </a:graphic>
      </p:graphicFrame>
      <p:sp>
        <p:nvSpPr>
          <p:cNvPr id="427013" name="Rectangle 5"/>
          <p:cNvSpPr>
            <a:spLocks noChangeArrowheads="1"/>
          </p:cNvSpPr>
          <p:nvPr/>
        </p:nvSpPr>
        <p:spPr bwMode="auto">
          <a:xfrm>
            <a:off x="323850" y="5303838"/>
            <a:ext cx="863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chemeClr val="tx1"/>
                </a:solidFill>
              </a:rPr>
              <a:t>Suppose a patient is injected with 5 ml of the drug.</a:t>
            </a:r>
            <a:r>
              <a:rPr lang="en-GB"/>
              <a:t> </a:t>
            </a:r>
          </a:p>
        </p:txBody>
      </p:sp>
      <p:graphicFrame>
        <p:nvGraphicFramePr>
          <p:cNvPr id="427014" name="Object 6"/>
          <p:cNvGraphicFramePr>
            <a:graphicFrameLocks noChangeAspect="1"/>
          </p:cNvGraphicFramePr>
          <p:nvPr/>
        </p:nvGraphicFramePr>
        <p:xfrm>
          <a:off x="3857625" y="2347913"/>
          <a:ext cx="1663700" cy="292100"/>
        </p:xfrm>
        <a:graphic>
          <a:graphicData uri="http://schemas.openxmlformats.org/presentationml/2006/ole">
            <p:oleObj spid="_x0000_s22531" name="Equation" r:id="rId5" imgW="1663560" imgH="291960" progId="Equation.DSMT4">
              <p:embed/>
            </p:oleObj>
          </a:graphicData>
        </a:graphic>
      </p:graphicFrame>
      <p:graphicFrame>
        <p:nvGraphicFramePr>
          <p:cNvPr id="427015" name="Object 7"/>
          <p:cNvGraphicFramePr>
            <a:graphicFrameLocks noChangeAspect="1"/>
          </p:cNvGraphicFramePr>
          <p:nvPr/>
        </p:nvGraphicFramePr>
        <p:xfrm>
          <a:off x="4117975" y="2870200"/>
          <a:ext cx="1168400" cy="342900"/>
        </p:xfrm>
        <a:graphic>
          <a:graphicData uri="http://schemas.openxmlformats.org/presentationml/2006/ole">
            <p:oleObj spid="_x0000_s22532" name="Equation" r:id="rId6" imgW="1168200" imgH="342720" progId="Equation.DSMT4">
              <p:embed/>
            </p:oleObj>
          </a:graphicData>
        </a:graphic>
      </p:graphicFrame>
      <p:graphicFrame>
        <p:nvGraphicFramePr>
          <p:cNvPr id="427016" name="Object 8"/>
          <p:cNvGraphicFramePr>
            <a:graphicFrameLocks noChangeAspect="1"/>
          </p:cNvGraphicFramePr>
          <p:nvPr/>
        </p:nvGraphicFramePr>
        <p:xfrm>
          <a:off x="4117975" y="3443288"/>
          <a:ext cx="1206500" cy="342900"/>
        </p:xfrm>
        <a:graphic>
          <a:graphicData uri="http://schemas.openxmlformats.org/presentationml/2006/ole">
            <p:oleObj spid="_x0000_s22533" name="Equation" r:id="rId7" imgW="1206360" imgH="342720" progId="Equation.DSMT4">
              <p:embed/>
            </p:oleObj>
          </a:graphicData>
        </a:graphic>
      </p:graphicFrame>
      <p:graphicFrame>
        <p:nvGraphicFramePr>
          <p:cNvPr id="427017" name="Object 9"/>
          <p:cNvGraphicFramePr>
            <a:graphicFrameLocks noChangeAspect="1"/>
          </p:cNvGraphicFramePr>
          <p:nvPr/>
        </p:nvGraphicFramePr>
        <p:xfrm>
          <a:off x="4117975" y="4016375"/>
          <a:ext cx="3175000" cy="342900"/>
        </p:xfrm>
        <a:graphic>
          <a:graphicData uri="http://schemas.openxmlformats.org/presentationml/2006/ole">
            <p:oleObj spid="_x0000_s22534" name="Equation" r:id="rId8" imgW="3174840" imgH="342720" progId="Equation.DSMT4">
              <p:embed/>
            </p:oleObj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23850" y="4543425"/>
            <a:ext cx="8799513" cy="736600"/>
            <a:chOff x="204" y="2862"/>
            <a:chExt cx="5543" cy="464"/>
          </a:xfrm>
        </p:grpSpPr>
        <p:sp>
          <p:nvSpPr>
            <p:cNvPr id="427019" name="Rectangle 11"/>
            <p:cNvSpPr>
              <a:spLocks noChangeArrowheads="1"/>
            </p:cNvSpPr>
            <p:nvPr/>
          </p:nvSpPr>
          <p:spPr bwMode="auto">
            <a:xfrm>
              <a:off x="204" y="2938"/>
              <a:ext cx="55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/>
                <a:t>This is the general solution to the differential equation               </a:t>
              </a:r>
              <a:r>
                <a:rPr lang="en-GB" sz="1200"/>
                <a:t> </a:t>
              </a:r>
              <a:r>
                <a:rPr lang="en-GB"/>
                <a:t>.</a:t>
              </a:r>
            </a:p>
          </p:txBody>
        </p:sp>
        <p:graphicFrame>
          <p:nvGraphicFramePr>
            <p:cNvPr id="427020" name="Object 12"/>
            <p:cNvGraphicFramePr>
              <a:graphicFrameLocks noChangeAspect="1"/>
            </p:cNvGraphicFramePr>
            <p:nvPr/>
          </p:nvGraphicFramePr>
          <p:xfrm>
            <a:off x="4826" y="2862"/>
            <a:ext cx="824" cy="464"/>
          </p:xfrm>
          <a:graphic>
            <a:graphicData uri="http://schemas.openxmlformats.org/presentationml/2006/ole">
              <p:oleObj spid="_x0000_s22535" name="Equation" r:id="rId9" imgW="1307880" imgH="736560" progId="Equation.DSMT4">
                <p:embed/>
              </p:oleObj>
            </a:graphicData>
          </a:graphic>
        </p:graphicFrame>
      </p:grpSp>
      <p:pic>
        <p:nvPicPr>
          <p:cNvPr id="427021" name="Picture 13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/>
          <a:lstStyle/>
          <a:p>
            <a:r>
              <a:rPr lang="en-GB"/>
              <a:t>Exponential decay</a:t>
            </a:r>
          </a:p>
        </p:txBody>
      </p:sp>
      <p:sp>
        <p:nvSpPr>
          <p:cNvPr id="429059" name="Text Box 3"/>
          <p:cNvSpPr txBox="1">
            <a:spLocks noChangeArrowheads="1"/>
          </p:cNvSpPr>
          <p:nvPr/>
        </p:nvSpPr>
        <p:spPr bwMode="auto">
          <a:xfrm>
            <a:off x="323850" y="908050"/>
            <a:ext cx="8755063" cy="121602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chemeClr val="tx1"/>
                </a:solidFill>
              </a:rPr>
              <a:t>There is 4 ml of the drug remaining in the patient’s bloodstream after 1 hour. How long after the initial dose is administered will there be only 1 ml remaining?</a:t>
            </a:r>
            <a:endParaRPr lang="en-GB"/>
          </a:p>
        </p:txBody>
      </p:sp>
      <p:sp>
        <p:nvSpPr>
          <p:cNvPr id="429060" name="Text Box 4"/>
          <p:cNvSpPr txBox="1">
            <a:spLocks noChangeArrowheads="1"/>
          </p:cNvSpPr>
          <p:nvPr/>
        </p:nvSpPr>
        <p:spPr bwMode="auto">
          <a:xfrm>
            <a:off x="323850" y="2257425"/>
            <a:ext cx="873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The initial dose (when </a:t>
            </a:r>
            <a:r>
              <a:rPr lang="en-GB" i="1">
                <a:latin typeface="Times New Roman" pitchFamily="18" charset="0"/>
              </a:rPr>
              <a:t>t</a:t>
            </a:r>
            <a:r>
              <a:rPr lang="en-GB"/>
              <a:t> = 0) is 5 ml and so we can write directly:</a:t>
            </a:r>
          </a:p>
        </p:txBody>
      </p:sp>
      <p:graphicFrame>
        <p:nvGraphicFramePr>
          <p:cNvPr id="429061" name="Object 5"/>
          <p:cNvGraphicFramePr>
            <a:graphicFrameLocks noChangeAspect="1"/>
          </p:cNvGraphicFramePr>
          <p:nvPr/>
        </p:nvGraphicFramePr>
        <p:xfrm>
          <a:off x="4054475" y="2978150"/>
          <a:ext cx="1143000" cy="342900"/>
        </p:xfrm>
        <a:graphic>
          <a:graphicData uri="http://schemas.openxmlformats.org/presentationml/2006/ole">
            <p:oleObj spid="_x0000_s23554" name="Equation" r:id="rId4" imgW="1143000" imgH="342720" progId="Equation.DSMT4">
              <p:embed/>
            </p:oleObj>
          </a:graphicData>
        </a:graphic>
      </p:graphicFrame>
      <p:sp>
        <p:nvSpPr>
          <p:cNvPr id="429062" name="Text Box 6"/>
          <p:cNvSpPr txBox="1">
            <a:spLocks noChangeArrowheads="1"/>
          </p:cNvSpPr>
          <p:nvPr/>
        </p:nvSpPr>
        <p:spPr bwMode="auto">
          <a:xfrm>
            <a:off x="323850" y="3467100"/>
            <a:ext cx="590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Also, given that </a:t>
            </a:r>
            <a:r>
              <a:rPr lang="en-GB" i="1">
                <a:latin typeface="Times New Roman" pitchFamily="18" charset="0"/>
              </a:rPr>
              <a:t>m</a:t>
            </a:r>
            <a:r>
              <a:rPr lang="en-GB"/>
              <a:t> = 4 when </a:t>
            </a:r>
            <a:r>
              <a:rPr lang="en-GB" i="1">
                <a:latin typeface="Times New Roman" pitchFamily="18" charset="0"/>
              </a:rPr>
              <a:t>t</a:t>
            </a:r>
            <a:r>
              <a:rPr lang="en-GB"/>
              <a:t> = 1 we have:</a:t>
            </a:r>
          </a:p>
        </p:txBody>
      </p:sp>
      <p:graphicFrame>
        <p:nvGraphicFramePr>
          <p:cNvPr id="429063" name="Object 7"/>
          <p:cNvGraphicFramePr>
            <a:graphicFrameLocks noChangeAspect="1"/>
          </p:cNvGraphicFramePr>
          <p:nvPr/>
        </p:nvGraphicFramePr>
        <p:xfrm>
          <a:off x="4116388" y="4052888"/>
          <a:ext cx="1041400" cy="342900"/>
        </p:xfrm>
        <a:graphic>
          <a:graphicData uri="http://schemas.openxmlformats.org/presentationml/2006/ole">
            <p:oleObj spid="_x0000_s23555" name="Equation" r:id="rId5" imgW="1041120" imgH="342720" progId="Equation.DSMT4">
              <p:embed/>
            </p:oleObj>
          </a:graphicData>
        </a:graphic>
      </p:graphicFrame>
      <p:graphicFrame>
        <p:nvGraphicFramePr>
          <p:cNvPr id="429064" name="Object 8"/>
          <p:cNvGraphicFramePr>
            <a:graphicFrameLocks noChangeAspect="1"/>
          </p:cNvGraphicFramePr>
          <p:nvPr/>
        </p:nvGraphicFramePr>
        <p:xfrm>
          <a:off x="3903663" y="4540250"/>
          <a:ext cx="901700" cy="419100"/>
        </p:xfrm>
        <a:graphic>
          <a:graphicData uri="http://schemas.openxmlformats.org/presentationml/2006/ole">
            <p:oleObj spid="_x0000_s23556" name="Equation" r:id="rId6" imgW="901440" imgH="419040" progId="Equation.DSMT4">
              <p:embed/>
            </p:oleObj>
          </a:graphicData>
        </a:graphic>
      </p:graphicFrame>
      <p:graphicFrame>
        <p:nvGraphicFramePr>
          <p:cNvPr id="429065" name="Object 9"/>
          <p:cNvGraphicFramePr>
            <a:graphicFrameLocks noChangeAspect="1"/>
          </p:cNvGraphicFramePr>
          <p:nvPr/>
        </p:nvGraphicFramePr>
        <p:xfrm>
          <a:off x="3951288" y="5103813"/>
          <a:ext cx="1295400" cy="381000"/>
        </p:xfrm>
        <a:graphic>
          <a:graphicData uri="http://schemas.openxmlformats.org/presentationml/2006/ole">
            <p:oleObj spid="_x0000_s23557" name="Equation" r:id="rId7" imgW="1295280" imgH="380880" progId="Equation.DSMT4">
              <p:embed/>
            </p:oleObj>
          </a:graphicData>
        </a:graphic>
      </p:graphicFrame>
      <p:sp>
        <p:nvSpPr>
          <p:cNvPr id="429066" name="Text Box 10"/>
          <p:cNvSpPr txBox="1">
            <a:spLocks noChangeArrowheads="1"/>
          </p:cNvSpPr>
          <p:nvPr/>
        </p:nvSpPr>
        <p:spPr bwMode="auto">
          <a:xfrm>
            <a:off x="323850" y="5572125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This gives us the particular solution:</a:t>
            </a:r>
          </a:p>
        </p:txBody>
      </p:sp>
      <p:graphicFrame>
        <p:nvGraphicFramePr>
          <p:cNvPr id="429067" name="Object 11"/>
          <p:cNvGraphicFramePr>
            <a:graphicFrameLocks noChangeAspect="1"/>
          </p:cNvGraphicFramePr>
          <p:nvPr/>
        </p:nvGraphicFramePr>
        <p:xfrm>
          <a:off x="4076700" y="6086475"/>
          <a:ext cx="1346200" cy="406400"/>
        </p:xfrm>
        <a:graphic>
          <a:graphicData uri="http://schemas.openxmlformats.org/presentationml/2006/ole">
            <p:oleObj spid="_x0000_s23558" name="Equation" r:id="rId8" imgW="1346040" imgH="406080" progId="Equation.DSMT4">
              <p:embed/>
            </p:oleObj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724525" y="5497513"/>
            <a:ext cx="2681288" cy="1006475"/>
            <a:chOff x="3560" y="3475"/>
            <a:chExt cx="1734" cy="634"/>
          </a:xfrm>
        </p:grpSpPr>
        <p:sp>
          <p:nvSpPr>
            <p:cNvPr id="429069" name="Text Box 13"/>
            <p:cNvSpPr txBox="1">
              <a:spLocks noChangeArrowheads="1"/>
            </p:cNvSpPr>
            <p:nvPr/>
          </p:nvSpPr>
          <p:spPr bwMode="auto">
            <a:xfrm>
              <a:off x="3560" y="3475"/>
              <a:ext cx="1734" cy="634"/>
            </a:xfrm>
            <a:prstGeom prst="rect">
              <a:avLst/>
            </a:prstGeom>
            <a:solidFill>
              <a:srgbClr val="E6F6F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000"/>
                <a:t>We could also write this as</a:t>
              </a:r>
            </a:p>
            <a:p>
              <a:endParaRPr lang="en-US" sz="2000">
                <a:cs typeface="Arial" charset="0"/>
              </a:endParaRPr>
            </a:p>
          </p:txBody>
        </p:sp>
        <p:graphicFrame>
          <p:nvGraphicFramePr>
            <p:cNvPr id="429070" name="Object 14"/>
            <p:cNvGraphicFramePr>
              <a:graphicFrameLocks noChangeAspect="1"/>
            </p:cNvGraphicFramePr>
            <p:nvPr/>
          </p:nvGraphicFramePr>
          <p:xfrm>
            <a:off x="4111" y="3834"/>
            <a:ext cx="633" cy="240"/>
          </p:xfrm>
          <a:graphic>
            <a:graphicData uri="http://schemas.openxmlformats.org/presentationml/2006/ole">
              <p:oleObj spid="_x0000_s23559" name="Equation" r:id="rId9" imgW="1002960" imgH="380880" progId="Equation.DSMT4">
                <p:embed/>
              </p:oleObj>
            </a:graphicData>
          </a:graphic>
        </p:graphicFrame>
      </p:grpSp>
      <p:sp>
        <p:nvSpPr>
          <p:cNvPr id="429071" name="Line 15"/>
          <p:cNvSpPr>
            <a:spLocks noChangeShapeType="1"/>
          </p:cNvSpPr>
          <p:nvPr/>
        </p:nvSpPr>
        <p:spPr bwMode="auto">
          <a:xfrm flipH="1">
            <a:off x="5472113" y="6154738"/>
            <a:ext cx="334962" cy="120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429072" name="Picture 16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29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0" grpId="0"/>
      <p:bldP spid="429062" grpId="0"/>
      <p:bldP spid="429066" grpId="0"/>
      <p:bldP spid="42907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/>
          <a:lstStyle/>
          <a:p>
            <a:r>
              <a:rPr lang="en-GB"/>
              <a:t>Exponential decay</a:t>
            </a:r>
          </a:p>
        </p:txBody>
      </p:sp>
      <p:sp>
        <p:nvSpPr>
          <p:cNvPr id="431107" name="Text Box 3"/>
          <p:cNvSpPr txBox="1">
            <a:spLocks noChangeArrowheads="1"/>
          </p:cNvSpPr>
          <p:nvPr/>
        </p:nvSpPr>
        <p:spPr bwMode="auto">
          <a:xfrm>
            <a:off x="323850" y="906463"/>
            <a:ext cx="320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When </a:t>
            </a:r>
            <a:r>
              <a:rPr lang="en-GB" i="1">
                <a:latin typeface="Times New Roman" pitchFamily="18" charset="0"/>
              </a:rPr>
              <a:t>m</a:t>
            </a:r>
            <a:r>
              <a:rPr lang="en-GB"/>
              <a:t> = 1 we have:</a:t>
            </a:r>
          </a:p>
        </p:txBody>
      </p:sp>
      <p:sp>
        <p:nvSpPr>
          <p:cNvPr id="431108" name="Text Box 4"/>
          <p:cNvSpPr txBox="1">
            <a:spLocks noChangeArrowheads="1"/>
          </p:cNvSpPr>
          <p:nvPr/>
        </p:nvSpPr>
        <p:spPr bwMode="auto">
          <a:xfrm>
            <a:off x="323850" y="4838700"/>
            <a:ext cx="873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So it will be about 7 hours and 12 minutes before the amount of drug in the bloodstream reduces to 1 ml.</a:t>
            </a:r>
          </a:p>
        </p:txBody>
      </p:sp>
      <p:graphicFrame>
        <p:nvGraphicFramePr>
          <p:cNvPr id="431109" name="Object 5"/>
          <p:cNvGraphicFramePr>
            <a:graphicFrameLocks noChangeAspect="1"/>
          </p:cNvGraphicFramePr>
          <p:nvPr/>
        </p:nvGraphicFramePr>
        <p:xfrm>
          <a:off x="2033588" y="1479550"/>
          <a:ext cx="1219200" cy="393700"/>
        </p:xfrm>
        <a:graphic>
          <a:graphicData uri="http://schemas.openxmlformats.org/presentationml/2006/ole">
            <p:oleObj spid="_x0000_s24578" name="Equation" r:id="rId4" imgW="1218960" imgH="393480" progId="Equation.DSMT4">
              <p:embed/>
            </p:oleObj>
          </a:graphicData>
        </a:graphic>
      </p:graphicFrame>
      <p:graphicFrame>
        <p:nvGraphicFramePr>
          <p:cNvPr id="431110" name="Object 6"/>
          <p:cNvGraphicFramePr>
            <a:graphicFrameLocks noChangeAspect="1"/>
          </p:cNvGraphicFramePr>
          <p:nvPr/>
        </p:nvGraphicFramePr>
        <p:xfrm>
          <a:off x="1504950" y="2098675"/>
          <a:ext cx="1130300" cy="469900"/>
        </p:xfrm>
        <a:graphic>
          <a:graphicData uri="http://schemas.openxmlformats.org/presentationml/2006/ole">
            <p:oleObj spid="_x0000_s24579" name="Equation" r:id="rId5" imgW="1130040" imgH="469800" progId="Equation.DSMT4">
              <p:embed/>
            </p:oleObj>
          </a:graphicData>
        </a:graphic>
      </p:graphicFrame>
      <p:graphicFrame>
        <p:nvGraphicFramePr>
          <p:cNvPr id="431111" name="Object 7"/>
          <p:cNvGraphicFramePr>
            <a:graphicFrameLocks noChangeAspect="1"/>
          </p:cNvGraphicFramePr>
          <p:nvPr/>
        </p:nvGraphicFramePr>
        <p:xfrm>
          <a:off x="1412875" y="2794000"/>
          <a:ext cx="1663700" cy="381000"/>
        </p:xfrm>
        <a:graphic>
          <a:graphicData uri="http://schemas.openxmlformats.org/presentationml/2006/ole">
            <p:oleObj spid="_x0000_s24580" name="Equation" r:id="rId6" imgW="1663560" imgH="380880" progId="Equation.DSMT4">
              <p:embed/>
            </p:oleObj>
          </a:graphicData>
        </a:graphic>
      </p:graphicFrame>
      <p:graphicFrame>
        <p:nvGraphicFramePr>
          <p:cNvPr id="431112" name="Object 8"/>
          <p:cNvGraphicFramePr>
            <a:graphicFrameLocks noChangeAspect="1"/>
          </p:cNvGraphicFramePr>
          <p:nvPr/>
        </p:nvGraphicFramePr>
        <p:xfrm>
          <a:off x="2046288" y="3400425"/>
          <a:ext cx="1092200" cy="812800"/>
        </p:xfrm>
        <a:graphic>
          <a:graphicData uri="http://schemas.openxmlformats.org/presentationml/2006/ole">
            <p:oleObj spid="_x0000_s24581" name="Equation" r:id="rId7" imgW="1091880" imgH="812520" progId="Equation.DSMT4">
              <p:embed/>
            </p:oleObj>
          </a:graphicData>
        </a:graphic>
      </p:graphicFrame>
      <p:graphicFrame>
        <p:nvGraphicFramePr>
          <p:cNvPr id="431113" name="Object 9"/>
          <p:cNvGraphicFramePr>
            <a:graphicFrameLocks noChangeAspect="1"/>
          </p:cNvGraphicFramePr>
          <p:nvPr/>
        </p:nvGraphicFramePr>
        <p:xfrm>
          <a:off x="2070100" y="4440238"/>
          <a:ext cx="863600" cy="292100"/>
        </p:xfrm>
        <a:graphic>
          <a:graphicData uri="http://schemas.openxmlformats.org/presentationml/2006/ole">
            <p:oleObj spid="_x0000_s24582" name="Equation" r:id="rId8" imgW="863280" imgH="291960" progId="Equation.DSMT4">
              <p:embed/>
            </p:oleObj>
          </a:graphicData>
        </a:graphic>
      </p:graphicFrame>
      <p:pic>
        <p:nvPicPr>
          <p:cNvPr id="431114" name="Picture 10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/>
              <a:t>Integrating cos</a:t>
            </a:r>
            <a:r>
              <a:rPr lang="en-GB" baseline="30000"/>
              <a:t>2</a:t>
            </a:r>
            <a:r>
              <a:rPr lang="en-GB" sz="14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and sin</a:t>
            </a:r>
            <a:r>
              <a:rPr lang="en-GB" baseline="30000"/>
              <a:t>2</a:t>
            </a:r>
            <a:r>
              <a:rPr lang="en-GB" sz="1400"/>
              <a:t> </a:t>
            </a:r>
            <a:r>
              <a:rPr lang="en-GB" i="1">
                <a:latin typeface="Times New Roman" pitchFamily="18" charset="0"/>
              </a:rPr>
              <a:t>x</a:t>
            </a:r>
          </a:p>
        </p:txBody>
      </p:sp>
      <p:sp>
        <p:nvSpPr>
          <p:cNvPr id="308227" name="Text Box 3"/>
          <p:cNvSpPr txBox="1">
            <a:spLocks noChangeArrowheads="1"/>
          </p:cNvSpPr>
          <p:nvPr/>
        </p:nvSpPr>
        <p:spPr bwMode="auto">
          <a:xfrm>
            <a:off x="323850" y="1773238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There are two ways of writing this involving sin</a:t>
            </a:r>
            <a:r>
              <a:rPr lang="en-GB" baseline="30000"/>
              <a:t>2</a:t>
            </a:r>
            <a:r>
              <a:rPr lang="en-GB" sz="1200" baseline="300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and cos</a:t>
            </a:r>
            <a:r>
              <a:rPr lang="en-GB" baseline="30000"/>
              <a:t>2</a:t>
            </a:r>
            <a:r>
              <a:rPr lang="en-GB" sz="1200" baseline="300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:</a:t>
            </a:r>
          </a:p>
        </p:txBody>
      </p:sp>
      <p:sp>
        <p:nvSpPr>
          <p:cNvPr id="308228" name="Text Box 4"/>
          <p:cNvSpPr txBox="1">
            <a:spLocks noChangeArrowheads="1"/>
          </p:cNvSpPr>
          <p:nvPr/>
        </p:nvSpPr>
        <p:spPr bwMode="auto">
          <a:xfrm>
            <a:off x="323850" y="4114800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We can rewrite these with sin</a:t>
            </a:r>
            <a:r>
              <a:rPr lang="en-GB" baseline="30000"/>
              <a:t>2</a:t>
            </a:r>
            <a:r>
              <a:rPr lang="en-GB" sz="1200" baseline="300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and cos</a:t>
            </a:r>
            <a:r>
              <a:rPr lang="en-GB" baseline="30000"/>
              <a:t>2</a:t>
            </a:r>
            <a:r>
              <a:rPr lang="en-GB" sz="1200" baseline="300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as the subject:</a:t>
            </a:r>
          </a:p>
        </p:txBody>
      </p:sp>
      <p:sp>
        <p:nvSpPr>
          <p:cNvPr id="308229" name="Text Box 5"/>
          <p:cNvSpPr txBox="1">
            <a:spLocks noChangeArrowheads="1"/>
          </p:cNvSpPr>
          <p:nvPr/>
        </p:nvSpPr>
        <p:spPr bwMode="auto">
          <a:xfrm>
            <a:off x="323850" y="906463"/>
            <a:ext cx="873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To integrate functions involving even powers of cos</a:t>
            </a:r>
            <a:r>
              <a:rPr lang="en-GB" sz="12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and sin</a:t>
            </a:r>
            <a:r>
              <a:rPr lang="en-GB" sz="12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we can use the double angle formulae for cos</a:t>
            </a:r>
            <a:r>
              <a:rPr lang="en-GB" sz="1200"/>
              <a:t> </a:t>
            </a:r>
            <a:r>
              <a:rPr lang="en-GB"/>
              <a:t>2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79725" y="2522538"/>
            <a:ext cx="3384550" cy="503237"/>
            <a:chOff x="1814" y="1752"/>
            <a:chExt cx="2132" cy="317"/>
          </a:xfrm>
        </p:grpSpPr>
        <p:sp>
          <p:nvSpPr>
            <p:cNvPr id="308231" name="Rectangle 7"/>
            <p:cNvSpPr>
              <a:spLocks noChangeArrowheads="1"/>
            </p:cNvSpPr>
            <p:nvPr/>
          </p:nvSpPr>
          <p:spPr bwMode="auto">
            <a:xfrm>
              <a:off x="1814" y="1752"/>
              <a:ext cx="2132" cy="317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308232" name="Object 8"/>
            <p:cNvGraphicFramePr>
              <a:graphicFrameLocks noChangeAspect="1"/>
            </p:cNvGraphicFramePr>
            <p:nvPr/>
          </p:nvGraphicFramePr>
          <p:xfrm>
            <a:off x="2072" y="1803"/>
            <a:ext cx="1616" cy="216"/>
          </p:xfrm>
          <a:graphic>
            <a:graphicData uri="http://schemas.openxmlformats.org/presentationml/2006/ole">
              <p:oleObj spid="_x0000_s2053" name="Equation" r:id="rId4" imgW="2565360" imgH="342720" progId="Equation.DSMT4">
                <p:embed/>
              </p:oleObj>
            </a:graphicData>
          </a:graphic>
        </p:graphicFrame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879725" y="3317875"/>
            <a:ext cx="3384550" cy="503238"/>
            <a:chOff x="1814" y="2251"/>
            <a:chExt cx="2132" cy="317"/>
          </a:xfrm>
        </p:grpSpPr>
        <p:sp>
          <p:nvSpPr>
            <p:cNvPr id="308234" name="Rectangle 10"/>
            <p:cNvSpPr>
              <a:spLocks noChangeArrowheads="1"/>
            </p:cNvSpPr>
            <p:nvPr/>
          </p:nvSpPr>
          <p:spPr bwMode="auto">
            <a:xfrm>
              <a:off x="1814" y="2251"/>
              <a:ext cx="2132" cy="317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308235" name="Object 11"/>
            <p:cNvGraphicFramePr>
              <a:graphicFrameLocks noChangeAspect="1"/>
            </p:cNvGraphicFramePr>
            <p:nvPr/>
          </p:nvGraphicFramePr>
          <p:xfrm>
            <a:off x="2100" y="2302"/>
            <a:ext cx="1560" cy="216"/>
          </p:xfrm>
          <a:graphic>
            <a:graphicData uri="http://schemas.openxmlformats.org/presentationml/2006/ole">
              <p:oleObj spid="_x0000_s2052" name="Equation" r:id="rId5" imgW="2476440" imgH="342720" progId="Equation.DSMT4">
                <p:embed/>
              </p:oleObj>
            </a:graphicData>
          </a:graphic>
        </p:graphicFrame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879725" y="4864100"/>
            <a:ext cx="4572000" cy="503238"/>
            <a:chOff x="1814" y="3249"/>
            <a:chExt cx="2880" cy="317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814" y="3249"/>
              <a:ext cx="2132" cy="317"/>
              <a:chOff x="1814" y="3022"/>
              <a:chExt cx="2132" cy="317"/>
            </a:xfrm>
          </p:grpSpPr>
          <p:sp>
            <p:nvSpPr>
              <p:cNvPr id="308238" name="Rectangle 14"/>
              <p:cNvSpPr>
                <a:spLocks noChangeArrowheads="1"/>
              </p:cNvSpPr>
              <p:nvPr/>
            </p:nvSpPr>
            <p:spPr bwMode="auto">
              <a:xfrm>
                <a:off x="1814" y="3022"/>
                <a:ext cx="2132" cy="317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308239" name="Object 15"/>
              <p:cNvGraphicFramePr>
                <a:graphicFrameLocks noChangeAspect="1"/>
              </p:cNvGraphicFramePr>
              <p:nvPr/>
            </p:nvGraphicFramePr>
            <p:xfrm>
              <a:off x="2008" y="3045"/>
              <a:ext cx="1744" cy="272"/>
            </p:xfrm>
            <a:graphic>
              <a:graphicData uri="http://schemas.openxmlformats.org/presentationml/2006/ole">
                <p:oleObj spid="_x0000_s2051" name="Equation" r:id="rId6" imgW="2768400" imgH="431640" progId="Equation.DSMT4">
                  <p:embed/>
                </p:oleObj>
              </a:graphicData>
            </a:graphic>
          </p:graphicFrame>
        </p:grpSp>
        <p:sp>
          <p:nvSpPr>
            <p:cNvPr id="308240" name="Oval 16"/>
            <p:cNvSpPr>
              <a:spLocks noChangeArrowheads="1"/>
            </p:cNvSpPr>
            <p:nvPr/>
          </p:nvSpPr>
          <p:spPr bwMode="auto">
            <a:xfrm>
              <a:off x="4513" y="3317"/>
              <a:ext cx="181" cy="18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2000"/>
                <a:t>1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879725" y="5661025"/>
            <a:ext cx="4572000" cy="503238"/>
            <a:chOff x="1814" y="3732"/>
            <a:chExt cx="2880" cy="317"/>
          </a:xfrm>
        </p:grpSpPr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1814" y="3732"/>
              <a:ext cx="2132" cy="317"/>
              <a:chOff x="1814" y="3521"/>
              <a:chExt cx="2132" cy="317"/>
            </a:xfrm>
          </p:grpSpPr>
          <p:sp>
            <p:nvSpPr>
              <p:cNvPr id="308243" name="Rectangle 19"/>
              <p:cNvSpPr>
                <a:spLocks noChangeArrowheads="1"/>
              </p:cNvSpPr>
              <p:nvPr/>
            </p:nvSpPr>
            <p:spPr bwMode="auto">
              <a:xfrm>
                <a:off x="1814" y="3521"/>
                <a:ext cx="2132" cy="317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308244" name="Object 20"/>
              <p:cNvGraphicFramePr>
                <a:graphicFrameLocks noChangeAspect="1"/>
              </p:cNvGraphicFramePr>
              <p:nvPr/>
            </p:nvGraphicFramePr>
            <p:xfrm>
              <a:off x="2032" y="3544"/>
              <a:ext cx="1696" cy="272"/>
            </p:xfrm>
            <a:graphic>
              <a:graphicData uri="http://schemas.openxmlformats.org/presentationml/2006/ole">
                <p:oleObj spid="_x0000_s2050" name="Equation" r:id="rId7" imgW="2692080" imgH="431640" progId="Equation.DSMT4">
                  <p:embed/>
                </p:oleObj>
              </a:graphicData>
            </a:graphic>
          </p:graphicFrame>
        </p:grpSp>
        <p:sp>
          <p:nvSpPr>
            <p:cNvPr id="308245" name="Oval 21"/>
            <p:cNvSpPr>
              <a:spLocks noChangeArrowheads="1"/>
            </p:cNvSpPr>
            <p:nvPr/>
          </p:nvSpPr>
          <p:spPr bwMode="auto">
            <a:xfrm>
              <a:off x="4513" y="3799"/>
              <a:ext cx="181" cy="18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2000"/>
                <a:t>2</a:t>
              </a:r>
            </a:p>
          </p:txBody>
        </p:sp>
      </p:grpSp>
      <p:pic>
        <p:nvPicPr>
          <p:cNvPr id="308246" name="Picture 22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/>
      <p:bldP spid="3082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/>
              <a:t>Integrating cos</a:t>
            </a:r>
            <a:r>
              <a:rPr lang="en-GB" baseline="30000"/>
              <a:t>2</a:t>
            </a:r>
            <a:r>
              <a:rPr lang="en-GB" sz="14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and sin</a:t>
            </a:r>
            <a:r>
              <a:rPr lang="en-GB" baseline="30000"/>
              <a:t>2</a:t>
            </a:r>
            <a:r>
              <a:rPr lang="en-GB" sz="1400"/>
              <a:t> </a:t>
            </a:r>
            <a:r>
              <a:rPr lang="en-GB" i="1">
                <a:latin typeface="Times New Roman" pitchFamily="18" charset="0"/>
              </a:rPr>
              <a:t>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3850" y="906463"/>
            <a:ext cx="2303463" cy="650875"/>
            <a:chOff x="204" y="586"/>
            <a:chExt cx="1451" cy="410"/>
          </a:xfrm>
        </p:grpSpPr>
        <p:sp>
          <p:nvSpPr>
            <p:cNvPr id="310276" name="Text Box 4"/>
            <p:cNvSpPr txBox="1">
              <a:spLocks noChangeArrowheads="1"/>
            </p:cNvSpPr>
            <p:nvPr/>
          </p:nvSpPr>
          <p:spPr bwMode="auto">
            <a:xfrm>
              <a:off x="204" y="586"/>
              <a:ext cx="1451" cy="410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GB"/>
                <a:t>Find               </a:t>
              </a:r>
              <a:r>
                <a:rPr lang="en-GB" sz="1200"/>
                <a:t> </a:t>
              </a:r>
              <a:r>
                <a:rPr lang="en-GB"/>
                <a:t> . </a:t>
              </a:r>
            </a:p>
          </p:txBody>
        </p:sp>
        <p:graphicFrame>
          <p:nvGraphicFramePr>
            <p:cNvPr id="310277" name="Object 5"/>
            <p:cNvGraphicFramePr>
              <a:graphicFrameLocks noChangeAspect="1"/>
            </p:cNvGraphicFramePr>
            <p:nvPr/>
          </p:nvGraphicFramePr>
          <p:xfrm>
            <a:off x="679" y="649"/>
            <a:ext cx="840" cy="320"/>
          </p:xfrm>
          <a:graphic>
            <a:graphicData uri="http://schemas.openxmlformats.org/presentationml/2006/ole">
              <p:oleObj spid="_x0000_s3079" name="Equation" r:id="rId4" imgW="1333440" imgH="507960" progId="Equation.DSMT4">
                <p:embed/>
              </p:oleObj>
            </a:graphicData>
          </a:graphic>
        </p:graphicFrame>
      </p:grpSp>
      <p:graphicFrame>
        <p:nvGraphicFramePr>
          <p:cNvPr id="310278" name="Object 6"/>
          <p:cNvGraphicFramePr>
            <a:graphicFrameLocks noChangeAspect="1"/>
          </p:cNvGraphicFramePr>
          <p:nvPr/>
        </p:nvGraphicFramePr>
        <p:xfrm>
          <a:off x="2681288" y="1684338"/>
          <a:ext cx="3784600" cy="508000"/>
        </p:xfrm>
        <a:graphic>
          <a:graphicData uri="http://schemas.openxmlformats.org/presentationml/2006/ole">
            <p:oleObj spid="_x0000_s3074" name="Equation" r:id="rId5" imgW="3784320" imgH="507960" progId="Equation.DSMT4">
              <p:embed/>
            </p:oleObj>
          </a:graphicData>
        </a:graphic>
      </p:graphicFrame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23850" y="1706563"/>
            <a:ext cx="8732838" cy="457200"/>
            <a:chOff x="204" y="1253"/>
            <a:chExt cx="5501" cy="288"/>
          </a:xfrm>
        </p:grpSpPr>
        <p:sp>
          <p:nvSpPr>
            <p:cNvPr id="310280" name="Text Box 8"/>
            <p:cNvSpPr txBox="1">
              <a:spLocks noChangeArrowheads="1"/>
            </p:cNvSpPr>
            <p:nvPr/>
          </p:nvSpPr>
          <p:spPr bwMode="auto">
            <a:xfrm>
              <a:off x="204" y="1253"/>
              <a:ext cx="55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/>
                <a:t>Using     </a:t>
              </a:r>
            </a:p>
          </p:txBody>
        </p:sp>
        <p:sp>
          <p:nvSpPr>
            <p:cNvPr id="310281" name="Oval 9"/>
            <p:cNvSpPr>
              <a:spLocks noChangeArrowheads="1"/>
            </p:cNvSpPr>
            <p:nvPr/>
          </p:nvSpPr>
          <p:spPr bwMode="auto">
            <a:xfrm>
              <a:off x="839" y="1306"/>
              <a:ext cx="181" cy="18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2000"/>
                <a:t>1</a:t>
              </a:r>
            </a:p>
          </p:txBody>
        </p:sp>
      </p:grpSp>
      <p:graphicFrame>
        <p:nvGraphicFramePr>
          <p:cNvPr id="310282" name="Object 10"/>
          <p:cNvGraphicFramePr>
            <a:graphicFrameLocks noChangeAspect="1"/>
          </p:cNvGraphicFramePr>
          <p:nvPr/>
        </p:nvGraphicFramePr>
        <p:xfrm>
          <a:off x="4062413" y="2520950"/>
          <a:ext cx="2476500" cy="406400"/>
        </p:xfrm>
        <a:graphic>
          <a:graphicData uri="http://schemas.openxmlformats.org/presentationml/2006/ole">
            <p:oleObj spid="_x0000_s3075" name="Equation" r:id="rId6" imgW="2476440" imgH="406080" progId="Equation.DSMT4">
              <p:embed/>
            </p:oleObj>
          </a:graphicData>
        </a:graphic>
      </p:graphicFrame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23850" y="3254375"/>
            <a:ext cx="2349500" cy="650875"/>
            <a:chOff x="204" y="2142"/>
            <a:chExt cx="1480" cy="410"/>
          </a:xfrm>
        </p:grpSpPr>
        <p:sp>
          <p:nvSpPr>
            <p:cNvPr id="310284" name="Text Box 12"/>
            <p:cNvSpPr txBox="1">
              <a:spLocks noChangeArrowheads="1"/>
            </p:cNvSpPr>
            <p:nvPr/>
          </p:nvSpPr>
          <p:spPr bwMode="auto">
            <a:xfrm>
              <a:off x="204" y="2142"/>
              <a:ext cx="1480" cy="410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GB"/>
                <a:t>Find               </a:t>
              </a:r>
              <a:r>
                <a:rPr lang="en-GB" sz="800"/>
                <a:t> </a:t>
              </a:r>
              <a:r>
                <a:rPr lang="en-GB"/>
                <a:t> </a:t>
              </a:r>
              <a:r>
                <a:rPr lang="en-GB" sz="1800"/>
                <a:t> </a:t>
              </a:r>
              <a:r>
                <a:rPr lang="en-GB"/>
                <a:t>. </a:t>
              </a:r>
            </a:p>
          </p:txBody>
        </p:sp>
        <p:graphicFrame>
          <p:nvGraphicFramePr>
            <p:cNvPr id="310285" name="Object 13"/>
            <p:cNvGraphicFramePr>
              <a:graphicFrameLocks noChangeAspect="1"/>
            </p:cNvGraphicFramePr>
            <p:nvPr/>
          </p:nvGraphicFramePr>
          <p:xfrm>
            <a:off x="669" y="2205"/>
            <a:ext cx="896" cy="320"/>
          </p:xfrm>
          <a:graphic>
            <a:graphicData uri="http://schemas.openxmlformats.org/presentationml/2006/ole">
              <p:oleObj spid="_x0000_s3078" name="Equation" r:id="rId7" imgW="1422360" imgH="507960" progId="Equation.DSMT4">
                <p:embed/>
              </p:oleObj>
            </a:graphicData>
          </a:graphic>
        </p:graphicFrame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23850" y="4141788"/>
            <a:ext cx="8732838" cy="457200"/>
            <a:chOff x="204" y="2688"/>
            <a:chExt cx="5501" cy="288"/>
          </a:xfrm>
        </p:grpSpPr>
        <p:sp>
          <p:nvSpPr>
            <p:cNvPr id="310287" name="Text Box 15"/>
            <p:cNvSpPr txBox="1">
              <a:spLocks noChangeArrowheads="1"/>
            </p:cNvSpPr>
            <p:nvPr/>
          </p:nvSpPr>
          <p:spPr bwMode="auto">
            <a:xfrm>
              <a:off x="204" y="2688"/>
              <a:ext cx="55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/>
                <a:t>Using      and replacing </a:t>
              </a:r>
              <a:r>
                <a:rPr lang="en-GB" i="1">
                  <a:latin typeface="Times New Roman" pitchFamily="18" charset="0"/>
                </a:rPr>
                <a:t>x</a:t>
              </a:r>
              <a:r>
                <a:rPr lang="en-GB"/>
                <a:t> with 2</a:t>
              </a:r>
              <a:r>
                <a:rPr lang="en-GB" i="1">
                  <a:latin typeface="Times New Roman" pitchFamily="18" charset="0"/>
                </a:rPr>
                <a:t>x</a:t>
              </a:r>
              <a:r>
                <a:rPr lang="en-GB"/>
                <a:t> gives:     </a:t>
              </a:r>
            </a:p>
          </p:txBody>
        </p:sp>
        <p:sp>
          <p:nvSpPr>
            <p:cNvPr id="310288" name="Oval 16"/>
            <p:cNvSpPr>
              <a:spLocks noChangeArrowheads="1"/>
            </p:cNvSpPr>
            <p:nvPr/>
          </p:nvSpPr>
          <p:spPr bwMode="auto">
            <a:xfrm>
              <a:off x="807" y="2741"/>
              <a:ext cx="181" cy="18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2000"/>
                <a:t>2</a:t>
              </a:r>
            </a:p>
          </p:txBody>
        </p:sp>
      </p:grpSp>
      <p:graphicFrame>
        <p:nvGraphicFramePr>
          <p:cNvPr id="310289" name="Object 17"/>
          <p:cNvGraphicFramePr>
            <a:graphicFrameLocks noChangeAspect="1"/>
          </p:cNvGraphicFramePr>
          <p:nvPr/>
        </p:nvGraphicFramePr>
        <p:xfrm>
          <a:off x="2608263" y="4824413"/>
          <a:ext cx="3886200" cy="508000"/>
        </p:xfrm>
        <a:graphic>
          <a:graphicData uri="http://schemas.openxmlformats.org/presentationml/2006/ole">
            <p:oleObj spid="_x0000_s3076" name="Equation" r:id="rId8" imgW="3886200" imgH="507960" progId="Equation.DSMT4">
              <p:embed/>
            </p:oleObj>
          </a:graphicData>
        </a:graphic>
      </p:graphicFrame>
      <p:graphicFrame>
        <p:nvGraphicFramePr>
          <p:cNvPr id="310290" name="Object 18"/>
          <p:cNvGraphicFramePr>
            <a:graphicFrameLocks noChangeAspect="1"/>
          </p:cNvGraphicFramePr>
          <p:nvPr/>
        </p:nvGraphicFramePr>
        <p:xfrm>
          <a:off x="4068763" y="5537200"/>
          <a:ext cx="2501900" cy="406400"/>
        </p:xfrm>
        <a:graphic>
          <a:graphicData uri="http://schemas.openxmlformats.org/presentationml/2006/ole">
            <p:oleObj spid="_x0000_s3077" name="Equation" r:id="rId9" imgW="2501640" imgH="406080" progId="Equation.DSMT4">
              <p:embed/>
            </p:oleObj>
          </a:graphicData>
        </a:graphic>
      </p:graphicFrame>
      <p:pic>
        <p:nvPicPr>
          <p:cNvPr id="310291" name="Picture 19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/>
              <a:t>Integrating even powers of cos</a:t>
            </a:r>
            <a:r>
              <a:rPr lang="en-GB" sz="14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and sin</a:t>
            </a:r>
            <a:r>
              <a:rPr lang="en-GB" sz="1400"/>
              <a:t> </a:t>
            </a:r>
            <a:r>
              <a:rPr lang="en-GB" i="1">
                <a:latin typeface="Times New Roman" pitchFamily="18" charset="0"/>
              </a:rPr>
              <a:t>x</a:t>
            </a:r>
          </a:p>
        </p:txBody>
      </p:sp>
      <p:sp>
        <p:nvSpPr>
          <p:cNvPr id="312323" name="Text Box 3"/>
          <p:cNvSpPr txBox="1">
            <a:spLocks noChangeArrowheads="1"/>
          </p:cNvSpPr>
          <p:nvPr/>
        </p:nvSpPr>
        <p:spPr bwMode="auto">
          <a:xfrm>
            <a:off x="323850" y="906463"/>
            <a:ext cx="873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We can extend the use of these identities to integrate any even power of cos</a:t>
            </a:r>
            <a:r>
              <a:rPr lang="en-GB" sz="12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or sin</a:t>
            </a:r>
            <a:r>
              <a:rPr lang="en-GB" sz="12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. For example: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3850" y="1833563"/>
            <a:ext cx="2519363" cy="650875"/>
            <a:chOff x="204" y="1117"/>
            <a:chExt cx="1587" cy="410"/>
          </a:xfrm>
        </p:grpSpPr>
        <p:sp>
          <p:nvSpPr>
            <p:cNvPr id="312325" name="Text Box 5"/>
            <p:cNvSpPr txBox="1">
              <a:spLocks noChangeArrowheads="1"/>
            </p:cNvSpPr>
            <p:nvPr/>
          </p:nvSpPr>
          <p:spPr bwMode="auto">
            <a:xfrm>
              <a:off x="204" y="1117"/>
              <a:ext cx="1587" cy="410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GB"/>
                <a:t>Find                   . </a:t>
              </a:r>
            </a:p>
          </p:txBody>
        </p:sp>
        <p:graphicFrame>
          <p:nvGraphicFramePr>
            <p:cNvPr id="312326" name="Object 6"/>
            <p:cNvGraphicFramePr>
              <a:graphicFrameLocks noChangeAspect="1"/>
            </p:cNvGraphicFramePr>
            <p:nvPr/>
          </p:nvGraphicFramePr>
          <p:xfrm>
            <a:off x="687" y="1180"/>
            <a:ext cx="976" cy="320"/>
          </p:xfrm>
          <a:graphic>
            <a:graphicData uri="http://schemas.openxmlformats.org/presentationml/2006/ole">
              <p:oleObj spid="_x0000_s4105" name="Equation" r:id="rId4" imgW="1549080" imgH="507960" progId="Equation.DSMT4">
                <p:embed/>
              </p:oleObj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23850" y="2590800"/>
            <a:ext cx="8732838" cy="457200"/>
            <a:chOff x="204" y="1616"/>
            <a:chExt cx="5501" cy="288"/>
          </a:xfrm>
        </p:grpSpPr>
        <p:sp>
          <p:nvSpPr>
            <p:cNvPr id="312328" name="Text Box 8"/>
            <p:cNvSpPr txBox="1">
              <a:spLocks noChangeArrowheads="1"/>
            </p:cNvSpPr>
            <p:nvPr/>
          </p:nvSpPr>
          <p:spPr bwMode="auto">
            <a:xfrm>
              <a:off x="204" y="1616"/>
              <a:ext cx="55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/>
                <a:t>This can be written in terms of cos</a:t>
              </a:r>
              <a:r>
                <a:rPr lang="en-GB" baseline="30000"/>
                <a:t>2</a:t>
              </a:r>
              <a:r>
                <a:rPr lang="en-GB" sz="1200"/>
                <a:t> </a:t>
              </a:r>
              <a:r>
                <a:rPr lang="en-GB"/>
                <a:t>  </a:t>
              </a:r>
              <a:r>
                <a:rPr lang="en-GB" sz="1200"/>
                <a:t> </a:t>
              </a:r>
              <a:r>
                <a:rPr lang="en-GB" sz="1400"/>
                <a:t> </a:t>
              </a:r>
              <a:r>
                <a:rPr lang="en-GB" i="1">
                  <a:latin typeface="Times New Roman" pitchFamily="18" charset="0"/>
                </a:rPr>
                <a:t>x</a:t>
              </a:r>
              <a:r>
                <a:rPr lang="en-GB"/>
                <a:t> as:     </a:t>
              </a:r>
            </a:p>
          </p:txBody>
        </p:sp>
        <p:graphicFrame>
          <p:nvGraphicFramePr>
            <p:cNvPr id="312329" name="Object 9"/>
            <p:cNvGraphicFramePr>
              <a:graphicFrameLocks noChangeAspect="1"/>
            </p:cNvGraphicFramePr>
            <p:nvPr/>
          </p:nvGraphicFramePr>
          <p:xfrm>
            <a:off x="3275" y="1645"/>
            <a:ext cx="128" cy="256"/>
          </p:xfrm>
          <a:graphic>
            <a:graphicData uri="http://schemas.openxmlformats.org/presentationml/2006/ole">
              <p:oleObj spid="_x0000_s4104" name="Equation" r:id="rId5" imgW="203040" imgH="406080" progId="Equation.DSMT4">
                <p:embed/>
              </p:oleObj>
            </a:graphicData>
          </a:graphic>
        </p:graphicFrame>
      </p:grpSp>
      <p:graphicFrame>
        <p:nvGraphicFramePr>
          <p:cNvPr id="312330" name="Object 10"/>
          <p:cNvGraphicFramePr>
            <a:graphicFrameLocks noChangeAspect="1"/>
          </p:cNvGraphicFramePr>
          <p:nvPr/>
        </p:nvGraphicFramePr>
        <p:xfrm>
          <a:off x="2459038" y="3068638"/>
          <a:ext cx="3708400" cy="508000"/>
        </p:xfrm>
        <a:graphic>
          <a:graphicData uri="http://schemas.openxmlformats.org/presentationml/2006/ole">
            <p:oleObj spid="_x0000_s4098" name="Equation" r:id="rId6" imgW="3708360" imgH="507960" progId="Equation.DSMT4">
              <p:embed/>
            </p:oleObj>
          </a:graphicData>
        </a:graphic>
      </p:graphicFrame>
      <p:graphicFrame>
        <p:nvGraphicFramePr>
          <p:cNvPr id="312331" name="Object 11"/>
          <p:cNvGraphicFramePr>
            <a:graphicFrameLocks noChangeAspect="1"/>
          </p:cNvGraphicFramePr>
          <p:nvPr/>
        </p:nvGraphicFramePr>
        <p:xfrm>
          <a:off x="4040188" y="3698875"/>
          <a:ext cx="2565400" cy="508000"/>
        </p:xfrm>
        <a:graphic>
          <a:graphicData uri="http://schemas.openxmlformats.org/presentationml/2006/ole">
            <p:oleObj spid="_x0000_s4099" name="Equation" r:id="rId7" imgW="2565360" imgH="507960" progId="Equation.DSMT4">
              <p:embed/>
            </p:oleObj>
          </a:graphicData>
        </a:graphic>
      </p:graphicFrame>
      <p:graphicFrame>
        <p:nvGraphicFramePr>
          <p:cNvPr id="312332" name="Object 12"/>
          <p:cNvGraphicFramePr>
            <a:graphicFrameLocks noChangeAspect="1"/>
          </p:cNvGraphicFramePr>
          <p:nvPr/>
        </p:nvGraphicFramePr>
        <p:xfrm>
          <a:off x="4040188" y="4330700"/>
          <a:ext cx="3517900" cy="508000"/>
        </p:xfrm>
        <a:graphic>
          <a:graphicData uri="http://schemas.openxmlformats.org/presentationml/2006/ole">
            <p:oleObj spid="_x0000_s4100" name="Equation" r:id="rId8" imgW="3517560" imgH="507960" progId="Equation.DSMT4">
              <p:embed/>
            </p:oleObj>
          </a:graphicData>
        </a:graphic>
      </p:graphicFrame>
      <p:graphicFrame>
        <p:nvGraphicFramePr>
          <p:cNvPr id="312333" name="Object 13"/>
          <p:cNvGraphicFramePr>
            <a:graphicFrameLocks noChangeAspect="1"/>
          </p:cNvGraphicFramePr>
          <p:nvPr/>
        </p:nvGraphicFramePr>
        <p:xfrm>
          <a:off x="4040188" y="4960938"/>
          <a:ext cx="4330700" cy="508000"/>
        </p:xfrm>
        <a:graphic>
          <a:graphicData uri="http://schemas.openxmlformats.org/presentationml/2006/ole">
            <p:oleObj spid="_x0000_s4101" name="Equation" r:id="rId9" imgW="4330440" imgH="507960" progId="Equation.DSMT4">
              <p:embed/>
            </p:oleObj>
          </a:graphicData>
        </a:graphic>
      </p:graphicFrame>
      <p:graphicFrame>
        <p:nvGraphicFramePr>
          <p:cNvPr id="312334" name="Object 14"/>
          <p:cNvGraphicFramePr>
            <a:graphicFrameLocks noChangeAspect="1"/>
          </p:cNvGraphicFramePr>
          <p:nvPr/>
        </p:nvGraphicFramePr>
        <p:xfrm>
          <a:off x="4040188" y="5592763"/>
          <a:ext cx="3810000" cy="508000"/>
        </p:xfrm>
        <a:graphic>
          <a:graphicData uri="http://schemas.openxmlformats.org/presentationml/2006/ole">
            <p:oleObj spid="_x0000_s4102" name="Equation" r:id="rId10" imgW="3809880" imgH="507960" progId="Equation.DSMT4">
              <p:embed/>
            </p:oleObj>
          </a:graphicData>
        </a:graphic>
      </p:graphicFrame>
      <p:graphicFrame>
        <p:nvGraphicFramePr>
          <p:cNvPr id="312335" name="Object 15"/>
          <p:cNvGraphicFramePr>
            <a:graphicFrameLocks noChangeAspect="1"/>
          </p:cNvGraphicFramePr>
          <p:nvPr/>
        </p:nvGraphicFramePr>
        <p:xfrm>
          <a:off x="4040188" y="6211888"/>
          <a:ext cx="3746500" cy="406400"/>
        </p:xfrm>
        <a:graphic>
          <a:graphicData uri="http://schemas.openxmlformats.org/presentationml/2006/ole">
            <p:oleObj spid="_x0000_s4103" name="Equation" r:id="rId11" imgW="3746160" imgH="406080" progId="Equation.DSMT4">
              <p:embed/>
            </p:oleObj>
          </a:graphicData>
        </a:graphic>
      </p:graphicFrame>
      <p:pic>
        <p:nvPicPr>
          <p:cNvPr id="312336" name="Picture 16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/>
              <a:t>Integrating odd powers of cos</a:t>
            </a:r>
            <a:r>
              <a:rPr lang="en-GB" sz="14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and sin</a:t>
            </a:r>
            <a:r>
              <a:rPr lang="en-GB" sz="1400"/>
              <a:t> </a:t>
            </a:r>
            <a:r>
              <a:rPr lang="en-GB" i="1">
                <a:latin typeface="Times New Roman" pitchFamily="18" charset="0"/>
              </a:rPr>
              <a:t>x</a:t>
            </a:r>
          </a:p>
        </p:txBody>
      </p:sp>
      <p:sp>
        <p:nvSpPr>
          <p:cNvPr id="314371" name="Text Box 3"/>
          <p:cNvSpPr txBox="1">
            <a:spLocks noChangeArrowheads="1"/>
          </p:cNvSpPr>
          <p:nvPr/>
        </p:nvSpPr>
        <p:spPr bwMode="auto">
          <a:xfrm>
            <a:off x="323850" y="906463"/>
            <a:ext cx="873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Odd powers of cos</a:t>
            </a:r>
            <a:r>
              <a:rPr lang="en-GB" sz="12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and sin</a:t>
            </a:r>
            <a:r>
              <a:rPr lang="en-GB" sz="12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can be integrated using the identity cos</a:t>
            </a:r>
            <a:r>
              <a:rPr lang="en-GB" baseline="30000"/>
              <a:t>2</a:t>
            </a:r>
            <a:r>
              <a:rPr lang="en-GB" sz="1200" baseline="300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+ sin</a:t>
            </a:r>
            <a:r>
              <a:rPr lang="en-GB" baseline="30000"/>
              <a:t>2</a:t>
            </a:r>
            <a:r>
              <a:rPr lang="en-GB" sz="1200" baseline="300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= 1.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3850" y="3411538"/>
            <a:ext cx="2259013" cy="650875"/>
            <a:chOff x="204" y="2127"/>
            <a:chExt cx="1423" cy="410"/>
          </a:xfrm>
        </p:grpSpPr>
        <p:sp>
          <p:nvSpPr>
            <p:cNvPr id="314373" name="Text Box 5"/>
            <p:cNvSpPr txBox="1">
              <a:spLocks noChangeArrowheads="1"/>
            </p:cNvSpPr>
            <p:nvPr/>
          </p:nvSpPr>
          <p:spPr bwMode="auto">
            <a:xfrm>
              <a:off x="204" y="2127"/>
              <a:ext cx="1423" cy="410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GB"/>
                <a:t>Find                . </a:t>
              </a:r>
            </a:p>
          </p:txBody>
        </p:sp>
        <p:graphicFrame>
          <p:nvGraphicFramePr>
            <p:cNvPr id="314374" name="Object 6"/>
            <p:cNvGraphicFramePr>
              <a:graphicFrameLocks noChangeAspect="1"/>
            </p:cNvGraphicFramePr>
            <p:nvPr/>
          </p:nvGraphicFramePr>
          <p:xfrm>
            <a:off x="682" y="2198"/>
            <a:ext cx="792" cy="320"/>
          </p:xfrm>
          <a:graphic>
            <a:graphicData uri="http://schemas.openxmlformats.org/presentationml/2006/ole">
              <p:oleObj spid="_x0000_s5127" name="Equation" r:id="rId4" imgW="1257120" imgH="507960" progId="Equation.DSMT4">
                <p:embed/>
              </p:oleObj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879725" y="1954213"/>
            <a:ext cx="4572000" cy="503237"/>
            <a:chOff x="1814" y="3249"/>
            <a:chExt cx="2880" cy="317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814" y="3249"/>
              <a:ext cx="2132" cy="317"/>
              <a:chOff x="1814" y="3022"/>
              <a:chExt cx="2132" cy="317"/>
            </a:xfrm>
          </p:grpSpPr>
          <p:sp>
            <p:nvSpPr>
              <p:cNvPr id="314377" name="Rectangle 9"/>
              <p:cNvSpPr>
                <a:spLocks noChangeArrowheads="1"/>
              </p:cNvSpPr>
              <p:nvPr/>
            </p:nvSpPr>
            <p:spPr bwMode="auto">
              <a:xfrm>
                <a:off x="1814" y="3022"/>
                <a:ext cx="2132" cy="317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314378" name="Object 10"/>
              <p:cNvGraphicFramePr>
                <a:graphicFrameLocks noChangeAspect="1"/>
              </p:cNvGraphicFramePr>
              <p:nvPr/>
            </p:nvGraphicFramePr>
            <p:xfrm>
              <a:off x="2008" y="3045"/>
              <a:ext cx="1744" cy="272"/>
            </p:xfrm>
            <a:graphic>
              <a:graphicData uri="http://schemas.openxmlformats.org/presentationml/2006/ole">
                <p:oleObj spid="_x0000_s5126" name="Equation" r:id="rId5" imgW="2768400" imgH="431640" progId="Equation.DSMT4">
                  <p:embed/>
                </p:oleObj>
              </a:graphicData>
            </a:graphic>
          </p:graphicFrame>
        </p:grpSp>
        <p:sp>
          <p:nvSpPr>
            <p:cNvPr id="314379" name="Oval 11"/>
            <p:cNvSpPr>
              <a:spLocks noChangeArrowheads="1"/>
            </p:cNvSpPr>
            <p:nvPr/>
          </p:nvSpPr>
          <p:spPr bwMode="auto">
            <a:xfrm>
              <a:off x="4513" y="3317"/>
              <a:ext cx="181" cy="18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2000"/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879725" y="2682875"/>
            <a:ext cx="4572000" cy="503238"/>
            <a:chOff x="1814" y="3732"/>
            <a:chExt cx="2880" cy="317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814" y="3732"/>
              <a:ext cx="2132" cy="317"/>
              <a:chOff x="1814" y="3521"/>
              <a:chExt cx="2132" cy="317"/>
            </a:xfrm>
          </p:grpSpPr>
          <p:sp>
            <p:nvSpPr>
              <p:cNvPr id="314382" name="Rectangle 14"/>
              <p:cNvSpPr>
                <a:spLocks noChangeArrowheads="1"/>
              </p:cNvSpPr>
              <p:nvPr/>
            </p:nvSpPr>
            <p:spPr bwMode="auto">
              <a:xfrm>
                <a:off x="1814" y="3521"/>
                <a:ext cx="2132" cy="317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314383" name="Object 15"/>
              <p:cNvGraphicFramePr>
                <a:graphicFrameLocks noChangeAspect="1"/>
              </p:cNvGraphicFramePr>
              <p:nvPr/>
            </p:nvGraphicFramePr>
            <p:xfrm>
              <a:off x="2032" y="3544"/>
              <a:ext cx="1696" cy="272"/>
            </p:xfrm>
            <a:graphic>
              <a:graphicData uri="http://schemas.openxmlformats.org/presentationml/2006/ole">
                <p:oleObj spid="_x0000_s5125" name="Equation" r:id="rId6" imgW="2692080" imgH="431640" progId="Equation.DSMT4">
                  <p:embed/>
                </p:oleObj>
              </a:graphicData>
            </a:graphic>
          </p:graphicFrame>
        </p:grpSp>
        <p:sp>
          <p:nvSpPr>
            <p:cNvPr id="314384" name="Oval 16"/>
            <p:cNvSpPr>
              <a:spLocks noChangeArrowheads="1"/>
            </p:cNvSpPr>
            <p:nvPr/>
          </p:nvSpPr>
          <p:spPr bwMode="auto">
            <a:xfrm>
              <a:off x="4513" y="3799"/>
              <a:ext cx="181" cy="18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2000"/>
                <a:t>2</a:t>
              </a:r>
            </a:p>
          </p:txBody>
        </p:sp>
      </p:grpSp>
      <p:graphicFrame>
        <p:nvGraphicFramePr>
          <p:cNvPr id="314385" name="Object 17"/>
          <p:cNvGraphicFramePr>
            <a:graphicFrameLocks noChangeAspect="1"/>
          </p:cNvGraphicFramePr>
          <p:nvPr/>
        </p:nvGraphicFramePr>
        <p:xfrm>
          <a:off x="2771775" y="4232275"/>
          <a:ext cx="3390900" cy="508000"/>
        </p:xfrm>
        <a:graphic>
          <a:graphicData uri="http://schemas.openxmlformats.org/presentationml/2006/ole">
            <p:oleObj spid="_x0000_s5122" name="Equation" r:id="rId7" imgW="3390840" imgH="507960" progId="Equation.DSMT4">
              <p:embed/>
            </p:oleObj>
          </a:graphicData>
        </a:graphic>
      </p:graphicFrame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323850" y="4973638"/>
            <a:ext cx="8732838" cy="457200"/>
            <a:chOff x="204" y="1253"/>
            <a:chExt cx="5501" cy="288"/>
          </a:xfrm>
        </p:grpSpPr>
        <p:sp>
          <p:nvSpPr>
            <p:cNvPr id="314387" name="Text Box 19"/>
            <p:cNvSpPr txBox="1">
              <a:spLocks noChangeArrowheads="1"/>
            </p:cNvSpPr>
            <p:nvPr/>
          </p:nvSpPr>
          <p:spPr bwMode="auto">
            <a:xfrm>
              <a:off x="204" y="1253"/>
              <a:ext cx="55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/>
                <a:t>Using     </a:t>
              </a:r>
            </a:p>
          </p:txBody>
        </p:sp>
        <p:sp>
          <p:nvSpPr>
            <p:cNvPr id="314388" name="Oval 20"/>
            <p:cNvSpPr>
              <a:spLocks noChangeArrowheads="1"/>
            </p:cNvSpPr>
            <p:nvPr/>
          </p:nvSpPr>
          <p:spPr bwMode="auto">
            <a:xfrm>
              <a:off x="839" y="1306"/>
              <a:ext cx="181" cy="18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2000"/>
                <a:t>2</a:t>
              </a:r>
            </a:p>
          </p:txBody>
        </p:sp>
      </p:grpSp>
      <p:graphicFrame>
        <p:nvGraphicFramePr>
          <p:cNvPr id="314389" name="Object 21"/>
          <p:cNvGraphicFramePr>
            <a:graphicFrameLocks noChangeAspect="1"/>
          </p:cNvGraphicFramePr>
          <p:nvPr/>
        </p:nvGraphicFramePr>
        <p:xfrm>
          <a:off x="4054475" y="5000625"/>
          <a:ext cx="2768600" cy="508000"/>
        </p:xfrm>
        <a:graphic>
          <a:graphicData uri="http://schemas.openxmlformats.org/presentationml/2006/ole">
            <p:oleObj spid="_x0000_s5123" name="Equation" r:id="rId8" imgW="2768400" imgH="507960" progId="Equation.DSMT4">
              <p:embed/>
            </p:oleObj>
          </a:graphicData>
        </a:graphic>
      </p:graphicFrame>
      <p:graphicFrame>
        <p:nvGraphicFramePr>
          <p:cNvPr id="314390" name="Object 22"/>
          <p:cNvGraphicFramePr>
            <a:graphicFrameLocks noChangeAspect="1"/>
          </p:cNvGraphicFramePr>
          <p:nvPr/>
        </p:nvGraphicFramePr>
        <p:xfrm>
          <a:off x="4048125" y="5768975"/>
          <a:ext cx="3238500" cy="508000"/>
        </p:xfrm>
        <a:graphic>
          <a:graphicData uri="http://schemas.openxmlformats.org/presentationml/2006/ole">
            <p:oleObj spid="_x0000_s5124" name="Equation" r:id="rId9" imgW="3238200" imgH="507960" progId="Equation.DSMT4">
              <p:embed/>
            </p:oleObj>
          </a:graphicData>
        </a:graphic>
      </p:graphicFrame>
      <p:pic>
        <p:nvPicPr>
          <p:cNvPr id="314391" name="Picture 23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/>
              <a:t>Integrating odd powers of cos</a:t>
            </a:r>
            <a:r>
              <a:rPr lang="en-GB" sz="14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and sin</a:t>
            </a:r>
            <a:r>
              <a:rPr lang="en-GB" sz="1400"/>
              <a:t> </a:t>
            </a:r>
            <a:r>
              <a:rPr lang="en-GB" i="1">
                <a:latin typeface="Times New Roman" pitchFamily="18" charset="0"/>
              </a:rPr>
              <a:t>x</a:t>
            </a:r>
          </a:p>
        </p:txBody>
      </p:sp>
      <p:sp>
        <p:nvSpPr>
          <p:cNvPr id="316419" name="Text Box 3"/>
          <p:cNvSpPr txBox="1">
            <a:spLocks noChangeArrowheads="1"/>
          </p:cNvSpPr>
          <p:nvPr/>
        </p:nvSpPr>
        <p:spPr bwMode="auto">
          <a:xfrm>
            <a:off x="323850" y="1403350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The first part, sin</a:t>
            </a:r>
            <a:r>
              <a:rPr lang="en-GB" sz="12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, integrates to give –cos</a:t>
            </a:r>
            <a:r>
              <a:rPr lang="en-GB" sz="12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.</a:t>
            </a:r>
          </a:p>
        </p:txBody>
      </p:sp>
      <p:graphicFrame>
        <p:nvGraphicFramePr>
          <p:cNvPr id="316420" name="Object 4"/>
          <p:cNvGraphicFramePr>
            <a:graphicFrameLocks noChangeAspect="1"/>
          </p:cNvGraphicFramePr>
          <p:nvPr/>
        </p:nvGraphicFramePr>
        <p:xfrm>
          <a:off x="2592388" y="5716588"/>
          <a:ext cx="3492500" cy="736600"/>
        </p:xfrm>
        <a:graphic>
          <a:graphicData uri="http://schemas.openxmlformats.org/presentationml/2006/ole">
            <p:oleObj spid="_x0000_s6146" name="Equation" r:id="rId4" imgW="3492360" imgH="736560" progId="Equation.DSMT4">
              <p:embed/>
            </p:oleObj>
          </a:graphicData>
        </a:graphic>
      </p:graphicFrame>
      <p:sp>
        <p:nvSpPr>
          <p:cNvPr id="316421" name="Text Box 5"/>
          <p:cNvSpPr txBox="1">
            <a:spLocks noChangeArrowheads="1"/>
          </p:cNvSpPr>
          <p:nvPr/>
        </p:nvSpPr>
        <p:spPr bwMode="auto">
          <a:xfrm>
            <a:off x="323850" y="906463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This is now in a form that we can integrate.</a:t>
            </a:r>
          </a:p>
        </p:txBody>
      </p:sp>
      <p:sp>
        <p:nvSpPr>
          <p:cNvPr id="316422" name="Text Box 6"/>
          <p:cNvSpPr txBox="1">
            <a:spLocks noChangeArrowheads="1"/>
          </p:cNvSpPr>
          <p:nvPr/>
        </p:nvSpPr>
        <p:spPr bwMode="auto">
          <a:xfrm>
            <a:off x="323850" y="1900238"/>
            <a:ext cx="873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The second part, cos</a:t>
            </a:r>
            <a:r>
              <a:rPr lang="en-GB" baseline="30000"/>
              <a:t>2</a:t>
            </a:r>
            <a:r>
              <a:rPr lang="en-GB" sz="1200" baseline="300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 sz="1200"/>
              <a:t> </a:t>
            </a:r>
            <a:r>
              <a:rPr lang="en-GB"/>
              <a:t>sin</a:t>
            </a:r>
            <a:r>
              <a:rPr lang="en-GB" sz="12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, can be recognized as the product of two functions. </a:t>
            </a:r>
          </a:p>
        </p:txBody>
      </p:sp>
      <p:sp>
        <p:nvSpPr>
          <p:cNvPr id="316423" name="Text Box 7"/>
          <p:cNvSpPr txBox="1">
            <a:spLocks noChangeArrowheads="1"/>
          </p:cNvSpPr>
          <p:nvPr/>
        </p:nvSpPr>
        <p:spPr bwMode="auto">
          <a:xfrm>
            <a:off x="323850" y="2762250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Remember the chain rule for differentiation: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447925" y="3444875"/>
            <a:ext cx="4248150" cy="863600"/>
            <a:chOff x="1542" y="2115"/>
            <a:chExt cx="2676" cy="544"/>
          </a:xfrm>
        </p:grpSpPr>
        <p:sp>
          <p:nvSpPr>
            <p:cNvPr id="316425" name="Rectangle 9"/>
            <p:cNvSpPr>
              <a:spLocks noChangeArrowheads="1"/>
            </p:cNvSpPr>
            <p:nvPr/>
          </p:nvSpPr>
          <p:spPr bwMode="auto">
            <a:xfrm>
              <a:off x="1542" y="2115"/>
              <a:ext cx="2676" cy="5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757" y="2139"/>
              <a:ext cx="2247" cy="496"/>
              <a:chOff x="2130" y="3302"/>
              <a:chExt cx="2247" cy="496"/>
            </a:xfrm>
          </p:grpSpPr>
          <p:sp>
            <p:nvSpPr>
              <p:cNvPr id="316427" name="Rectangle 11"/>
              <p:cNvSpPr>
                <a:spLocks noChangeArrowheads="1"/>
              </p:cNvSpPr>
              <p:nvPr/>
            </p:nvSpPr>
            <p:spPr bwMode="auto">
              <a:xfrm>
                <a:off x="2426" y="3436"/>
                <a:ext cx="227" cy="227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6428" name="Rectangle 12"/>
              <p:cNvSpPr>
                <a:spLocks noChangeArrowheads="1"/>
              </p:cNvSpPr>
              <p:nvPr/>
            </p:nvSpPr>
            <p:spPr bwMode="auto">
              <a:xfrm>
                <a:off x="4150" y="3436"/>
                <a:ext cx="227" cy="227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316429" name="Object 13"/>
              <p:cNvGraphicFramePr>
                <a:graphicFrameLocks noChangeAspect="1"/>
              </p:cNvGraphicFramePr>
              <p:nvPr/>
            </p:nvGraphicFramePr>
            <p:xfrm>
              <a:off x="2130" y="3302"/>
              <a:ext cx="1944" cy="496"/>
            </p:xfrm>
            <a:graphic>
              <a:graphicData uri="http://schemas.openxmlformats.org/presentationml/2006/ole">
                <p:oleObj spid="_x0000_s6147" name="Equation" r:id="rId5" imgW="3085920" imgH="787320" progId="Equation.DSMT4">
                  <p:embed/>
                </p:oleObj>
              </a:graphicData>
            </a:graphic>
          </p:graphicFrame>
          <p:sp>
            <p:nvSpPr>
              <p:cNvPr id="316430" name="Rectangle 14"/>
              <p:cNvSpPr>
                <a:spLocks noChangeArrowheads="1"/>
              </p:cNvSpPr>
              <p:nvPr/>
            </p:nvSpPr>
            <p:spPr bwMode="auto">
              <a:xfrm>
                <a:off x="3611" y="3436"/>
                <a:ext cx="227" cy="227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316431" name="Text Box 15"/>
          <p:cNvSpPr txBox="1">
            <a:spLocks noChangeArrowheads="1"/>
          </p:cNvSpPr>
          <p:nvPr/>
        </p:nvSpPr>
        <p:spPr bwMode="auto">
          <a:xfrm>
            <a:off x="323850" y="5132388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The derivative of cos</a:t>
            </a:r>
            <a:r>
              <a:rPr lang="en-GB" sz="12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is –sin</a:t>
            </a:r>
            <a:r>
              <a:rPr lang="en-GB" sz="12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and so: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3850" y="4535488"/>
            <a:ext cx="8732838" cy="457200"/>
            <a:chOff x="158" y="2776"/>
            <a:chExt cx="5501" cy="288"/>
          </a:xfrm>
        </p:grpSpPr>
        <p:sp>
          <p:nvSpPr>
            <p:cNvPr id="316433" name="Text Box 17"/>
            <p:cNvSpPr txBox="1">
              <a:spLocks noChangeArrowheads="1"/>
            </p:cNvSpPr>
            <p:nvPr/>
          </p:nvSpPr>
          <p:spPr bwMode="auto">
            <a:xfrm>
              <a:off x="158" y="2776"/>
              <a:ext cx="55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/>
                <a:t>where       is </a:t>
              </a:r>
              <a:r>
                <a:rPr lang="en-GB">
                  <a:latin typeface="Times New Roman" pitchFamily="18" charset="0"/>
                </a:rPr>
                <a:t>f</a:t>
              </a:r>
              <a:r>
                <a:rPr lang="en-GB" sz="1200"/>
                <a:t> </a:t>
              </a:r>
              <a:r>
                <a:rPr lang="en-GB"/>
                <a:t>(</a:t>
              </a:r>
              <a:r>
                <a:rPr lang="en-GB" i="1">
                  <a:latin typeface="Times New Roman" pitchFamily="18" charset="0"/>
                </a:rPr>
                <a:t>x</a:t>
              </a:r>
              <a:r>
                <a:rPr lang="en-GB"/>
                <a:t>) and      </a:t>
              </a:r>
              <a:r>
                <a:rPr lang="en-GB" sz="1200"/>
                <a:t> </a:t>
              </a:r>
              <a:r>
                <a:rPr lang="en-GB"/>
                <a:t> is </a:t>
              </a:r>
              <a:r>
                <a:rPr lang="en-GB">
                  <a:latin typeface="Times New Roman" pitchFamily="18" charset="0"/>
                </a:rPr>
                <a:t>f</a:t>
              </a:r>
              <a:r>
                <a:rPr lang="en-GB" sz="1200"/>
                <a:t> </a:t>
              </a:r>
              <a:r>
                <a:rPr lang="en-GB"/>
                <a:t>’(</a:t>
              </a:r>
              <a:r>
                <a:rPr lang="en-GB" i="1">
                  <a:latin typeface="Times New Roman" pitchFamily="18" charset="0"/>
                </a:rPr>
                <a:t>x</a:t>
              </a:r>
              <a:r>
                <a:rPr lang="en-GB"/>
                <a:t>).</a:t>
              </a:r>
            </a:p>
          </p:txBody>
        </p:sp>
        <p:sp>
          <p:nvSpPr>
            <p:cNvPr id="316434" name="Rectangle 18"/>
            <p:cNvSpPr>
              <a:spLocks noChangeArrowheads="1"/>
            </p:cNvSpPr>
            <p:nvPr/>
          </p:nvSpPr>
          <p:spPr bwMode="auto">
            <a:xfrm>
              <a:off x="818" y="2807"/>
              <a:ext cx="227" cy="227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6435" name="Rectangle 19"/>
            <p:cNvSpPr>
              <a:spLocks noChangeArrowheads="1"/>
            </p:cNvSpPr>
            <p:nvPr/>
          </p:nvSpPr>
          <p:spPr bwMode="auto">
            <a:xfrm>
              <a:off x="2064" y="2807"/>
              <a:ext cx="227" cy="227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316436" name="Picture 20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/>
      <p:bldP spid="316422" grpId="0"/>
      <p:bldP spid="316423" grpId="0"/>
      <p:bldP spid="3164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/>
              <a:t>Integrating odd powers of cos</a:t>
            </a:r>
            <a:r>
              <a:rPr lang="en-GB" sz="1400"/>
              <a:t>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and sin</a:t>
            </a:r>
            <a:r>
              <a:rPr lang="en-GB" sz="1400"/>
              <a:t> </a:t>
            </a:r>
            <a:r>
              <a:rPr lang="en-GB" i="1">
                <a:latin typeface="Times New Roman" pitchFamily="18" charset="0"/>
              </a:rPr>
              <a:t>x</a:t>
            </a:r>
          </a:p>
        </p:txBody>
      </p:sp>
      <p:graphicFrame>
        <p:nvGraphicFramePr>
          <p:cNvPr id="318467" name="Object 3"/>
          <p:cNvGraphicFramePr>
            <a:graphicFrameLocks noChangeAspect="1"/>
          </p:cNvGraphicFramePr>
          <p:nvPr/>
        </p:nvGraphicFramePr>
        <p:xfrm>
          <a:off x="1835150" y="908050"/>
          <a:ext cx="3848100" cy="508000"/>
        </p:xfrm>
        <a:graphic>
          <a:graphicData uri="http://schemas.openxmlformats.org/presentationml/2006/ole">
            <p:oleObj spid="_x0000_s7170" name="Equation" r:id="rId4" imgW="3848040" imgH="507960" progId="Equation.DSMT4">
              <p:embed/>
            </p:oleObj>
          </a:graphicData>
        </a:graphic>
      </p:graphicFrame>
      <p:sp>
        <p:nvSpPr>
          <p:cNvPr id="318468" name="Text Box 4"/>
          <p:cNvSpPr txBox="1">
            <a:spLocks noChangeArrowheads="1"/>
          </p:cNvSpPr>
          <p:nvPr/>
        </p:nvSpPr>
        <p:spPr bwMode="auto">
          <a:xfrm>
            <a:off x="323850" y="1860550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So, returning to the original problem:</a:t>
            </a:r>
          </a:p>
        </p:txBody>
      </p:sp>
      <p:sp>
        <p:nvSpPr>
          <p:cNvPr id="318469" name="Text Box 5"/>
          <p:cNvSpPr txBox="1">
            <a:spLocks noChangeArrowheads="1"/>
          </p:cNvSpPr>
          <p:nvPr/>
        </p:nvSpPr>
        <p:spPr bwMode="auto">
          <a:xfrm>
            <a:off x="323850" y="906463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Therefore,</a:t>
            </a:r>
          </a:p>
        </p:txBody>
      </p:sp>
      <p:graphicFrame>
        <p:nvGraphicFramePr>
          <p:cNvPr id="318470" name="Object 6"/>
          <p:cNvGraphicFramePr>
            <a:graphicFrameLocks noChangeAspect="1"/>
          </p:cNvGraphicFramePr>
          <p:nvPr/>
        </p:nvGraphicFramePr>
        <p:xfrm>
          <a:off x="2771775" y="2498725"/>
          <a:ext cx="4521200" cy="508000"/>
        </p:xfrm>
        <a:graphic>
          <a:graphicData uri="http://schemas.openxmlformats.org/presentationml/2006/ole">
            <p:oleObj spid="_x0000_s7171" name="Equation" r:id="rId5" imgW="4520880" imgH="507960" progId="Equation.DSMT4">
              <p:embed/>
            </p:oleObj>
          </a:graphicData>
        </a:graphic>
      </p:graphicFrame>
      <p:graphicFrame>
        <p:nvGraphicFramePr>
          <p:cNvPr id="318471" name="Object 7"/>
          <p:cNvGraphicFramePr>
            <a:graphicFrameLocks noChangeAspect="1"/>
          </p:cNvGraphicFramePr>
          <p:nvPr/>
        </p:nvGraphicFramePr>
        <p:xfrm>
          <a:off x="4054475" y="3200400"/>
          <a:ext cx="2844800" cy="431800"/>
        </p:xfrm>
        <a:graphic>
          <a:graphicData uri="http://schemas.openxmlformats.org/presentationml/2006/ole">
            <p:oleObj spid="_x0000_s7172" name="Equation" r:id="rId6" imgW="2844720" imgH="431640" progId="Equation.DSMT4">
              <p:embed/>
            </p:oleObj>
          </a:graphicData>
        </a:graphic>
      </p:graphicFrame>
      <p:graphicFrame>
        <p:nvGraphicFramePr>
          <p:cNvPr id="318472" name="Object 8"/>
          <p:cNvGraphicFramePr>
            <a:graphicFrameLocks noChangeAspect="1"/>
          </p:cNvGraphicFramePr>
          <p:nvPr/>
        </p:nvGraphicFramePr>
        <p:xfrm>
          <a:off x="4054475" y="3821113"/>
          <a:ext cx="3009900" cy="431800"/>
        </p:xfrm>
        <a:graphic>
          <a:graphicData uri="http://schemas.openxmlformats.org/presentationml/2006/ole">
            <p:oleObj spid="_x0000_s7173" name="Equation" r:id="rId7" imgW="3009600" imgH="431640" progId="Equation.DSMT4">
              <p:embed/>
            </p:oleObj>
          </a:graphicData>
        </a:graphic>
      </p:graphicFrame>
      <p:pic>
        <p:nvPicPr>
          <p:cNvPr id="318473" name="Picture 9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2194" name="Picture 2" descr="Core_p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</p:spPr>
      </p:pic>
      <p:pic>
        <p:nvPicPr>
          <p:cNvPr id="392196" name="Picture 4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sp>
        <p:nvSpPr>
          <p:cNvPr id="392197" name="Text Box 5"/>
          <p:cNvSpPr txBox="1">
            <a:spLocks noChangeArrowheads="1"/>
          </p:cNvSpPr>
          <p:nvPr/>
        </p:nvSpPr>
        <p:spPr bwMode="auto">
          <a:xfrm rot="16200000">
            <a:off x="-2228850" y="2884488"/>
            <a:ext cx="5329237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GB" sz="3600" b="1">
                <a:solidFill>
                  <a:srgbClr val="FFFFFF"/>
                </a:solidFill>
              </a:rPr>
              <a:t>Contents</a:t>
            </a:r>
            <a:endParaRPr lang="en-US" sz="3600" b="1">
              <a:solidFill>
                <a:srgbClr val="FFFFFF"/>
              </a:solidFill>
            </a:endParaRPr>
          </a:p>
        </p:txBody>
      </p:sp>
      <p:sp>
        <p:nvSpPr>
          <p:cNvPr id="392198" name="Text Box 6"/>
          <p:cNvSpPr txBox="1">
            <a:spLocks noChangeArrowheads="1"/>
          </p:cNvSpPr>
          <p:nvPr/>
        </p:nvSpPr>
        <p:spPr bwMode="auto">
          <a:xfrm>
            <a:off x="6445250" y="666908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GB" sz="1000">
                <a:solidFill>
                  <a:srgbClr val="5B0091"/>
                </a:solidFill>
                <a:cs typeface="Arial" charset="0"/>
              </a:rPr>
              <a:t>© Boardworks Ltd 2006</a:t>
            </a:r>
          </a:p>
        </p:txBody>
      </p:sp>
      <p:sp>
        <p:nvSpPr>
          <p:cNvPr id="392199" name="Text Box 7"/>
          <p:cNvSpPr txBox="1">
            <a:spLocks noChangeArrowheads="1"/>
          </p:cNvSpPr>
          <p:nvPr/>
        </p:nvSpPr>
        <p:spPr bwMode="auto">
          <a:xfrm>
            <a:off x="887413" y="6654800"/>
            <a:ext cx="11160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5720117F-7A31-4D94-A6BA-98406B7F6EE7}" type="slidenum">
              <a:rPr lang="en-GB" sz="1000">
                <a:solidFill>
                  <a:srgbClr val="5B0091"/>
                </a:solidFill>
                <a:cs typeface="Arial" charset="0"/>
              </a:rPr>
              <a:pPr>
                <a:spcBef>
                  <a:spcPct val="50000"/>
                </a:spcBef>
              </a:pPr>
              <a:t>9</a:t>
            </a:fld>
            <a:r>
              <a:rPr lang="en-GB" sz="1000">
                <a:solidFill>
                  <a:srgbClr val="5B0091"/>
                </a:solidFill>
                <a:cs typeface="Arial" charset="0"/>
              </a:rPr>
              <a:t> of 66</a:t>
            </a:r>
          </a:p>
        </p:txBody>
      </p:sp>
      <p:pic>
        <p:nvPicPr>
          <p:cNvPr id="392200" name="Picture 8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sp>
        <p:nvSpPr>
          <p:cNvPr id="392202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42863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en-GB"/>
              <a:t>Separable variables</a:t>
            </a:r>
          </a:p>
        </p:txBody>
      </p:sp>
      <p:sp>
        <p:nvSpPr>
          <p:cNvPr id="392205" name="Text Box 13"/>
          <p:cNvSpPr txBox="1">
            <a:spLocks noChangeArrowheads="1"/>
          </p:cNvSpPr>
          <p:nvPr/>
        </p:nvSpPr>
        <p:spPr bwMode="auto">
          <a:xfrm>
            <a:off x="1044575" y="1374775"/>
            <a:ext cx="7775575" cy="4108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71463" indent="-271463"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GB" b="1">
                <a:solidFill>
                  <a:srgbClr val="000066"/>
                </a:solidFill>
              </a:rPr>
              <a:t>Using trigonometric identities in integration</a:t>
            </a:r>
          </a:p>
          <a:p>
            <a:pPr marL="271463" indent="-271463"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GB" b="1">
                <a:solidFill>
                  <a:srgbClr val="000066"/>
                </a:solidFill>
              </a:rPr>
              <a:t>Using partial fractions in integration</a:t>
            </a:r>
          </a:p>
          <a:p>
            <a:pPr marL="271463" indent="-271463"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GB" b="1">
                <a:solidFill>
                  <a:srgbClr val="000066"/>
                </a:solidFill>
              </a:rPr>
              <a:t>First-order differential equations</a:t>
            </a:r>
          </a:p>
          <a:p>
            <a:pPr marL="271463" indent="-271463"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GB" b="1">
                <a:solidFill>
                  <a:srgbClr val="000066"/>
                </a:solidFill>
              </a:rPr>
              <a:t>Differential equations with separable variables</a:t>
            </a:r>
            <a:endParaRPr lang="en-GB" b="1">
              <a:solidFill>
                <a:srgbClr val="000066"/>
              </a:solidFill>
              <a:cs typeface="Arial" charset="0"/>
            </a:endParaRPr>
          </a:p>
          <a:p>
            <a:pPr marL="271463" indent="-271463"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GB" b="1">
                <a:solidFill>
                  <a:srgbClr val="000066"/>
                </a:solidFill>
              </a:rPr>
              <a:t>Using differential equations to model real-life situations</a:t>
            </a:r>
            <a:endParaRPr lang="en-GB" b="1">
              <a:solidFill>
                <a:srgbClr val="000066"/>
              </a:solidFill>
              <a:cs typeface="Arial" charset="0"/>
            </a:endParaRPr>
          </a:p>
          <a:p>
            <a:pPr marL="271463" indent="-271463"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GB" b="1">
                <a:solidFill>
                  <a:srgbClr val="000066"/>
                </a:solidFill>
              </a:rPr>
              <a:t>The trapezium rule</a:t>
            </a:r>
          </a:p>
          <a:p>
            <a:pPr marL="271463" indent="-271463"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GB" b="1">
                <a:solidFill>
                  <a:srgbClr val="000066"/>
                </a:solidFill>
                <a:cs typeface="Arial" charset="0"/>
              </a:rPr>
              <a:t>Examination-style questions</a:t>
            </a:r>
          </a:p>
        </p:txBody>
      </p:sp>
      <p:sp>
        <p:nvSpPr>
          <p:cNvPr id="392206" name="Rectangle 14"/>
          <p:cNvSpPr>
            <a:spLocks noChangeArrowheads="1"/>
          </p:cNvSpPr>
          <p:nvPr/>
        </p:nvSpPr>
        <p:spPr bwMode="auto">
          <a:xfrm>
            <a:off x="827088" y="1331913"/>
            <a:ext cx="7489825" cy="1627187"/>
          </a:xfrm>
          <a:prstGeom prst="rect">
            <a:avLst/>
          </a:prstGeom>
          <a:solidFill>
            <a:schemeClr val="bg1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2207" name="Rectangle 15"/>
          <p:cNvSpPr>
            <a:spLocks noChangeArrowheads="1"/>
          </p:cNvSpPr>
          <p:nvPr/>
        </p:nvSpPr>
        <p:spPr bwMode="auto">
          <a:xfrm>
            <a:off x="827088" y="3527425"/>
            <a:ext cx="7489825" cy="1992313"/>
          </a:xfrm>
          <a:prstGeom prst="rect">
            <a:avLst/>
          </a:prstGeom>
          <a:solidFill>
            <a:schemeClr val="bg1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392208" name="Picture 16" descr="back_btn_colour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950" y="6097588"/>
            <a:ext cx="638175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1764</Words>
  <Application>Microsoft Office PowerPoint</Application>
  <PresentationFormat>On-screen Show (4:3)</PresentationFormat>
  <Paragraphs>209</Paragraphs>
  <Slides>27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MathType 5.0 Equation</vt:lpstr>
      <vt:lpstr>Using trigonometric identities in integration</vt:lpstr>
      <vt:lpstr>Using trigonometric identities in integration</vt:lpstr>
      <vt:lpstr>Integrating cos2 x and sin2 x</vt:lpstr>
      <vt:lpstr>Integrating cos2 x and sin2 x</vt:lpstr>
      <vt:lpstr>Integrating even powers of cos x and sin x</vt:lpstr>
      <vt:lpstr>Integrating odd powers of cos x and sin x</vt:lpstr>
      <vt:lpstr>Integrating odd powers of cos x and sin x</vt:lpstr>
      <vt:lpstr>Integrating odd powers of cos x and sin x</vt:lpstr>
      <vt:lpstr>Separable variables</vt:lpstr>
      <vt:lpstr>Separable variables</vt:lpstr>
      <vt:lpstr>Separable variables</vt:lpstr>
      <vt:lpstr>Separable variables</vt:lpstr>
      <vt:lpstr>Separable variables</vt:lpstr>
      <vt:lpstr>Modelling real-life situations</vt:lpstr>
      <vt:lpstr>Modelling real-life situations</vt:lpstr>
      <vt:lpstr>Modelling real-life situations</vt:lpstr>
      <vt:lpstr>Modelling real-life situations</vt:lpstr>
      <vt:lpstr>Modelling real-life situations</vt:lpstr>
      <vt:lpstr>Modelling real-life situations</vt:lpstr>
      <vt:lpstr>Exponential growth</vt:lpstr>
      <vt:lpstr>Exponential growth</vt:lpstr>
      <vt:lpstr>Exponential growth</vt:lpstr>
      <vt:lpstr>Exponential growth</vt:lpstr>
      <vt:lpstr>Exponential decay</vt:lpstr>
      <vt:lpstr>Exponential decay</vt:lpstr>
      <vt:lpstr>Exponential decay</vt:lpstr>
      <vt:lpstr>Exponential decay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trigonometric identities in integration</dc:title>
  <dc:creator>NBradfor</dc:creator>
  <cp:lastModifiedBy>NBradfor</cp:lastModifiedBy>
  <cp:revision>1</cp:revision>
  <dcterms:created xsi:type="dcterms:W3CDTF">2012-03-15T18:35:37Z</dcterms:created>
  <dcterms:modified xsi:type="dcterms:W3CDTF">2012-03-15T18:41:04Z</dcterms:modified>
</cp:coreProperties>
</file>