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embeddings/oleObject2.bin" ContentType="application/vnd.openxmlformats-officedocument.oleObjec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embeddings/oleObject3.bin" ContentType="application/vnd.openxmlformats-officedocument.oleObject"/>
  <Override PartName="/ppt/notesSlides/notesSlide6.xml" ContentType="application/vnd.openxmlformats-officedocument.presentationml.notesSlide+xml"/>
  <Override PartName="/ppt/embeddings/oleObject1.bin" ContentType="application/vnd.openxmlformats-officedocument.oleObject"/>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activeX/activeX4.xml" ContentType="application/vnd.ms-office.activeX+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93" r:id="rId3"/>
    <p:sldId id="292"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62" r:id="rId33"/>
    <p:sldId id="263" r:id="rId34"/>
    <p:sldId id="261" r:id="rId35"/>
    <p:sldId id="259" r:id="rId36"/>
    <p:sldId id="258" r:id="rId37"/>
    <p:sldId id="257" r:id="rId38"/>
    <p:sldId id="26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86F7A-7ED1-4317-90C8-FAE5D20F00C6}" type="datetimeFigureOut">
              <a:rPr lang="en-GB" smtClean="0"/>
              <a:t>11/09/2012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6A05DD-FB5A-41D1-8A9C-7961A1D9F1C6}"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1BDE3-5467-40F9-9847-682BEFCFC5B3}" type="slidenum">
              <a:rPr lang="en-GB"/>
              <a:pPr/>
              <a:t>4</a:t>
            </a:fld>
            <a:endParaRPr lang="en-GB"/>
          </a:p>
        </p:txBody>
      </p:sp>
      <p:sp>
        <p:nvSpPr>
          <p:cNvPr id="3686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7"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A3FCE-EDA0-4305-A5A2-944EA5FB8766}" type="slidenum">
              <a:rPr lang="en-GB"/>
              <a:pPr/>
              <a:t>13</a:t>
            </a:fld>
            <a:endParaRPr lang="en-GB"/>
          </a:p>
        </p:txBody>
      </p:sp>
      <p:sp>
        <p:nvSpPr>
          <p:cNvPr id="22221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2211"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70BB7E-5672-4154-B0FF-A9E15420EEC0}" type="slidenum">
              <a:rPr lang="en-GB"/>
              <a:pPr/>
              <a:t>14</a:t>
            </a:fld>
            <a:endParaRPr lang="en-GB"/>
          </a:p>
        </p:txBody>
      </p:sp>
      <p:sp>
        <p:nvSpPr>
          <p:cNvPr id="3891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5"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E572CC-64A3-4862-911F-77D237858DAD}" type="slidenum">
              <a:rPr lang="en-GB"/>
              <a:pPr/>
              <a:t>15</a:t>
            </a:fld>
            <a:endParaRPr lang="en-GB"/>
          </a:p>
        </p:txBody>
      </p:sp>
      <p:sp>
        <p:nvSpPr>
          <p:cNvPr id="14643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435"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r>
              <a:rPr lang="en-GB"/>
              <a:t>In this example, establish that we must have multiplied the original amount by 0.85 (100% – 15%) to get the new price.</a:t>
            </a:r>
          </a:p>
          <a:p>
            <a:r>
              <a:rPr lang="en-GB"/>
              <a:t>To get back to the original amount we can use inverse operations and divide the new amount by 0.85 to get back to the original amount.</a:t>
            </a:r>
          </a:p>
          <a:p>
            <a:r>
              <a:rPr lang="en-GB"/>
              <a:t>Explain this process using equations with </a:t>
            </a:r>
            <a:r>
              <a:rPr lang="en-GB" i="1"/>
              <a:t>p</a:t>
            </a:r>
            <a:r>
              <a:rPr lang="en-GB"/>
              <a:t> for the unknown original price.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3BF281-6B52-4EC6-BFC5-A15B77DD8C8E}" type="slidenum">
              <a:rPr lang="en-GB"/>
              <a:pPr/>
              <a:t>16</a:t>
            </a:fld>
            <a:endParaRPr lang="en-GB"/>
          </a:p>
        </p:txBody>
      </p:sp>
      <p:sp>
        <p:nvSpPr>
          <p:cNvPr id="14848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8483"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r>
              <a:rPr lang="en-GB"/>
              <a:t>Explain how we can use inverse operations to find the original price before the discount using a diagram.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5B923D-4643-4BE7-924E-936448F58B29}" type="slidenum">
              <a:rPr lang="en-GB"/>
              <a:pPr/>
              <a:t>17</a:t>
            </a:fld>
            <a:endParaRPr lang="en-GB"/>
          </a:p>
        </p:txBody>
      </p:sp>
      <p:sp>
        <p:nvSpPr>
          <p:cNvPr id="15053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0531"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r>
              <a:rPr lang="en-GB"/>
              <a:t>Talk through as many examples as necessary.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18DDD-FC27-45E5-A1B1-C61C8D4B09D8}" type="slidenum">
              <a:rPr lang="en-GB"/>
              <a:pPr/>
              <a:t>18</a:t>
            </a:fld>
            <a:endParaRPr lang="en-GB"/>
          </a:p>
        </p:txBody>
      </p:sp>
      <p:sp>
        <p:nvSpPr>
          <p:cNvPr id="23654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6547"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r>
              <a:rPr lang="en-GB"/>
              <a:t>Some pupils may find it easier to remember a unitary method as shown by this example.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E6A48-E3D8-418B-843F-75C053069919}" type="slidenum">
              <a:rPr lang="en-GB"/>
              <a:pPr/>
              <a:t>19</a:t>
            </a:fld>
            <a:endParaRPr lang="en-GB"/>
          </a:p>
        </p:txBody>
      </p:sp>
      <p:sp>
        <p:nvSpPr>
          <p:cNvPr id="4096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3"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DBA34-6D4B-4BAB-BC5F-4C4AC5F86C0D}" type="slidenum">
              <a:rPr lang="en-GB"/>
              <a:pPr/>
              <a:t>20</a:t>
            </a:fld>
            <a:endParaRPr lang="en-GB"/>
          </a:p>
        </p:txBody>
      </p:sp>
      <p:sp>
        <p:nvSpPr>
          <p:cNvPr id="17101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1011"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r>
              <a:rPr lang="en-GB"/>
              <a:t>It is very common to assume that when two percentage changes are combined, the total percentage change can be found by adding. Discuss why this is incorrect.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C5EC1-651A-4A58-B975-0B6382552D12}" type="slidenum">
              <a:rPr lang="en-GB"/>
              <a:pPr/>
              <a:t>21</a:t>
            </a:fld>
            <a:endParaRPr lang="en-GB"/>
          </a:p>
        </p:txBody>
      </p:sp>
      <p:sp>
        <p:nvSpPr>
          <p:cNvPr id="22630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6307"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39A9A-36C0-41E3-BE3E-EBC61B91CAA8}" type="slidenum">
              <a:rPr lang="en-GB"/>
              <a:pPr/>
              <a:t>22</a:t>
            </a:fld>
            <a:endParaRPr lang="en-GB"/>
          </a:p>
        </p:txBody>
      </p:sp>
      <p:sp>
        <p:nvSpPr>
          <p:cNvPr id="22425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4259"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EC110-E45B-4DD3-A339-AAABA5058372}" type="slidenum">
              <a:rPr lang="en-GB"/>
              <a:pPr/>
              <a:t>5</a:t>
            </a:fld>
            <a:endParaRPr lang="en-GB"/>
          </a:p>
        </p:txBody>
      </p:sp>
      <p:sp>
        <p:nvSpPr>
          <p:cNvPr id="17715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7155"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r>
              <a:rPr lang="en-GB"/>
              <a:t>Stress that this method requires two calculations. One to find the actual increase and one to add this amount to the original value.</a:t>
            </a:r>
          </a:p>
          <a:p>
            <a:r>
              <a:rPr lang="en-GB"/>
              <a:t>This method is most useful when we need to know the actual value of the increase. In most cases, however, we only need to know the end result.</a:t>
            </a:r>
          </a:p>
          <a:p>
            <a:r>
              <a:rPr lang="en-GB"/>
              <a:t>Although this method is reliable when done correctly, there is more room for error because it is easy to forget to do the second part of the calculation.</a:t>
            </a:r>
          </a:p>
          <a:p>
            <a:r>
              <a:rPr lang="en-GB"/>
              <a:t>Completing the calculation in one step as shown in Method 2 is more efficient.</a:t>
            </a:r>
          </a:p>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25DAD-FDCC-415F-B7C6-D77471ACD466}" type="slidenum">
              <a:rPr lang="en-GB"/>
              <a:pPr/>
              <a:t>23</a:t>
            </a:fld>
            <a:endParaRPr lang="en-GB"/>
          </a:p>
        </p:txBody>
      </p:sp>
      <p:sp>
        <p:nvSpPr>
          <p:cNvPr id="22016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0163"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CA29D-0763-4976-90A2-FAC88B4E6DE8}" type="slidenum">
              <a:rPr lang="en-GB"/>
              <a:pPr/>
              <a:t>24</a:t>
            </a:fld>
            <a:endParaRPr lang="en-GB"/>
          </a:p>
        </p:txBody>
      </p:sp>
      <p:sp>
        <p:nvSpPr>
          <p:cNvPr id="20787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7875"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r>
              <a:rPr lang="en-GB"/>
              <a:t>Pupils may wish to discuss this problem by giving the original investment a value, £100 say. If this increases by 10% Jenna will have £110. When £110 is reduced by 10% Jenna will have £99. This is equivalent to a 1% loss overall.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711BA6-BE50-4C97-B0DC-007B3848BFA8}" type="slidenum">
              <a:rPr lang="en-GB"/>
              <a:pPr/>
              <a:t>25</a:t>
            </a:fld>
            <a:endParaRPr lang="en-GB"/>
          </a:p>
        </p:txBody>
      </p:sp>
      <p:sp>
        <p:nvSpPr>
          <p:cNvPr id="240642" name="Rectangle 2"/>
          <p:cNvSpPr>
            <a:spLocks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GB"/>
              <a:t>Use this slide to demonstrate the effect of following a percentage change with a second percentage change.</a:t>
            </a:r>
          </a:p>
          <a:p>
            <a:r>
              <a:rPr lang="en-GB"/>
              <a:t>Ask pupils to predict whether the final amount is going to be greater than or less than the original amount.</a:t>
            </a:r>
          </a:p>
          <a:p>
            <a:r>
              <a:rPr lang="en-GB"/>
              <a:t>Discuss methods to find the result of multiple percentage changes.</a:t>
            </a:r>
          </a:p>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C0E4B2-746A-40F7-8A42-B2F2A2EDEA55}" type="slidenum">
              <a:rPr lang="en-GB"/>
              <a:pPr/>
              <a:t>26</a:t>
            </a:fld>
            <a:endParaRPr lang="en-GB"/>
          </a:p>
        </p:txBody>
      </p:sp>
      <p:sp>
        <p:nvSpPr>
          <p:cNvPr id="17305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3059"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419E2-7A68-4EC9-B3C6-F2D52DC7A749}" type="slidenum">
              <a:rPr lang="en-GB"/>
              <a:pPr/>
              <a:t>27</a:t>
            </a:fld>
            <a:endParaRPr lang="en-GB"/>
          </a:p>
        </p:txBody>
      </p:sp>
      <p:sp>
        <p:nvSpPr>
          <p:cNvPr id="23040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0403"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r>
              <a:rPr lang="en-GB"/>
              <a:t>We can see that the actual increase gets larger each time. In the first year £25 is added on. In the second year it’s £26.25, in the third year it’s £27.56 and in the fourth year it’s £28.94.</a:t>
            </a:r>
          </a:p>
          <a:p>
            <a:r>
              <a:rPr lang="en-GB"/>
              <a:t>This is an example of exponential growth.</a:t>
            </a:r>
          </a:p>
          <a:p>
            <a:r>
              <a:rPr lang="en-GB"/>
              <a:t>Ask pupils to verify that £500 × 1.05</a:t>
            </a:r>
            <a:r>
              <a:rPr lang="en-GB" baseline="30000"/>
              <a:t>4</a:t>
            </a:r>
            <a:r>
              <a:rPr lang="en-GB"/>
              <a:t> = £607.75 using the x</a:t>
            </a:r>
            <a:r>
              <a:rPr lang="en-GB" baseline="30000"/>
              <a:t>y</a:t>
            </a:r>
            <a:r>
              <a:rPr lang="en-GB"/>
              <a:t> key on their calculators.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E7A1BD-0B33-4FD3-8B38-7E919CA78A08}" type="slidenum">
              <a:rPr lang="en-GB"/>
              <a:pPr/>
              <a:t>28</a:t>
            </a:fld>
            <a:endParaRPr lang="en-GB"/>
          </a:p>
        </p:txBody>
      </p:sp>
      <p:sp>
        <p:nvSpPr>
          <p:cNvPr id="23245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2451"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r>
              <a:rPr lang="en-GB"/>
              <a:t>Again ensure that pupils can use the </a:t>
            </a:r>
            <a:r>
              <a:rPr lang="en-GB" i="1"/>
              <a:t>x</a:t>
            </a:r>
            <a:r>
              <a:rPr lang="en-GB" i="1" baseline="30000"/>
              <a:t>y</a:t>
            </a:r>
            <a:r>
              <a:rPr lang="en-GB"/>
              <a:t> key on their calculators to complete these calculations.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D77C32-FD4C-4250-86AB-6007C1C3D1ED}" type="slidenum">
              <a:rPr lang="en-GB"/>
              <a:pPr/>
              <a:t>29</a:t>
            </a:fld>
            <a:endParaRPr lang="en-GB"/>
          </a:p>
        </p:txBody>
      </p:sp>
      <p:sp>
        <p:nvSpPr>
          <p:cNvPr id="242690" name="Rectangle 2"/>
          <p:cNvSpPr>
            <a:spLocks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n-GB"/>
              <a:t>Use this activity to demonstrate the effect of compound interest.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08CCE-1A1A-431A-98D1-285A3D93CDB9}" type="slidenum">
              <a:rPr lang="en-GB"/>
              <a:pPr/>
              <a:t>30</a:t>
            </a:fld>
            <a:endParaRPr lang="en-GB"/>
          </a:p>
        </p:txBody>
      </p:sp>
      <p:sp>
        <p:nvSpPr>
          <p:cNvPr id="21811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8115"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r>
              <a:rPr lang="en-GB"/>
              <a:t>Ask pupils to calculate each answer using the </a:t>
            </a:r>
            <a:r>
              <a:rPr lang="en-GB" i="1"/>
              <a:t>x</a:t>
            </a:r>
            <a:r>
              <a:rPr lang="en-GB" i="1" baseline="30000"/>
              <a:t>y</a:t>
            </a:r>
            <a:r>
              <a:rPr lang="en-GB"/>
              <a:t> key on their calculators.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D7AA8-FC57-430D-8B72-455E18C392C7}" type="slidenum">
              <a:rPr lang="en-GB"/>
              <a:pPr/>
              <a:t>31</a:t>
            </a:fld>
            <a:endParaRPr lang="en-GB"/>
          </a:p>
        </p:txBody>
      </p:sp>
      <p:sp>
        <p:nvSpPr>
          <p:cNvPr id="23449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4499"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r>
              <a:rPr lang="en-GB"/>
              <a:t>Explain that a percentage depreciation is equivalent to a percentage decrease.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7E9531-5913-4562-9B50-12B3774F4EF2}" type="slidenum">
              <a:rPr lang="en-GB"/>
              <a:pPr/>
              <a:t>6</a:t>
            </a:fld>
            <a:endParaRPr lang="en-GB"/>
          </a:p>
        </p:txBody>
      </p:sp>
      <p:sp>
        <p:nvSpPr>
          <p:cNvPr id="12390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3907"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r>
              <a:rPr lang="en-GB"/>
              <a:t>Remind pupils that 100% of the original amount is like one times the original amount: it remains unchanged. 100% means ‘all of it’.</a:t>
            </a:r>
          </a:p>
          <a:p>
            <a:r>
              <a:rPr lang="en-GB"/>
              <a:t>When we add on 20% we are adding on 20% to the original amount, 100%, to make 120% of the original amount.</a:t>
            </a:r>
          </a:p>
          <a:p>
            <a:r>
              <a:rPr lang="en-GB"/>
              <a:t>Ask pupils why might it be better to find 120% than to find 20% and add it on.</a:t>
            </a:r>
          </a:p>
          <a:p>
            <a:r>
              <a:rPr lang="en-GB"/>
              <a:t>Establish that it’s quicker because we can do the calculation in one step. </a:t>
            </a:r>
          </a:p>
          <a:p>
            <a:r>
              <a:rPr lang="en-GB"/>
              <a:t>Discuss how 120% can be written as a decimal.</a:t>
            </a:r>
          </a:p>
          <a:p>
            <a:endParaRPr lang="en-GB"/>
          </a:p>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8283EB-2840-42E3-B098-040E02F109B9}" type="slidenum">
              <a:rPr lang="en-GB"/>
              <a:pPr/>
              <a:t>7</a:t>
            </a:fld>
            <a:endParaRPr lang="en-GB"/>
          </a:p>
        </p:txBody>
      </p:sp>
      <p:sp>
        <p:nvSpPr>
          <p:cNvPr id="17920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9203"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972FE2-6047-400A-A4BF-BFB5F35E8469}" type="slidenum">
              <a:rPr lang="en-GB"/>
              <a:pPr/>
              <a:t>8</a:t>
            </a:fld>
            <a:endParaRPr lang="en-GB"/>
          </a:p>
        </p:txBody>
      </p:sp>
      <p:sp>
        <p:nvSpPr>
          <p:cNvPr id="12595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5955"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r>
              <a:rPr lang="en-GB"/>
              <a:t>Talk through each example as it appears. Explain the significance of finding a 17.5% increase in relation to VAT.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091FD1-AC5A-4921-AF03-524E2E5B9843}" type="slidenum">
              <a:rPr lang="en-GB"/>
              <a:pPr/>
              <a:t>9</a:t>
            </a:fld>
            <a:endParaRPr lang="en-GB"/>
          </a:p>
        </p:txBody>
      </p:sp>
      <p:sp>
        <p:nvSpPr>
          <p:cNvPr id="13209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2099"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r>
              <a:rPr lang="en-GB"/>
              <a:t>Stress that, as with the similar method demonstrated for percentage increases, this method requires two calculations. One to find the reduction and one to subtract this amount from the original price.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E8F834-2E92-4974-8E01-C836BB3B5892}" type="slidenum">
              <a:rPr lang="en-GB"/>
              <a:pPr/>
              <a:t>10</a:t>
            </a:fld>
            <a:endParaRPr lang="en-GB"/>
          </a:p>
        </p:txBody>
      </p:sp>
      <p:sp>
        <p:nvSpPr>
          <p:cNvPr id="17510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5107"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r>
              <a:rPr lang="en-GB"/>
              <a:t>Remind pupils again that 100% of the original amount is like one times the original amount, it remains unchanged. 100% is ‘all of it’.</a:t>
            </a:r>
          </a:p>
          <a:p>
            <a:r>
              <a:rPr lang="en-GB"/>
              <a:t>Explain that when we subtract 30% we are  subtracting 30% from the original amount, 100%, to make 70% of the original amount.</a:t>
            </a:r>
          </a:p>
          <a:p>
            <a:r>
              <a:rPr lang="en-GB"/>
              <a:t>Ask pupils why might it be better to find 70% than to find 30% and take it away.</a:t>
            </a:r>
          </a:p>
          <a:p>
            <a:r>
              <a:rPr lang="en-GB"/>
              <a:t>Again, establish that it’s quicker. We can do the calculation in one step.</a:t>
            </a:r>
          </a:p>
          <a:p>
            <a:r>
              <a:rPr lang="en-GB"/>
              <a:t>Discuss how 70% can be written as a decimal.</a:t>
            </a:r>
          </a:p>
          <a:p>
            <a:r>
              <a:rPr lang="en-GB"/>
              <a:t>Conclude that to decrease an amount by 30% we multiply it by 0.7.</a:t>
            </a:r>
          </a:p>
          <a:p>
            <a:r>
              <a:rPr lang="en-GB"/>
              <a:t>Give more verbal examples as necessary.</a:t>
            </a:r>
          </a:p>
          <a:p>
            <a:endParaRPr lang="en-GB"/>
          </a:p>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87750-1938-487F-A813-6A6A30B3C2DD}" type="slidenum">
              <a:rPr lang="en-GB"/>
              <a:pPr/>
              <a:t>11</a:t>
            </a:fld>
            <a:endParaRPr lang="en-GB"/>
          </a:p>
        </p:txBody>
      </p:sp>
      <p:sp>
        <p:nvSpPr>
          <p:cNvPr id="18329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3299"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F1B6FE-B474-4032-819B-D9453CE22589}" type="slidenum">
              <a:rPr lang="en-GB"/>
              <a:pPr/>
              <a:t>12</a:t>
            </a:fld>
            <a:endParaRPr lang="en-GB"/>
          </a:p>
        </p:txBody>
      </p:sp>
      <p:sp>
        <p:nvSpPr>
          <p:cNvPr id="18125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1251" name="Rectangle 3"/>
          <p:cNvSpPr>
            <a:spLocks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r>
              <a:rPr lang="en-GB"/>
              <a:t>Talk through each example as it appears. Pupils should be able to confidently subtract any given amount from 100 in their heads.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9A43A5-A442-454A-ABD3-2B47186E8EA2}" type="datetimeFigureOut">
              <a:rPr lang="en-GB" smtClean="0"/>
              <a:pPr/>
              <a:t>11/09/2012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9CCF5-5926-4D09-8CD0-0517F9387D6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9A43A5-A442-454A-ABD3-2B47186E8EA2}" type="datetimeFigureOut">
              <a:rPr lang="en-GB" smtClean="0"/>
              <a:pPr/>
              <a:t>11/09/2012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9CCF5-5926-4D09-8CD0-0517F9387D6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9A43A5-A442-454A-ABD3-2B47186E8EA2}" type="datetimeFigureOut">
              <a:rPr lang="en-GB" smtClean="0"/>
              <a:pPr/>
              <a:t>11/09/2012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9CCF5-5926-4D09-8CD0-0517F9387D6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9A43A5-A442-454A-ABD3-2B47186E8EA2}" type="datetimeFigureOut">
              <a:rPr lang="en-GB" smtClean="0"/>
              <a:pPr/>
              <a:t>11/09/2012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9CCF5-5926-4D09-8CD0-0517F9387D6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9A43A5-A442-454A-ABD3-2B47186E8EA2}" type="datetimeFigureOut">
              <a:rPr lang="en-GB" smtClean="0"/>
              <a:pPr/>
              <a:t>11/09/2012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9CCF5-5926-4D09-8CD0-0517F9387D6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29A43A5-A442-454A-ABD3-2B47186E8EA2}" type="datetimeFigureOut">
              <a:rPr lang="en-GB" smtClean="0"/>
              <a:pPr/>
              <a:t>11/09/2012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9CCF5-5926-4D09-8CD0-0517F9387D6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9A43A5-A442-454A-ABD3-2B47186E8EA2}" type="datetimeFigureOut">
              <a:rPr lang="en-GB" smtClean="0"/>
              <a:pPr/>
              <a:t>11/09/2012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39CCF5-5926-4D09-8CD0-0517F9387D6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9A43A5-A442-454A-ABD3-2B47186E8EA2}" type="datetimeFigureOut">
              <a:rPr lang="en-GB" smtClean="0"/>
              <a:pPr/>
              <a:t>11/09/2012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39CCF5-5926-4D09-8CD0-0517F9387D6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A43A5-A442-454A-ABD3-2B47186E8EA2}" type="datetimeFigureOut">
              <a:rPr lang="en-GB" smtClean="0"/>
              <a:pPr/>
              <a:t>11/09/2012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39CCF5-5926-4D09-8CD0-0517F9387D6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9A43A5-A442-454A-ABD3-2B47186E8EA2}" type="datetimeFigureOut">
              <a:rPr lang="en-GB" smtClean="0"/>
              <a:pPr/>
              <a:t>11/09/2012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9CCF5-5926-4D09-8CD0-0517F9387D6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9A43A5-A442-454A-ABD3-2B47186E8EA2}" type="datetimeFigureOut">
              <a:rPr lang="en-GB" smtClean="0"/>
              <a:pPr/>
              <a:t>11/09/2012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9CCF5-5926-4D09-8CD0-0517F9387D6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9A43A5-A442-454A-ABD3-2B47186E8EA2}" type="datetimeFigureOut">
              <a:rPr lang="en-GB" smtClean="0"/>
              <a:pPr/>
              <a:t>11/09/2012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9CCF5-5926-4D09-8CD0-0517F9387D6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youtube.com/playlist?list=PLF1YRENGXUXsYRJNcz-f-JpRRLTju67mQ"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image" Target="../media/image2.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image" Target="../media/image2.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eg"/><Relationship Id="rId2" Type="http://schemas.openxmlformats.org/officeDocument/2006/relationships/control" Target="../activeX/activeX2.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3.bin"/><Relationship Id="rId5" Type="http://schemas.openxmlformats.org/officeDocument/2006/relationships/image" Target="../media/image2.jpe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control" Target="../activeX/activeX3.xml"/><Relationship Id="rId1" Type="http://schemas.openxmlformats.org/officeDocument/2006/relationships/vmlDrawing" Target="../drawings/vmlDrawing6.v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4.xml"/><Relationship Id="rId1" Type="http://schemas.openxmlformats.org/officeDocument/2006/relationships/vmlDrawing" Target="../drawings/vmlDrawing7.v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8"/>
            <a:ext cx="7772400" cy="1470025"/>
          </a:xfrm>
        </p:spPr>
        <p:txBody>
          <a:bodyPr/>
          <a:lstStyle/>
          <a:p>
            <a:r>
              <a:rPr lang="en-GB" dirty="0" smtClean="0"/>
              <a:t>Percentages </a:t>
            </a:r>
            <a:br>
              <a:rPr lang="en-GB" dirty="0" smtClean="0"/>
            </a:br>
            <a:r>
              <a:rPr lang="en-GB" dirty="0" smtClean="0"/>
              <a:t>Questions and Answers</a:t>
            </a:r>
            <a:endParaRPr lang="en-GB" dirty="0"/>
          </a:p>
        </p:txBody>
      </p:sp>
      <p:sp>
        <p:nvSpPr>
          <p:cNvPr id="3" name="Subtitle 2"/>
          <p:cNvSpPr>
            <a:spLocks noGrp="1"/>
          </p:cNvSpPr>
          <p:nvPr>
            <p:ph type="subTitle" idx="1"/>
          </p:nvPr>
        </p:nvSpPr>
        <p:spPr>
          <a:xfrm>
            <a:off x="755576" y="2420888"/>
            <a:ext cx="8208912" cy="2952328"/>
          </a:xfrm>
        </p:spPr>
        <p:txBody>
          <a:bodyPr>
            <a:normAutofit/>
          </a:bodyPr>
          <a:lstStyle/>
          <a:p>
            <a:pPr algn="l">
              <a:buFont typeface="Arial" pitchFamily="34" charset="0"/>
              <a:buChar char="•"/>
            </a:pPr>
            <a:r>
              <a:rPr lang="en-GB" dirty="0">
                <a:latin typeface="Century Gothic" pitchFamily="34" charset="0"/>
              </a:rPr>
              <a:t>Fractions, Decimals </a:t>
            </a:r>
            <a:r>
              <a:rPr lang="en-GB" dirty="0" smtClean="0">
                <a:latin typeface="Century Gothic" pitchFamily="34" charset="0"/>
              </a:rPr>
              <a:t>and Percentages</a:t>
            </a:r>
          </a:p>
          <a:p>
            <a:pPr algn="l">
              <a:buFont typeface="Arial" pitchFamily="34" charset="0"/>
              <a:buChar char="•"/>
            </a:pPr>
            <a:r>
              <a:rPr lang="en-GB" dirty="0" smtClean="0">
                <a:latin typeface="Century Gothic" pitchFamily="34" charset="0"/>
              </a:rPr>
              <a:t>Finding Percentages</a:t>
            </a:r>
          </a:p>
          <a:p>
            <a:pPr algn="l">
              <a:buFont typeface="Arial" pitchFamily="34" charset="0"/>
              <a:buChar char="•"/>
            </a:pPr>
            <a:r>
              <a:rPr lang="en-GB" dirty="0">
                <a:latin typeface="Century Gothic" pitchFamily="34" charset="0"/>
              </a:rPr>
              <a:t>Percentage </a:t>
            </a:r>
            <a:r>
              <a:rPr lang="en-GB" dirty="0" smtClean="0">
                <a:latin typeface="Century Gothic" pitchFamily="34" charset="0"/>
              </a:rPr>
              <a:t>Increase/Decrease</a:t>
            </a:r>
          </a:p>
          <a:p>
            <a:pPr algn="l">
              <a:buFont typeface="Arial" pitchFamily="34" charset="0"/>
              <a:buChar char="•"/>
            </a:pPr>
            <a:r>
              <a:rPr lang="en-GB" dirty="0" smtClean="0">
                <a:latin typeface="Century Gothic" pitchFamily="34" charset="0"/>
              </a:rPr>
              <a:t>Reverse Percentages</a:t>
            </a:r>
            <a:endParaRPr lang="en-GB" dirty="0">
              <a:latin typeface="Century Gothic" pitchFamily="34" charset="0"/>
            </a:endParaRPr>
          </a:p>
          <a:p>
            <a:pPr algn="l">
              <a:buFont typeface="Arial" pitchFamily="34" charset="0"/>
              <a:buChar char="•"/>
            </a:pPr>
            <a:r>
              <a:rPr lang="en-GB" dirty="0" smtClean="0">
                <a:latin typeface="Century Gothic" pitchFamily="34" charset="0"/>
              </a:rPr>
              <a:t>You tube playlist </a:t>
            </a:r>
            <a:r>
              <a:rPr lang="en-GB" dirty="0" smtClean="0">
                <a:latin typeface="Century Gothic" pitchFamily="34" charset="0"/>
                <a:hlinkClick r:id="rId2"/>
              </a:rPr>
              <a:t>LINK</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right_button">
            <a:hlinkClick r:id="" action="ppaction://hlinkshowjump?jump=nextslide"/>
          </p:cNvPr>
          <p:cNvPicPr>
            <a:picLocks noChangeAspect="1" noChangeArrowheads="1"/>
          </p:cNvPicPr>
          <p:nvPr/>
        </p:nvPicPr>
        <p:blipFill>
          <a:blip r:embed="rId3" cstate="print"/>
          <a:srcRect/>
          <a:stretch>
            <a:fillRect/>
          </a:stretch>
        </p:blipFill>
        <p:spPr bwMode="auto">
          <a:xfrm>
            <a:off x="8459788" y="6092825"/>
            <a:ext cx="501650" cy="531813"/>
          </a:xfrm>
          <a:prstGeom prst="rect">
            <a:avLst/>
          </a:prstGeom>
          <a:noFill/>
        </p:spPr>
      </p:pic>
      <p:pic>
        <p:nvPicPr>
          <p:cNvPr id="174083" name="Picture 3" descr="left_button">
            <a:hlinkClick r:id="" action="ppaction://hlinkshowjump?jump=previousslide"/>
          </p:cNvPr>
          <p:cNvPicPr>
            <a:picLocks noChangeAspect="1" noChangeArrowheads="1"/>
          </p:cNvPicPr>
          <p:nvPr/>
        </p:nvPicPr>
        <p:blipFill>
          <a:blip r:embed="rId4" cstate="print"/>
          <a:srcRect/>
          <a:stretch>
            <a:fillRect/>
          </a:stretch>
        </p:blipFill>
        <p:spPr bwMode="auto">
          <a:xfrm>
            <a:off x="179388" y="6078538"/>
            <a:ext cx="542925" cy="576262"/>
          </a:xfrm>
          <a:prstGeom prst="rect">
            <a:avLst/>
          </a:prstGeom>
          <a:noFill/>
        </p:spPr>
      </p:pic>
      <p:sp>
        <p:nvSpPr>
          <p:cNvPr id="174084" name="Rectangle 4"/>
          <p:cNvSpPr>
            <a:spLocks noGrp="1" noChangeArrowheads="1"/>
          </p:cNvSpPr>
          <p:nvPr>
            <p:ph type="title" idx="4294967295"/>
          </p:nvPr>
        </p:nvSpPr>
        <p:spPr>
          <a:xfrm>
            <a:off x="152400" y="153988"/>
            <a:ext cx="5553075" cy="541337"/>
          </a:xfrm>
          <a:noFill/>
          <a:ln/>
        </p:spPr>
        <p:txBody>
          <a:bodyPr>
            <a:normAutofit fontScale="90000"/>
          </a:bodyPr>
          <a:lstStyle/>
          <a:p>
            <a:r>
              <a:rPr lang="en-GB">
                <a:solidFill>
                  <a:srgbClr val="5B0091"/>
                </a:solidFill>
              </a:rPr>
              <a:t>Percentage decrease</a:t>
            </a:r>
            <a:endParaRPr lang="en-GB"/>
          </a:p>
        </p:txBody>
      </p:sp>
      <p:sp>
        <p:nvSpPr>
          <p:cNvPr id="174087" name="Rectangle 7"/>
          <p:cNvSpPr>
            <a:spLocks noChangeArrowheads="1"/>
          </p:cNvSpPr>
          <p:nvPr/>
        </p:nvSpPr>
        <p:spPr bwMode="auto">
          <a:xfrm>
            <a:off x="973138" y="3259138"/>
            <a:ext cx="7197725" cy="914400"/>
          </a:xfrm>
          <a:prstGeom prst="rect">
            <a:avLst/>
          </a:prstGeom>
          <a:solidFill>
            <a:srgbClr val="80D0E8">
              <a:alpha val="50000"/>
            </a:srgbClr>
          </a:solidFill>
          <a:ln w="28575">
            <a:solidFill>
              <a:schemeClr val="tx1"/>
            </a:solidFill>
            <a:miter lim="800000"/>
            <a:headEnd/>
            <a:tailEnd/>
          </a:ln>
          <a:effectLst/>
        </p:spPr>
        <p:txBody>
          <a:bodyPr wrap="none" anchor="ctr"/>
          <a:lstStyle/>
          <a:p>
            <a:pPr algn="ctr" eaLnBrk="0" hangingPunct="0"/>
            <a:r>
              <a:rPr lang="en-GB"/>
              <a:t>100%</a:t>
            </a:r>
          </a:p>
        </p:txBody>
      </p:sp>
      <p:sp>
        <p:nvSpPr>
          <p:cNvPr id="174088" name="Text Box 8"/>
          <p:cNvSpPr txBox="1">
            <a:spLocks noChangeArrowheads="1"/>
          </p:cNvSpPr>
          <p:nvPr/>
        </p:nvSpPr>
        <p:spPr bwMode="auto">
          <a:xfrm>
            <a:off x="457200" y="4535488"/>
            <a:ext cx="3319463" cy="457200"/>
          </a:xfrm>
          <a:prstGeom prst="rect">
            <a:avLst/>
          </a:prstGeom>
          <a:noFill/>
          <a:ln w="9525">
            <a:noFill/>
            <a:miter lim="800000"/>
            <a:headEnd/>
            <a:tailEnd/>
          </a:ln>
          <a:effectLst/>
        </p:spPr>
        <p:txBody>
          <a:bodyPr wrap="none">
            <a:spAutoFit/>
          </a:bodyPr>
          <a:lstStyle/>
          <a:p>
            <a:pPr eaLnBrk="0" hangingPunct="0"/>
            <a:r>
              <a:rPr lang="en-GB"/>
              <a:t>When we subtract 30%</a:t>
            </a:r>
          </a:p>
        </p:txBody>
      </p:sp>
      <p:sp>
        <p:nvSpPr>
          <p:cNvPr id="174089" name="Rectangle 9"/>
          <p:cNvSpPr>
            <a:spLocks noChangeArrowheads="1"/>
          </p:cNvSpPr>
          <p:nvPr/>
        </p:nvSpPr>
        <p:spPr bwMode="auto">
          <a:xfrm>
            <a:off x="6011863" y="3259138"/>
            <a:ext cx="2159000" cy="914400"/>
          </a:xfrm>
          <a:prstGeom prst="rect">
            <a:avLst/>
          </a:prstGeom>
          <a:solidFill>
            <a:schemeClr val="bg1"/>
          </a:solidFill>
          <a:ln w="28575">
            <a:solidFill>
              <a:schemeClr val="tx1"/>
            </a:solidFill>
            <a:miter lim="800000"/>
            <a:headEnd/>
            <a:tailEnd/>
          </a:ln>
          <a:effectLst/>
        </p:spPr>
        <p:txBody>
          <a:bodyPr wrap="none" anchor="ctr"/>
          <a:lstStyle/>
          <a:p>
            <a:pPr algn="ctr" eaLnBrk="0" hangingPunct="0"/>
            <a:r>
              <a:rPr lang="en-GB"/>
              <a:t>30%</a:t>
            </a:r>
          </a:p>
        </p:txBody>
      </p:sp>
      <p:sp>
        <p:nvSpPr>
          <p:cNvPr id="174090" name="Text Box 10"/>
          <p:cNvSpPr txBox="1">
            <a:spLocks noChangeArrowheads="1"/>
          </p:cNvSpPr>
          <p:nvPr/>
        </p:nvSpPr>
        <p:spPr bwMode="auto">
          <a:xfrm>
            <a:off x="3713163" y="4535488"/>
            <a:ext cx="5202237" cy="457200"/>
          </a:xfrm>
          <a:prstGeom prst="rect">
            <a:avLst/>
          </a:prstGeom>
          <a:noFill/>
          <a:ln w="9525">
            <a:noFill/>
            <a:miter lim="800000"/>
            <a:headEnd/>
            <a:tailEnd/>
          </a:ln>
          <a:effectLst/>
        </p:spPr>
        <p:txBody>
          <a:bodyPr wrap="none">
            <a:spAutoFit/>
          </a:bodyPr>
          <a:lstStyle/>
          <a:p>
            <a:pPr eaLnBrk="0" hangingPunct="0"/>
            <a:r>
              <a:rPr lang="en-GB"/>
              <a:t>we have 70% of the original amount. </a:t>
            </a:r>
          </a:p>
        </p:txBody>
      </p:sp>
      <p:sp>
        <p:nvSpPr>
          <p:cNvPr id="174091" name="Rectangle 11"/>
          <p:cNvSpPr>
            <a:spLocks noChangeArrowheads="1"/>
          </p:cNvSpPr>
          <p:nvPr/>
        </p:nvSpPr>
        <p:spPr bwMode="auto">
          <a:xfrm>
            <a:off x="973138" y="3259138"/>
            <a:ext cx="5029200" cy="914400"/>
          </a:xfrm>
          <a:prstGeom prst="rect">
            <a:avLst/>
          </a:prstGeom>
          <a:solidFill>
            <a:srgbClr val="80D0E8"/>
          </a:solidFill>
          <a:ln w="28575">
            <a:solidFill>
              <a:schemeClr val="tx1"/>
            </a:solidFill>
            <a:miter lim="800000"/>
            <a:headEnd/>
            <a:tailEnd/>
          </a:ln>
          <a:effectLst/>
        </p:spPr>
        <p:txBody>
          <a:bodyPr wrap="none" anchor="ctr"/>
          <a:lstStyle/>
          <a:p>
            <a:pPr algn="ctr" eaLnBrk="0" hangingPunct="0"/>
            <a:r>
              <a:rPr lang="en-GB"/>
              <a:t>70%</a:t>
            </a:r>
          </a:p>
        </p:txBody>
      </p:sp>
      <p:sp>
        <p:nvSpPr>
          <p:cNvPr id="174092" name="Text Box 12"/>
          <p:cNvSpPr txBox="1">
            <a:spLocks noChangeArrowheads="1"/>
          </p:cNvSpPr>
          <p:nvPr/>
        </p:nvSpPr>
        <p:spPr bwMode="auto">
          <a:xfrm>
            <a:off x="441325" y="5145088"/>
            <a:ext cx="8169275" cy="822325"/>
          </a:xfrm>
          <a:prstGeom prst="rect">
            <a:avLst/>
          </a:prstGeom>
          <a:noFill/>
          <a:ln w="9525">
            <a:noFill/>
            <a:miter lim="800000"/>
            <a:headEnd/>
            <a:tailEnd/>
          </a:ln>
          <a:effectLst/>
        </p:spPr>
        <p:txBody>
          <a:bodyPr>
            <a:spAutoFit/>
          </a:bodyPr>
          <a:lstStyle/>
          <a:p>
            <a:pPr eaLnBrk="0" hangingPunct="0"/>
            <a:r>
              <a:rPr lang="en-GB"/>
              <a:t>Finding 70% of the original amount is equivalent to finding 30% and subtracting it.</a:t>
            </a:r>
          </a:p>
        </p:txBody>
      </p:sp>
      <p:sp>
        <p:nvSpPr>
          <p:cNvPr id="174093" name="Text Box 13"/>
          <p:cNvSpPr txBox="1">
            <a:spLocks noChangeArrowheads="1"/>
          </p:cNvSpPr>
          <p:nvPr/>
        </p:nvSpPr>
        <p:spPr bwMode="auto">
          <a:xfrm>
            <a:off x="457200" y="2590800"/>
            <a:ext cx="7727950" cy="457200"/>
          </a:xfrm>
          <a:prstGeom prst="rect">
            <a:avLst/>
          </a:prstGeom>
          <a:noFill/>
          <a:ln w="9525">
            <a:noFill/>
            <a:miter lim="800000"/>
            <a:headEnd/>
            <a:tailEnd/>
          </a:ln>
          <a:effectLst/>
        </p:spPr>
        <p:txBody>
          <a:bodyPr wrap="none">
            <a:spAutoFit/>
          </a:bodyPr>
          <a:lstStyle/>
          <a:p>
            <a:pPr eaLnBrk="0" hangingPunct="0"/>
            <a:r>
              <a:rPr lang="en-GB"/>
              <a:t>We can represent the original amount as 100% like this:</a:t>
            </a:r>
          </a:p>
        </p:txBody>
      </p:sp>
      <p:sp>
        <p:nvSpPr>
          <p:cNvPr id="174094" name="Text Box 14"/>
          <p:cNvSpPr txBox="1">
            <a:spLocks noChangeArrowheads="1"/>
          </p:cNvSpPr>
          <p:nvPr/>
        </p:nvSpPr>
        <p:spPr bwMode="auto">
          <a:xfrm>
            <a:off x="457200" y="1219200"/>
            <a:ext cx="1520825" cy="457200"/>
          </a:xfrm>
          <a:prstGeom prst="rect">
            <a:avLst/>
          </a:prstGeom>
          <a:noFill/>
          <a:ln w="9525">
            <a:noFill/>
            <a:miter lim="800000"/>
            <a:headEnd/>
            <a:tailEnd/>
          </a:ln>
          <a:effectLst/>
        </p:spPr>
        <p:txBody>
          <a:bodyPr wrap="none">
            <a:spAutoFit/>
          </a:bodyPr>
          <a:lstStyle/>
          <a:p>
            <a:pPr eaLnBrk="0" hangingPunct="0"/>
            <a:r>
              <a:rPr lang="en-GB" b="1"/>
              <a:t>Method 2</a:t>
            </a:r>
          </a:p>
        </p:txBody>
      </p:sp>
      <p:sp>
        <p:nvSpPr>
          <p:cNvPr id="174095" name="Text Box 15"/>
          <p:cNvSpPr txBox="1">
            <a:spLocks noChangeArrowheads="1"/>
          </p:cNvSpPr>
          <p:nvPr/>
        </p:nvSpPr>
        <p:spPr bwMode="auto">
          <a:xfrm>
            <a:off x="441325" y="1716088"/>
            <a:ext cx="8474075" cy="822325"/>
          </a:xfrm>
          <a:prstGeom prst="rect">
            <a:avLst/>
          </a:prstGeom>
          <a:noFill/>
          <a:ln w="9525">
            <a:noFill/>
            <a:miter lim="800000"/>
            <a:headEnd/>
            <a:tailEnd/>
          </a:ln>
          <a:effectLst/>
        </p:spPr>
        <p:txBody>
          <a:bodyPr>
            <a:spAutoFit/>
          </a:bodyPr>
          <a:lstStyle/>
          <a:p>
            <a:pPr eaLnBrk="0" hangingPunct="0"/>
            <a:r>
              <a:rPr lang="en-GB"/>
              <a:t>We can use this method to find the result of a percentage decrease in a single calculation.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0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0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0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74089"/>
                                        </p:tgtEl>
                                        <p:attrNameLst>
                                          <p:attrName>style.visibility</p:attrName>
                                        </p:attrNameLst>
                                      </p:cBhvr>
                                      <p:to>
                                        <p:strVal val="visible"/>
                                      </p:to>
                                    </p:set>
                                    <p:animEffect transition="in" filter="wipe(right)">
                                      <p:cBhvr>
                                        <p:cTn id="19" dur="500"/>
                                        <p:tgtEl>
                                          <p:spTgt spid="17408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7409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4091"/>
                                        </p:tgtEl>
                                        <p:attrNameLst>
                                          <p:attrName>style.visibility</p:attrName>
                                        </p:attrNameLst>
                                      </p:cBhvr>
                                      <p:to>
                                        <p:strVal val="visible"/>
                                      </p:to>
                                    </p:set>
                                    <p:animEffect transition="in" filter="wipe(left)">
                                      <p:cBhvr>
                                        <p:cTn id="28" dur="500"/>
                                        <p:tgtEl>
                                          <p:spTgt spid="17409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74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7" grpId="0" animBg="1" autoUpdateAnimBg="0"/>
      <p:bldP spid="174088" grpId="0" autoUpdateAnimBg="0"/>
      <p:bldP spid="174089" grpId="0" animBg="1" autoUpdateAnimBg="0"/>
      <p:bldP spid="174090" grpId="0" autoUpdateAnimBg="0"/>
      <p:bldP spid="174091" grpId="0" animBg="1" autoUpdateAnimBg="0"/>
      <p:bldP spid="174092" grpId="0" autoUpdateAnimBg="0"/>
      <p:bldP spid="17409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right_button">
            <a:hlinkClick r:id="" action="ppaction://hlinkshowjump?jump=nextslide"/>
          </p:cNvPr>
          <p:cNvPicPr>
            <a:picLocks noChangeAspect="1" noChangeArrowheads="1"/>
          </p:cNvPicPr>
          <p:nvPr/>
        </p:nvPicPr>
        <p:blipFill>
          <a:blip r:embed="rId3" cstate="print"/>
          <a:srcRect/>
          <a:stretch>
            <a:fillRect/>
          </a:stretch>
        </p:blipFill>
        <p:spPr bwMode="auto">
          <a:xfrm>
            <a:off x="8459788" y="6092825"/>
            <a:ext cx="501650" cy="531813"/>
          </a:xfrm>
          <a:prstGeom prst="rect">
            <a:avLst/>
          </a:prstGeom>
          <a:noFill/>
        </p:spPr>
      </p:pic>
      <p:pic>
        <p:nvPicPr>
          <p:cNvPr id="182275" name="Picture 3" descr="left_button">
            <a:hlinkClick r:id="" action="ppaction://hlinkshowjump?jump=previousslide"/>
          </p:cNvPr>
          <p:cNvPicPr>
            <a:picLocks noChangeAspect="1" noChangeArrowheads="1"/>
          </p:cNvPicPr>
          <p:nvPr/>
        </p:nvPicPr>
        <p:blipFill>
          <a:blip r:embed="rId4" cstate="print"/>
          <a:srcRect/>
          <a:stretch>
            <a:fillRect/>
          </a:stretch>
        </p:blipFill>
        <p:spPr bwMode="auto">
          <a:xfrm>
            <a:off x="179388" y="6078538"/>
            <a:ext cx="542925" cy="576262"/>
          </a:xfrm>
          <a:prstGeom prst="rect">
            <a:avLst/>
          </a:prstGeom>
          <a:noFill/>
        </p:spPr>
      </p:pic>
      <p:sp>
        <p:nvSpPr>
          <p:cNvPr id="182276" name="Rectangle 4"/>
          <p:cNvSpPr>
            <a:spLocks noGrp="1" noChangeArrowheads="1"/>
          </p:cNvSpPr>
          <p:nvPr>
            <p:ph type="title" idx="4294967295"/>
          </p:nvPr>
        </p:nvSpPr>
        <p:spPr>
          <a:xfrm>
            <a:off x="152400" y="153988"/>
            <a:ext cx="5553075" cy="541337"/>
          </a:xfrm>
          <a:noFill/>
          <a:ln/>
        </p:spPr>
        <p:txBody>
          <a:bodyPr>
            <a:normAutofit fontScale="90000"/>
          </a:bodyPr>
          <a:lstStyle/>
          <a:p>
            <a:r>
              <a:rPr lang="en-GB">
                <a:solidFill>
                  <a:srgbClr val="5B0091"/>
                </a:solidFill>
              </a:rPr>
              <a:t>Percentage decrease</a:t>
            </a:r>
            <a:endParaRPr lang="en-GB"/>
          </a:p>
        </p:txBody>
      </p:sp>
      <p:sp>
        <p:nvSpPr>
          <p:cNvPr id="182278" name="Text Box 6"/>
          <p:cNvSpPr txBox="1">
            <a:spLocks noChangeArrowheads="1"/>
          </p:cNvSpPr>
          <p:nvPr/>
        </p:nvSpPr>
        <p:spPr bwMode="auto">
          <a:xfrm>
            <a:off x="457200" y="1219200"/>
            <a:ext cx="8077200" cy="457200"/>
          </a:xfrm>
          <a:prstGeom prst="rect">
            <a:avLst/>
          </a:prstGeom>
          <a:noFill/>
          <a:ln w="9525">
            <a:noFill/>
            <a:miter lim="800000"/>
            <a:headEnd/>
            <a:tailEnd/>
          </a:ln>
          <a:effectLst/>
        </p:spPr>
        <p:txBody>
          <a:bodyPr>
            <a:spAutoFit/>
          </a:bodyPr>
          <a:lstStyle/>
          <a:p>
            <a:pPr eaLnBrk="0" hangingPunct="0"/>
            <a:r>
              <a:rPr lang="en-GB"/>
              <a:t>So, to decrease £75 by 30% we need to find 70% of £75.</a:t>
            </a:r>
          </a:p>
        </p:txBody>
      </p:sp>
      <p:sp>
        <p:nvSpPr>
          <p:cNvPr id="182279" name="Text Box 7"/>
          <p:cNvSpPr txBox="1">
            <a:spLocks noChangeArrowheads="1"/>
          </p:cNvSpPr>
          <p:nvPr/>
        </p:nvSpPr>
        <p:spPr bwMode="auto">
          <a:xfrm>
            <a:off x="2773363" y="2025650"/>
            <a:ext cx="3398837" cy="457200"/>
          </a:xfrm>
          <a:prstGeom prst="rect">
            <a:avLst/>
          </a:prstGeom>
          <a:noFill/>
          <a:ln w="9525">
            <a:noFill/>
            <a:miter lim="800000"/>
            <a:headEnd/>
            <a:tailEnd/>
          </a:ln>
          <a:effectLst/>
        </p:spPr>
        <p:txBody>
          <a:bodyPr>
            <a:spAutoFit/>
          </a:bodyPr>
          <a:lstStyle/>
          <a:p>
            <a:pPr eaLnBrk="0" hangingPunct="0"/>
            <a:r>
              <a:rPr lang="en-GB"/>
              <a:t>70% of £75 = 0.7 × £75</a:t>
            </a:r>
          </a:p>
        </p:txBody>
      </p:sp>
      <p:sp>
        <p:nvSpPr>
          <p:cNvPr id="182280" name="Text Box 8"/>
          <p:cNvSpPr txBox="1">
            <a:spLocks noChangeArrowheads="1"/>
          </p:cNvSpPr>
          <p:nvPr/>
        </p:nvSpPr>
        <p:spPr bwMode="auto">
          <a:xfrm>
            <a:off x="4411663" y="2590800"/>
            <a:ext cx="1379537" cy="457200"/>
          </a:xfrm>
          <a:prstGeom prst="rect">
            <a:avLst/>
          </a:prstGeom>
          <a:noFill/>
          <a:ln w="9525">
            <a:noFill/>
            <a:miter lim="800000"/>
            <a:headEnd/>
            <a:tailEnd/>
          </a:ln>
          <a:effectLst/>
        </p:spPr>
        <p:txBody>
          <a:bodyPr wrap="none">
            <a:spAutoFit/>
          </a:bodyPr>
          <a:lstStyle/>
          <a:p>
            <a:pPr eaLnBrk="0" hangingPunct="0"/>
            <a:r>
              <a:rPr lang="en-GB"/>
              <a:t>= £52.50</a:t>
            </a:r>
          </a:p>
        </p:txBody>
      </p:sp>
      <p:sp>
        <p:nvSpPr>
          <p:cNvPr id="182281" name="Text Box 9"/>
          <p:cNvSpPr txBox="1">
            <a:spLocks noChangeArrowheads="1"/>
          </p:cNvSpPr>
          <p:nvPr/>
        </p:nvSpPr>
        <p:spPr bwMode="auto">
          <a:xfrm>
            <a:off x="441325" y="3352800"/>
            <a:ext cx="8474075" cy="121602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eaLnBrk="0" hangingPunct="0"/>
            <a:r>
              <a:rPr lang="en-GB"/>
              <a:t>In general, if you start with a given amount (100%) and you decrease it by </a:t>
            </a:r>
            <a:r>
              <a:rPr lang="en-GB" i="1">
                <a:latin typeface="Times New Roman" pitchFamily="18" charset="0"/>
              </a:rPr>
              <a:t>x</a:t>
            </a:r>
            <a:r>
              <a:rPr lang="en-GB"/>
              <a:t>%, then you will end up with (100 – </a:t>
            </a:r>
            <a:r>
              <a:rPr lang="en-GB" i="1">
                <a:latin typeface="Times New Roman" pitchFamily="18" charset="0"/>
              </a:rPr>
              <a:t>x</a:t>
            </a:r>
            <a:r>
              <a:rPr lang="en-GB"/>
              <a:t>)% of the original amount.</a:t>
            </a:r>
          </a:p>
        </p:txBody>
      </p:sp>
      <p:sp>
        <p:nvSpPr>
          <p:cNvPr id="182283" name="Text Box 11"/>
          <p:cNvSpPr txBox="1">
            <a:spLocks noChangeArrowheads="1"/>
          </p:cNvSpPr>
          <p:nvPr/>
        </p:nvSpPr>
        <p:spPr bwMode="auto">
          <a:xfrm>
            <a:off x="441325" y="4968875"/>
            <a:ext cx="8474075" cy="822325"/>
          </a:xfrm>
          <a:prstGeom prst="rect">
            <a:avLst/>
          </a:prstGeom>
          <a:noFill/>
          <a:ln w="9525">
            <a:noFill/>
            <a:miter lim="800000"/>
            <a:headEnd/>
            <a:tailEnd/>
          </a:ln>
          <a:effectLst/>
        </p:spPr>
        <p:txBody>
          <a:bodyPr>
            <a:spAutoFit/>
          </a:bodyPr>
          <a:lstStyle/>
          <a:p>
            <a:pPr eaLnBrk="0" hangingPunct="0"/>
            <a:r>
              <a:rPr lang="en-GB"/>
              <a:t>To convert (100 – </a:t>
            </a:r>
            <a:r>
              <a:rPr lang="en-GB" i="1">
                <a:latin typeface="Times New Roman" pitchFamily="18" charset="0"/>
              </a:rPr>
              <a:t>x</a:t>
            </a:r>
            <a:r>
              <a:rPr lang="en-GB"/>
              <a:t>)% to a decimal multiplier we have to divide (100 – </a:t>
            </a:r>
            <a:r>
              <a:rPr lang="en-GB" i="1">
                <a:latin typeface="Times New Roman" pitchFamily="18" charset="0"/>
              </a:rPr>
              <a:t>x</a:t>
            </a:r>
            <a:r>
              <a:rPr lang="en-GB"/>
              <a:t>) by 100. This is usually done mentally.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2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22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2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9" grpId="0"/>
      <p:bldP spid="182280" grpId="0"/>
      <p:bldP spid="182281" grpId="0" animBg="1"/>
      <p:bldP spid="1822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right_button">
            <a:hlinkClick r:id="" action="ppaction://hlinkshowjump?jump=nextslide"/>
          </p:cNvPr>
          <p:cNvPicPr>
            <a:picLocks noChangeAspect="1" noChangeArrowheads="1"/>
          </p:cNvPicPr>
          <p:nvPr/>
        </p:nvPicPr>
        <p:blipFill>
          <a:blip r:embed="rId3" cstate="print"/>
          <a:srcRect/>
          <a:stretch>
            <a:fillRect/>
          </a:stretch>
        </p:blipFill>
        <p:spPr bwMode="auto">
          <a:xfrm>
            <a:off x="8459788" y="6092825"/>
            <a:ext cx="501650" cy="531813"/>
          </a:xfrm>
          <a:prstGeom prst="rect">
            <a:avLst/>
          </a:prstGeom>
          <a:noFill/>
        </p:spPr>
      </p:pic>
      <p:pic>
        <p:nvPicPr>
          <p:cNvPr id="180227" name="Picture 3" descr="left_button">
            <a:hlinkClick r:id="" action="ppaction://hlinkshowjump?jump=previousslide"/>
          </p:cNvPr>
          <p:cNvPicPr>
            <a:picLocks noChangeAspect="1" noChangeArrowheads="1"/>
          </p:cNvPicPr>
          <p:nvPr/>
        </p:nvPicPr>
        <p:blipFill>
          <a:blip r:embed="rId4" cstate="print"/>
          <a:srcRect/>
          <a:stretch>
            <a:fillRect/>
          </a:stretch>
        </p:blipFill>
        <p:spPr bwMode="auto">
          <a:xfrm>
            <a:off x="179388" y="6078538"/>
            <a:ext cx="542925" cy="576262"/>
          </a:xfrm>
          <a:prstGeom prst="rect">
            <a:avLst/>
          </a:prstGeom>
          <a:noFill/>
        </p:spPr>
      </p:pic>
      <p:sp>
        <p:nvSpPr>
          <p:cNvPr id="180228" name="Text Box 4"/>
          <p:cNvSpPr txBox="1">
            <a:spLocks noChangeArrowheads="1"/>
          </p:cNvSpPr>
          <p:nvPr/>
        </p:nvSpPr>
        <p:spPr bwMode="auto">
          <a:xfrm>
            <a:off x="288925" y="1182688"/>
            <a:ext cx="6931025" cy="457200"/>
          </a:xfrm>
          <a:prstGeom prst="rect">
            <a:avLst/>
          </a:prstGeom>
          <a:noFill/>
          <a:ln w="9525">
            <a:noFill/>
            <a:miter lim="800000"/>
            <a:headEnd/>
            <a:tailEnd/>
          </a:ln>
          <a:effectLst/>
        </p:spPr>
        <p:txBody>
          <a:bodyPr wrap="none">
            <a:spAutoFit/>
          </a:bodyPr>
          <a:lstStyle/>
          <a:p>
            <a:pPr eaLnBrk="0" hangingPunct="0"/>
            <a:r>
              <a:rPr lang="en-GB"/>
              <a:t>Here are some more examples using this method:</a:t>
            </a:r>
          </a:p>
        </p:txBody>
      </p:sp>
      <p:sp>
        <p:nvSpPr>
          <p:cNvPr id="180237" name="Rectangle 13"/>
          <p:cNvSpPr>
            <a:spLocks noGrp="1" noChangeArrowheads="1"/>
          </p:cNvSpPr>
          <p:nvPr>
            <p:ph type="title" idx="4294967295"/>
          </p:nvPr>
        </p:nvSpPr>
        <p:spPr/>
        <p:txBody>
          <a:bodyPr/>
          <a:lstStyle/>
          <a:p>
            <a:r>
              <a:rPr lang="en-GB">
                <a:solidFill>
                  <a:srgbClr val="5B0091"/>
                </a:solidFill>
              </a:rPr>
              <a:t>Percentage decrease</a:t>
            </a:r>
            <a:endParaRPr lang="en-GB"/>
          </a:p>
        </p:txBody>
      </p:sp>
      <p:sp>
        <p:nvSpPr>
          <p:cNvPr id="180238" name="Text Box 14"/>
          <p:cNvSpPr txBox="1">
            <a:spLocks noChangeArrowheads="1"/>
          </p:cNvSpPr>
          <p:nvPr/>
        </p:nvSpPr>
        <p:spPr bwMode="auto">
          <a:xfrm>
            <a:off x="4902200" y="1981200"/>
            <a:ext cx="3552825" cy="485775"/>
          </a:xfrm>
          <a:prstGeom prst="rect">
            <a:avLst/>
          </a:prstGeom>
          <a:solidFill>
            <a:srgbClr val="FFFFCC"/>
          </a:solidFill>
          <a:ln w="28575">
            <a:solidFill>
              <a:schemeClr val="tx1"/>
            </a:solidFill>
            <a:miter lim="800000"/>
            <a:headEnd/>
            <a:tailEnd/>
          </a:ln>
          <a:effectLst/>
        </p:spPr>
        <p:txBody>
          <a:bodyPr wrap="none">
            <a:spAutoFit/>
          </a:bodyPr>
          <a:lstStyle/>
          <a:p>
            <a:pPr algn="ctr" eaLnBrk="0" hangingPunct="0"/>
            <a:r>
              <a:rPr lang="en-GB"/>
              <a:t>Decrease £320 by 3.5%.</a:t>
            </a:r>
          </a:p>
        </p:txBody>
      </p:sp>
      <p:sp>
        <p:nvSpPr>
          <p:cNvPr id="180239" name="Text Box 15"/>
          <p:cNvSpPr txBox="1">
            <a:spLocks noChangeArrowheads="1"/>
          </p:cNvSpPr>
          <p:nvPr/>
        </p:nvSpPr>
        <p:spPr bwMode="auto">
          <a:xfrm>
            <a:off x="4648200" y="2590800"/>
            <a:ext cx="2336800" cy="457200"/>
          </a:xfrm>
          <a:prstGeom prst="rect">
            <a:avLst/>
          </a:prstGeom>
          <a:noFill/>
          <a:ln w="9525">
            <a:noFill/>
            <a:miter lim="800000"/>
            <a:headEnd/>
            <a:tailEnd/>
          </a:ln>
          <a:effectLst/>
        </p:spPr>
        <p:txBody>
          <a:bodyPr wrap="none">
            <a:spAutoFit/>
          </a:bodyPr>
          <a:lstStyle/>
          <a:p>
            <a:pPr eaLnBrk="0" hangingPunct="0"/>
            <a:r>
              <a:rPr lang="en-GB"/>
              <a:t>96.5% </a:t>
            </a:r>
            <a:r>
              <a:rPr lang="en-GB">
                <a:cs typeface="Arial" charset="0"/>
              </a:rPr>
              <a:t>×</a:t>
            </a:r>
            <a:r>
              <a:rPr lang="en-GB"/>
              <a:t> £320 =</a:t>
            </a:r>
          </a:p>
        </p:txBody>
      </p:sp>
      <p:sp>
        <p:nvSpPr>
          <p:cNvPr id="180240" name="Text Box 16"/>
          <p:cNvSpPr txBox="1">
            <a:spLocks noChangeArrowheads="1"/>
          </p:cNvSpPr>
          <p:nvPr/>
        </p:nvSpPr>
        <p:spPr bwMode="auto">
          <a:xfrm>
            <a:off x="6883400" y="2590800"/>
            <a:ext cx="1973263" cy="457200"/>
          </a:xfrm>
          <a:prstGeom prst="rect">
            <a:avLst/>
          </a:prstGeom>
          <a:noFill/>
          <a:ln w="9525">
            <a:noFill/>
            <a:miter lim="800000"/>
            <a:headEnd/>
            <a:tailEnd/>
          </a:ln>
          <a:effectLst/>
        </p:spPr>
        <p:txBody>
          <a:bodyPr wrap="none">
            <a:spAutoFit/>
          </a:bodyPr>
          <a:lstStyle/>
          <a:p>
            <a:pPr eaLnBrk="0" hangingPunct="0"/>
            <a:r>
              <a:rPr lang="en-GB"/>
              <a:t>0.965 </a:t>
            </a:r>
            <a:r>
              <a:rPr lang="en-GB">
                <a:cs typeface="Arial" charset="0"/>
              </a:rPr>
              <a:t>×</a:t>
            </a:r>
            <a:r>
              <a:rPr lang="en-GB"/>
              <a:t> £320</a:t>
            </a:r>
          </a:p>
        </p:txBody>
      </p:sp>
      <p:sp>
        <p:nvSpPr>
          <p:cNvPr id="180241" name="Text Box 17"/>
          <p:cNvSpPr txBox="1">
            <a:spLocks noChangeArrowheads="1"/>
          </p:cNvSpPr>
          <p:nvPr/>
        </p:nvSpPr>
        <p:spPr bwMode="auto">
          <a:xfrm>
            <a:off x="6596063" y="3124200"/>
            <a:ext cx="1549400" cy="457200"/>
          </a:xfrm>
          <a:prstGeom prst="rect">
            <a:avLst/>
          </a:prstGeom>
          <a:noFill/>
          <a:ln w="9525">
            <a:noFill/>
            <a:miter lim="800000"/>
            <a:headEnd/>
            <a:tailEnd/>
          </a:ln>
          <a:effectLst/>
        </p:spPr>
        <p:txBody>
          <a:bodyPr wrap="none">
            <a:spAutoFit/>
          </a:bodyPr>
          <a:lstStyle/>
          <a:p>
            <a:pPr eaLnBrk="0" hangingPunct="0"/>
            <a:r>
              <a:rPr lang="en-GB"/>
              <a:t>= £308.80</a:t>
            </a:r>
          </a:p>
        </p:txBody>
      </p:sp>
      <p:sp>
        <p:nvSpPr>
          <p:cNvPr id="180242" name="Text Box 18"/>
          <p:cNvSpPr txBox="1">
            <a:spLocks noChangeArrowheads="1"/>
          </p:cNvSpPr>
          <p:nvPr/>
        </p:nvSpPr>
        <p:spPr bwMode="auto">
          <a:xfrm>
            <a:off x="4859338" y="4078288"/>
            <a:ext cx="3638550" cy="485775"/>
          </a:xfrm>
          <a:prstGeom prst="rect">
            <a:avLst/>
          </a:prstGeom>
          <a:solidFill>
            <a:srgbClr val="FFFFCC"/>
          </a:solidFill>
          <a:ln w="28575">
            <a:solidFill>
              <a:schemeClr val="tx1"/>
            </a:solidFill>
            <a:miter lim="800000"/>
            <a:headEnd/>
            <a:tailEnd/>
          </a:ln>
          <a:effectLst/>
        </p:spPr>
        <p:txBody>
          <a:bodyPr wrap="none">
            <a:spAutoFit/>
          </a:bodyPr>
          <a:lstStyle/>
          <a:p>
            <a:pPr eaLnBrk="0" hangingPunct="0"/>
            <a:r>
              <a:rPr lang="en-GB"/>
              <a:t>Decrease £1570 by 95%.</a:t>
            </a:r>
          </a:p>
        </p:txBody>
      </p:sp>
      <p:sp>
        <p:nvSpPr>
          <p:cNvPr id="180243" name="Text Box 19"/>
          <p:cNvSpPr txBox="1">
            <a:spLocks noChangeArrowheads="1"/>
          </p:cNvSpPr>
          <p:nvPr/>
        </p:nvSpPr>
        <p:spPr bwMode="auto">
          <a:xfrm>
            <a:off x="4787900" y="4724400"/>
            <a:ext cx="2082800" cy="457200"/>
          </a:xfrm>
          <a:prstGeom prst="rect">
            <a:avLst/>
          </a:prstGeom>
          <a:noFill/>
          <a:ln w="9525">
            <a:noFill/>
            <a:miter lim="800000"/>
            <a:headEnd/>
            <a:tailEnd/>
          </a:ln>
          <a:effectLst/>
        </p:spPr>
        <p:txBody>
          <a:bodyPr wrap="none">
            <a:spAutoFit/>
          </a:bodyPr>
          <a:lstStyle/>
          <a:p>
            <a:pPr eaLnBrk="0" hangingPunct="0"/>
            <a:r>
              <a:rPr lang="en-GB"/>
              <a:t>5% </a:t>
            </a:r>
            <a:r>
              <a:rPr lang="en-GB">
                <a:cs typeface="Arial" charset="0"/>
              </a:rPr>
              <a:t>×</a:t>
            </a:r>
            <a:r>
              <a:rPr lang="en-GB"/>
              <a:t> £1570 =</a:t>
            </a:r>
          </a:p>
        </p:txBody>
      </p:sp>
      <p:sp>
        <p:nvSpPr>
          <p:cNvPr id="180244" name="Text Box 20"/>
          <p:cNvSpPr txBox="1">
            <a:spLocks noChangeArrowheads="1"/>
          </p:cNvSpPr>
          <p:nvPr/>
        </p:nvSpPr>
        <p:spPr bwMode="auto">
          <a:xfrm>
            <a:off x="6746875" y="4724400"/>
            <a:ext cx="1973263" cy="457200"/>
          </a:xfrm>
          <a:prstGeom prst="rect">
            <a:avLst/>
          </a:prstGeom>
          <a:noFill/>
          <a:ln w="9525">
            <a:noFill/>
            <a:miter lim="800000"/>
            <a:headEnd/>
            <a:tailEnd/>
          </a:ln>
          <a:effectLst/>
        </p:spPr>
        <p:txBody>
          <a:bodyPr wrap="none">
            <a:spAutoFit/>
          </a:bodyPr>
          <a:lstStyle/>
          <a:p>
            <a:pPr eaLnBrk="0" hangingPunct="0"/>
            <a:r>
              <a:rPr lang="en-GB"/>
              <a:t>0.05 </a:t>
            </a:r>
            <a:r>
              <a:rPr lang="en-GB">
                <a:cs typeface="Arial" charset="0"/>
              </a:rPr>
              <a:t>×</a:t>
            </a:r>
            <a:r>
              <a:rPr lang="en-GB"/>
              <a:t> £1570</a:t>
            </a:r>
          </a:p>
        </p:txBody>
      </p:sp>
      <p:sp>
        <p:nvSpPr>
          <p:cNvPr id="180245" name="Text Box 21"/>
          <p:cNvSpPr txBox="1">
            <a:spLocks noChangeArrowheads="1"/>
          </p:cNvSpPr>
          <p:nvPr/>
        </p:nvSpPr>
        <p:spPr bwMode="auto">
          <a:xfrm>
            <a:off x="6518275" y="5257800"/>
            <a:ext cx="1379538" cy="457200"/>
          </a:xfrm>
          <a:prstGeom prst="rect">
            <a:avLst/>
          </a:prstGeom>
          <a:noFill/>
          <a:ln w="9525">
            <a:noFill/>
            <a:miter lim="800000"/>
            <a:headEnd/>
            <a:tailEnd/>
          </a:ln>
          <a:effectLst/>
        </p:spPr>
        <p:txBody>
          <a:bodyPr wrap="none">
            <a:spAutoFit/>
          </a:bodyPr>
          <a:lstStyle/>
          <a:p>
            <a:pPr eaLnBrk="0" hangingPunct="0"/>
            <a:r>
              <a:rPr lang="en-GB"/>
              <a:t>= £78.50</a:t>
            </a:r>
          </a:p>
        </p:txBody>
      </p:sp>
      <p:sp>
        <p:nvSpPr>
          <p:cNvPr id="180246" name="Text Box 22"/>
          <p:cNvSpPr txBox="1">
            <a:spLocks noChangeArrowheads="1"/>
          </p:cNvSpPr>
          <p:nvPr/>
        </p:nvSpPr>
        <p:spPr bwMode="auto">
          <a:xfrm>
            <a:off x="457200" y="1944688"/>
            <a:ext cx="3298825" cy="485775"/>
          </a:xfrm>
          <a:prstGeom prst="rect">
            <a:avLst/>
          </a:prstGeom>
          <a:solidFill>
            <a:srgbClr val="FFFFCC"/>
          </a:solidFill>
          <a:ln w="28575">
            <a:solidFill>
              <a:schemeClr val="tx1"/>
            </a:solidFill>
            <a:miter lim="800000"/>
            <a:headEnd/>
            <a:tailEnd/>
          </a:ln>
          <a:effectLst/>
        </p:spPr>
        <p:txBody>
          <a:bodyPr wrap="none">
            <a:spAutoFit/>
          </a:bodyPr>
          <a:lstStyle/>
          <a:p>
            <a:pPr eaLnBrk="0" hangingPunct="0"/>
            <a:r>
              <a:rPr lang="en-GB"/>
              <a:t>Decrease £65 by 20%.</a:t>
            </a:r>
          </a:p>
        </p:txBody>
      </p:sp>
      <p:sp>
        <p:nvSpPr>
          <p:cNvPr id="180247" name="Text Box 23"/>
          <p:cNvSpPr txBox="1">
            <a:spLocks noChangeArrowheads="1"/>
          </p:cNvSpPr>
          <p:nvPr/>
        </p:nvSpPr>
        <p:spPr bwMode="auto">
          <a:xfrm>
            <a:off x="457200" y="2554288"/>
            <a:ext cx="1912938" cy="457200"/>
          </a:xfrm>
          <a:prstGeom prst="rect">
            <a:avLst/>
          </a:prstGeom>
          <a:noFill/>
          <a:ln w="9525">
            <a:noFill/>
            <a:miter lim="800000"/>
            <a:headEnd/>
            <a:tailEnd/>
          </a:ln>
          <a:effectLst/>
        </p:spPr>
        <p:txBody>
          <a:bodyPr wrap="none">
            <a:spAutoFit/>
          </a:bodyPr>
          <a:lstStyle/>
          <a:p>
            <a:pPr eaLnBrk="0" hangingPunct="0"/>
            <a:r>
              <a:rPr lang="en-GB"/>
              <a:t>80% </a:t>
            </a:r>
            <a:r>
              <a:rPr lang="en-GB">
                <a:cs typeface="Arial" charset="0"/>
              </a:rPr>
              <a:t>×</a:t>
            </a:r>
            <a:r>
              <a:rPr lang="en-GB"/>
              <a:t> £65 =</a:t>
            </a:r>
          </a:p>
        </p:txBody>
      </p:sp>
      <p:sp>
        <p:nvSpPr>
          <p:cNvPr id="180248" name="Text Box 24"/>
          <p:cNvSpPr txBox="1">
            <a:spLocks noChangeArrowheads="1"/>
          </p:cNvSpPr>
          <p:nvPr/>
        </p:nvSpPr>
        <p:spPr bwMode="auto">
          <a:xfrm>
            <a:off x="2286000" y="2554288"/>
            <a:ext cx="1463675" cy="457200"/>
          </a:xfrm>
          <a:prstGeom prst="rect">
            <a:avLst/>
          </a:prstGeom>
          <a:noFill/>
          <a:ln w="9525">
            <a:noFill/>
            <a:miter lim="800000"/>
            <a:headEnd/>
            <a:tailEnd/>
          </a:ln>
          <a:effectLst/>
        </p:spPr>
        <p:txBody>
          <a:bodyPr wrap="none">
            <a:spAutoFit/>
          </a:bodyPr>
          <a:lstStyle/>
          <a:p>
            <a:pPr eaLnBrk="0" hangingPunct="0"/>
            <a:r>
              <a:rPr lang="en-GB"/>
              <a:t>0.8 </a:t>
            </a:r>
            <a:r>
              <a:rPr lang="en-GB">
                <a:cs typeface="Arial" charset="0"/>
              </a:rPr>
              <a:t>×</a:t>
            </a:r>
            <a:r>
              <a:rPr lang="en-GB"/>
              <a:t> £65</a:t>
            </a:r>
          </a:p>
        </p:txBody>
      </p:sp>
      <p:sp>
        <p:nvSpPr>
          <p:cNvPr id="180249" name="Text Box 25"/>
          <p:cNvSpPr txBox="1">
            <a:spLocks noChangeArrowheads="1"/>
          </p:cNvSpPr>
          <p:nvPr/>
        </p:nvSpPr>
        <p:spPr bwMode="auto">
          <a:xfrm>
            <a:off x="1981200" y="3087688"/>
            <a:ext cx="955675" cy="457200"/>
          </a:xfrm>
          <a:prstGeom prst="rect">
            <a:avLst/>
          </a:prstGeom>
          <a:noFill/>
          <a:ln w="9525">
            <a:noFill/>
            <a:miter lim="800000"/>
            <a:headEnd/>
            <a:tailEnd/>
          </a:ln>
          <a:effectLst/>
        </p:spPr>
        <p:txBody>
          <a:bodyPr wrap="none">
            <a:spAutoFit/>
          </a:bodyPr>
          <a:lstStyle/>
          <a:p>
            <a:pPr eaLnBrk="0" hangingPunct="0"/>
            <a:r>
              <a:rPr lang="en-GB"/>
              <a:t>= £52</a:t>
            </a:r>
          </a:p>
        </p:txBody>
      </p:sp>
      <p:sp>
        <p:nvSpPr>
          <p:cNvPr id="180250" name="Text Box 26"/>
          <p:cNvSpPr txBox="1">
            <a:spLocks noChangeArrowheads="1"/>
          </p:cNvSpPr>
          <p:nvPr/>
        </p:nvSpPr>
        <p:spPr bwMode="auto">
          <a:xfrm>
            <a:off x="457200" y="4078288"/>
            <a:ext cx="3214688" cy="485775"/>
          </a:xfrm>
          <a:prstGeom prst="rect">
            <a:avLst/>
          </a:prstGeom>
          <a:solidFill>
            <a:srgbClr val="FFFFCC"/>
          </a:solidFill>
          <a:ln w="28575">
            <a:solidFill>
              <a:schemeClr val="tx1"/>
            </a:solidFill>
            <a:miter lim="800000"/>
            <a:headEnd/>
            <a:tailEnd/>
          </a:ln>
          <a:effectLst/>
        </p:spPr>
        <p:txBody>
          <a:bodyPr wrap="none">
            <a:spAutoFit/>
          </a:bodyPr>
          <a:lstStyle/>
          <a:p>
            <a:pPr eaLnBrk="0" hangingPunct="0"/>
            <a:r>
              <a:rPr lang="en-GB"/>
              <a:t>Decrease £56 by 34%</a:t>
            </a:r>
          </a:p>
        </p:txBody>
      </p:sp>
      <p:sp>
        <p:nvSpPr>
          <p:cNvPr id="180251" name="Text Box 27"/>
          <p:cNvSpPr txBox="1">
            <a:spLocks noChangeArrowheads="1"/>
          </p:cNvSpPr>
          <p:nvPr/>
        </p:nvSpPr>
        <p:spPr bwMode="auto">
          <a:xfrm>
            <a:off x="457200" y="4687888"/>
            <a:ext cx="1912938" cy="457200"/>
          </a:xfrm>
          <a:prstGeom prst="rect">
            <a:avLst/>
          </a:prstGeom>
          <a:noFill/>
          <a:ln w="9525">
            <a:noFill/>
            <a:miter lim="800000"/>
            <a:headEnd/>
            <a:tailEnd/>
          </a:ln>
          <a:effectLst/>
        </p:spPr>
        <p:txBody>
          <a:bodyPr wrap="none">
            <a:spAutoFit/>
          </a:bodyPr>
          <a:lstStyle/>
          <a:p>
            <a:pPr eaLnBrk="0" hangingPunct="0"/>
            <a:r>
              <a:rPr lang="en-GB"/>
              <a:t>66% </a:t>
            </a:r>
            <a:r>
              <a:rPr lang="en-GB">
                <a:cs typeface="Arial" charset="0"/>
              </a:rPr>
              <a:t>×</a:t>
            </a:r>
            <a:r>
              <a:rPr lang="en-GB"/>
              <a:t> £56 =</a:t>
            </a:r>
          </a:p>
        </p:txBody>
      </p:sp>
      <p:sp>
        <p:nvSpPr>
          <p:cNvPr id="180252" name="Text Box 28"/>
          <p:cNvSpPr txBox="1">
            <a:spLocks noChangeArrowheads="1"/>
          </p:cNvSpPr>
          <p:nvPr/>
        </p:nvSpPr>
        <p:spPr bwMode="auto">
          <a:xfrm>
            <a:off x="2252663" y="4687888"/>
            <a:ext cx="1633537" cy="457200"/>
          </a:xfrm>
          <a:prstGeom prst="rect">
            <a:avLst/>
          </a:prstGeom>
          <a:noFill/>
          <a:ln w="9525">
            <a:noFill/>
            <a:miter lim="800000"/>
            <a:headEnd/>
            <a:tailEnd/>
          </a:ln>
          <a:effectLst/>
        </p:spPr>
        <p:txBody>
          <a:bodyPr wrap="none">
            <a:spAutoFit/>
          </a:bodyPr>
          <a:lstStyle/>
          <a:p>
            <a:pPr eaLnBrk="0" hangingPunct="0"/>
            <a:r>
              <a:rPr lang="en-GB"/>
              <a:t>0.66 </a:t>
            </a:r>
            <a:r>
              <a:rPr lang="en-GB">
                <a:cs typeface="Arial" charset="0"/>
              </a:rPr>
              <a:t>×</a:t>
            </a:r>
            <a:r>
              <a:rPr lang="en-GB"/>
              <a:t> £56</a:t>
            </a:r>
          </a:p>
        </p:txBody>
      </p:sp>
      <p:sp>
        <p:nvSpPr>
          <p:cNvPr id="180253" name="Text Box 29"/>
          <p:cNvSpPr txBox="1">
            <a:spLocks noChangeArrowheads="1"/>
          </p:cNvSpPr>
          <p:nvPr/>
        </p:nvSpPr>
        <p:spPr bwMode="auto">
          <a:xfrm>
            <a:off x="1981200" y="5257800"/>
            <a:ext cx="1379538" cy="457200"/>
          </a:xfrm>
          <a:prstGeom prst="rect">
            <a:avLst/>
          </a:prstGeom>
          <a:noFill/>
          <a:ln w="9525">
            <a:noFill/>
            <a:miter lim="800000"/>
            <a:headEnd/>
            <a:tailEnd/>
          </a:ln>
          <a:effectLst/>
        </p:spPr>
        <p:txBody>
          <a:bodyPr wrap="none">
            <a:spAutoFit/>
          </a:bodyPr>
          <a:lstStyle/>
          <a:p>
            <a:pPr eaLnBrk="0" hangingPunct="0"/>
            <a:r>
              <a:rPr lang="en-GB"/>
              <a:t>= £36.96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02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02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02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02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02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02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02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02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802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802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802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802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802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802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802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18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8" grpId="0" animBg="1" autoUpdateAnimBg="0"/>
      <p:bldP spid="180239" grpId="0" autoUpdateAnimBg="0"/>
      <p:bldP spid="180240" grpId="0" autoUpdateAnimBg="0"/>
      <p:bldP spid="180241" grpId="0" autoUpdateAnimBg="0"/>
      <p:bldP spid="180242" grpId="0" animBg="1" autoUpdateAnimBg="0"/>
      <p:bldP spid="180243" grpId="0" autoUpdateAnimBg="0"/>
      <p:bldP spid="180244" grpId="0" autoUpdateAnimBg="0"/>
      <p:bldP spid="180245" grpId="0" autoUpdateAnimBg="0"/>
      <p:bldP spid="180246" grpId="0" animBg="1" autoUpdateAnimBg="0"/>
      <p:bldP spid="180247" grpId="0" autoUpdateAnimBg="0"/>
      <p:bldP spid="180248" grpId="0" autoUpdateAnimBg="0"/>
      <p:bldP spid="180249" grpId="0" autoUpdateAnimBg="0"/>
      <p:bldP spid="180250" grpId="0" animBg="1" autoUpdateAnimBg="0"/>
      <p:bldP spid="180251" grpId="0" autoUpdateAnimBg="0"/>
      <p:bldP spid="180252" grpId="0" autoUpdateAnimBg="0"/>
      <p:bldP spid="18025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descr="right_button">
            <a:hlinkClick r:id="" action="ppaction://hlinkshowjump?jump=nextslide"/>
          </p:cNvPr>
          <p:cNvPicPr>
            <a:picLocks noChangeAspect="1" noChangeArrowheads="1"/>
          </p:cNvPicPr>
          <p:nvPr/>
        </p:nvPicPr>
        <p:blipFill>
          <a:blip r:embed="rId5" cstate="print"/>
          <a:srcRect/>
          <a:stretch>
            <a:fillRect/>
          </a:stretch>
        </p:blipFill>
        <p:spPr bwMode="auto">
          <a:xfrm>
            <a:off x="8459788" y="6092825"/>
            <a:ext cx="501650" cy="531813"/>
          </a:xfrm>
          <a:prstGeom prst="rect">
            <a:avLst/>
          </a:prstGeom>
          <a:noFill/>
        </p:spPr>
      </p:pic>
      <p:pic>
        <p:nvPicPr>
          <p:cNvPr id="221187" name="Picture 3" descr="left_button">
            <a:hlinkClick r:id="" action="ppaction://hlinkshowjump?jump=previousslide"/>
          </p:cNvPr>
          <p:cNvPicPr>
            <a:picLocks noChangeAspect="1" noChangeArrowheads="1"/>
          </p:cNvPicPr>
          <p:nvPr/>
        </p:nvPicPr>
        <p:blipFill>
          <a:blip r:embed="rId6" cstate="print"/>
          <a:srcRect/>
          <a:stretch>
            <a:fillRect/>
          </a:stretch>
        </p:blipFill>
        <p:spPr bwMode="auto">
          <a:xfrm>
            <a:off x="179388" y="6078538"/>
            <a:ext cx="542925" cy="576262"/>
          </a:xfrm>
          <a:prstGeom prst="rect">
            <a:avLst/>
          </a:prstGeom>
          <a:noFill/>
        </p:spPr>
      </p:pic>
      <p:sp>
        <p:nvSpPr>
          <p:cNvPr id="221189" name="Rectangle 5"/>
          <p:cNvSpPr>
            <a:spLocks noGrp="1" noChangeArrowheads="1"/>
          </p:cNvSpPr>
          <p:nvPr>
            <p:ph type="title" idx="4294967295"/>
          </p:nvPr>
        </p:nvSpPr>
        <p:spPr/>
        <p:txBody>
          <a:bodyPr/>
          <a:lstStyle/>
          <a:p>
            <a:r>
              <a:rPr lang="en-GB">
                <a:solidFill>
                  <a:srgbClr val="5B0091"/>
                </a:solidFill>
              </a:rPr>
              <a:t>Percentage increase and decrease</a:t>
            </a:r>
            <a:endParaRPr lang="en-GB"/>
          </a:p>
        </p:txBody>
      </p:sp>
      <p:grpSp>
        <p:nvGrpSpPr>
          <p:cNvPr id="2" name="Group 27"/>
          <p:cNvGrpSpPr>
            <a:grpSpLocks/>
          </p:cNvGrpSpPr>
          <p:nvPr/>
        </p:nvGrpSpPr>
        <p:grpSpPr bwMode="auto">
          <a:xfrm>
            <a:off x="7304088" y="115888"/>
            <a:ext cx="576262" cy="576262"/>
            <a:chOff x="4601" y="73"/>
            <a:chExt cx="363" cy="363"/>
          </a:xfrm>
        </p:grpSpPr>
        <p:pic>
          <p:nvPicPr>
            <p:cNvPr id="221212" name="Picture 28" descr="flash icon"/>
            <p:cNvPicPr>
              <a:picLocks noChangeAspect="1" noChangeArrowheads="1"/>
            </p:cNvPicPr>
            <p:nvPr/>
          </p:nvPicPr>
          <p:blipFill>
            <a:blip r:embed="rId7" cstate="print"/>
            <a:srcRect/>
            <a:stretch>
              <a:fillRect/>
            </a:stretch>
          </p:blipFill>
          <p:spPr bwMode="auto">
            <a:xfrm>
              <a:off x="4639" y="108"/>
              <a:ext cx="282" cy="288"/>
            </a:xfrm>
            <a:prstGeom prst="rect">
              <a:avLst/>
            </a:prstGeom>
            <a:noFill/>
          </p:spPr>
        </p:pic>
        <p:sp>
          <p:nvSpPr>
            <p:cNvPr id="221213" name="Oval 29"/>
            <p:cNvSpPr>
              <a:spLocks noChangeAspect="1" noChangeArrowheads="1"/>
            </p:cNvSpPr>
            <p:nvPr/>
          </p:nvSpPr>
          <p:spPr bwMode="auto">
            <a:xfrm>
              <a:off x="4601" y="73"/>
              <a:ext cx="363" cy="363"/>
            </a:xfrm>
            <a:prstGeom prst="ellipse">
              <a:avLst/>
            </a:prstGeom>
            <a:noFill/>
            <a:ln w="127000">
              <a:solidFill>
                <a:schemeClr val="bg1"/>
              </a:solidFill>
              <a:round/>
              <a:headEnd/>
              <a:tailEnd/>
            </a:ln>
            <a:effectLst/>
          </p:spPr>
          <p:txBody>
            <a:bodyPr wrap="none" lIns="90000" tIns="46800" rIns="90000" bIns="46800" anchor="ctr"/>
            <a:lstStyle/>
            <a:p>
              <a:endParaRPr lang="en-GB"/>
            </a:p>
          </p:txBody>
        </p:sp>
        <p:sp>
          <p:nvSpPr>
            <p:cNvPr id="221214" name="Oval 30"/>
            <p:cNvSpPr>
              <a:spLocks noChangeAspect="1" noChangeArrowheads="1"/>
            </p:cNvSpPr>
            <p:nvPr/>
          </p:nvSpPr>
          <p:spPr bwMode="auto">
            <a:xfrm>
              <a:off x="4629" y="106"/>
              <a:ext cx="295" cy="295"/>
            </a:xfrm>
            <a:prstGeom prst="ellipse">
              <a:avLst/>
            </a:prstGeom>
            <a:noFill/>
            <a:ln w="25400">
              <a:solidFill>
                <a:srgbClr val="010066"/>
              </a:solidFill>
              <a:round/>
              <a:headEnd/>
              <a:tailEnd/>
            </a:ln>
            <a:effectLst/>
          </p:spPr>
          <p:txBody>
            <a:bodyPr wrap="none" lIns="90000" tIns="46800" rIns="90000" bIns="46800" anchor="ctr"/>
            <a:lstStyle/>
            <a:p>
              <a:endParaRPr lang="en-GB"/>
            </a:p>
          </p:txBody>
        </p:sp>
      </p:grpSp>
    </p:spTree>
    <p:controls>
      <p:control spid="1026" name="ShockwaveFlash1" r:id="rId2" imgW="9142857" imgH="5185068"/>
    </p:controls>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subTitle" idx="1"/>
          </p:nvPr>
        </p:nvSpPr>
        <p:spPr bwMode="auto">
          <a:xfrm>
            <a:off x="685800" y="4783138"/>
            <a:ext cx="4191000" cy="525462"/>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a:lnSpc>
                <a:spcPct val="80000"/>
              </a:lnSpc>
              <a:spcBef>
                <a:spcPct val="0"/>
              </a:spcBef>
            </a:pPr>
            <a:r>
              <a:rPr lang="en-GB" sz="2400" b="1">
                <a:solidFill>
                  <a:schemeClr val="bg1"/>
                </a:solidFill>
              </a:rPr>
              <a:t>N5.5 Reverse percentages</a:t>
            </a:r>
          </a:p>
        </p:txBody>
      </p:sp>
      <p:pic>
        <p:nvPicPr>
          <p:cNvPr id="37898" name="Picture 10" descr="right_button">
            <a:hlinkClick r:id="" action="ppaction://hlinkshowjump?jump=nextslide"/>
          </p:cNvPr>
          <p:cNvPicPr>
            <a:picLocks noChangeAspect="1" noChangeArrowheads="1"/>
          </p:cNvPicPr>
          <p:nvPr/>
        </p:nvPicPr>
        <p:blipFill>
          <a:blip r:embed="rId3" cstate="print"/>
          <a:srcRect/>
          <a:stretch>
            <a:fillRect/>
          </a:stretch>
        </p:blipFill>
        <p:spPr bwMode="auto">
          <a:xfrm>
            <a:off x="8459788" y="6092825"/>
            <a:ext cx="501650" cy="531813"/>
          </a:xfrm>
          <a:prstGeom prst="rect">
            <a:avLst/>
          </a:prstGeom>
          <a:noFill/>
        </p:spPr>
      </p:pic>
      <p:pic>
        <p:nvPicPr>
          <p:cNvPr id="37899" name="Picture 11" descr="left_button">
            <a:hlinkClick r:id="" action="ppaction://hlinkshowjump?jump=previousslide"/>
          </p:cNvPr>
          <p:cNvPicPr>
            <a:picLocks noChangeAspect="1" noChangeArrowheads="1"/>
          </p:cNvPicPr>
          <p:nvPr/>
        </p:nvPicPr>
        <p:blipFill>
          <a:blip r:embed="rId4" cstate="print"/>
          <a:srcRect/>
          <a:stretch>
            <a:fillRect/>
          </a:stretch>
        </p:blipFill>
        <p:spPr bwMode="auto">
          <a:xfrm>
            <a:off x="179388" y="6078538"/>
            <a:ext cx="542925" cy="576262"/>
          </a:xfrm>
          <a:prstGeom prst="rect">
            <a:avLst/>
          </a:prstGeom>
          <a:noFill/>
        </p:spPr>
      </p:pic>
      <p:sp>
        <p:nvSpPr>
          <p:cNvPr id="37908" name="Rectangle 20"/>
          <p:cNvSpPr>
            <a:spLocks noGrp="1" noChangeArrowheads="1"/>
          </p:cNvSpPr>
          <p:nvPr>
            <p:ph type="ctrTitle"/>
          </p:nvPr>
        </p:nvSpPr>
        <p:spPr>
          <a:xfrm>
            <a:off x="150813" y="150813"/>
            <a:ext cx="7772400" cy="533400"/>
          </a:xfrm>
        </p:spPr>
        <p:txBody>
          <a:bodyPr>
            <a:normAutofit fontScale="90000"/>
          </a:bodyPr>
          <a:lstStyle/>
          <a:p>
            <a:r>
              <a:rPr lang="en-GB"/>
              <a:t>Contents</a:t>
            </a:r>
          </a:p>
        </p:txBody>
      </p:sp>
      <p:sp>
        <p:nvSpPr>
          <p:cNvPr id="37929" name="AutoShape 41"/>
          <p:cNvSpPr>
            <a:spLocks noChangeArrowheads="1"/>
          </p:cNvSpPr>
          <p:nvPr/>
        </p:nvSpPr>
        <p:spPr bwMode="auto">
          <a:xfrm>
            <a:off x="304800" y="1033463"/>
            <a:ext cx="3276600" cy="719137"/>
          </a:xfrm>
          <a:prstGeom prst="roundRect">
            <a:avLst>
              <a:gd name="adj" fmla="val 43579"/>
            </a:avLst>
          </a:prstGeom>
          <a:solidFill>
            <a:srgbClr val="010066"/>
          </a:solidFill>
          <a:ln w="63500">
            <a:solidFill>
              <a:srgbClr val="9900CC"/>
            </a:solidFill>
            <a:round/>
            <a:headEnd/>
            <a:tailEnd/>
          </a:ln>
          <a:effectLst/>
        </p:spPr>
        <p:txBody>
          <a:bodyPr/>
          <a:lstStyle/>
          <a:p>
            <a:pPr marL="342900" indent="-342900" eaLnBrk="0" hangingPunct="0">
              <a:lnSpc>
                <a:spcPct val="90000"/>
              </a:lnSpc>
            </a:pPr>
            <a:r>
              <a:rPr lang="en-GB" sz="3000" b="1">
                <a:solidFill>
                  <a:schemeClr val="bg1"/>
                </a:solidFill>
                <a:cs typeface="Arial" charset="0"/>
              </a:rPr>
              <a:t>N5 Percentages</a:t>
            </a:r>
            <a:endParaRPr lang="en-GB" sz="3000">
              <a:solidFill>
                <a:schemeClr val="bg1"/>
              </a:solidFill>
              <a:cs typeface="Arial" charset="0"/>
            </a:endParaRPr>
          </a:p>
        </p:txBody>
      </p:sp>
      <p:sp>
        <p:nvSpPr>
          <p:cNvPr id="37931" name="AutoShape 43"/>
          <p:cNvSpPr>
            <a:spLocks noChangeArrowheads="1"/>
          </p:cNvSpPr>
          <p:nvPr/>
        </p:nvSpPr>
        <p:spPr bwMode="auto">
          <a:xfrm>
            <a:off x="685800" y="1938338"/>
            <a:ext cx="6448425" cy="525462"/>
          </a:xfrm>
          <a:prstGeom prst="roundRect">
            <a:avLst>
              <a:gd name="adj" fmla="val 43579"/>
            </a:avLst>
          </a:prstGeom>
          <a:solidFill>
            <a:schemeClr val="bg1"/>
          </a:solidFill>
          <a:ln w="38100">
            <a:solidFill>
              <a:srgbClr val="9900CC"/>
            </a:solidFill>
            <a:round/>
            <a:headEnd/>
            <a:tailEnd/>
          </a:ln>
          <a:effectLst/>
        </p:spPr>
        <p:txBody>
          <a:bodyPr tIns="0" bIns="0" anchor="ctr"/>
          <a:lstStyle/>
          <a:p>
            <a:pPr>
              <a:lnSpc>
                <a:spcPct val="80000"/>
              </a:lnSpc>
            </a:pPr>
            <a:r>
              <a:rPr lang="en-GB" b="1">
                <a:solidFill>
                  <a:srgbClr val="33CC33"/>
                </a:solidFill>
                <a:cs typeface="Arial" charset="0"/>
              </a:rPr>
              <a:t>N5.1 Fractions, decimals and percentages</a:t>
            </a:r>
          </a:p>
        </p:txBody>
      </p:sp>
      <p:sp>
        <p:nvSpPr>
          <p:cNvPr id="37933" name="Oval 45"/>
          <p:cNvSpPr>
            <a:spLocks noChangeAspect="1" noChangeArrowheads="1"/>
          </p:cNvSpPr>
          <p:nvPr/>
        </p:nvSpPr>
        <p:spPr bwMode="auto">
          <a:xfrm>
            <a:off x="304800" y="2074863"/>
            <a:ext cx="252413"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lgn="ctr" eaLnBrk="0" hangingPunct="0"/>
            <a:endParaRPr lang="en-US">
              <a:solidFill>
                <a:srgbClr val="FF6600"/>
              </a:solidFill>
            </a:endParaRPr>
          </a:p>
          <a:p>
            <a:pPr algn="ctr" eaLnBrk="0" hangingPunct="0"/>
            <a:endParaRPr lang="en-GB" b="1">
              <a:solidFill>
                <a:schemeClr val="tx1"/>
              </a:solidFill>
            </a:endParaRPr>
          </a:p>
        </p:txBody>
      </p:sp>
      <p:sp>
        <p:nvSpPr>
          <p:cNvPr id="37934" name="Oval 46"/>
          <p:cNvSpPr>
            <a:spLocks noChangeAspect="1" noChangeArrowheads="1"/>
          </p:cNvSpPr>
          <p:nvPr/>
        </p:nvSpPr>
        <p:spPr bwMode="auto">
          <a:xfrm>
            <a:off x="304800" y="2786063"/>
            <a:ext cx="252413"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endParaRPr lang="en-GB"/>
          </a:p>
        </p:txBody>
      </p:sp>
      <p:sp>
        <p:nvSpPr>
          <p:cNvPr id="37935" name="Oval 47"/>
          <p:cNvSpPr>
            <a:spLocks noChangeAspect="1" noChangeArrowheads="1"/>
          </p:cNvSpPr>
          <p:nvPr/>
        </p:nvSpPr>
        <p:spPr bwMode="auto">
          <a:xfrm>
            <a:off x="304800" y="3497263"/>
            <a:ext cx="252413"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endParaRPr lang="en-GB"/>
          </a:p>
        </p:txBody>
      </p:sp>
      <p:sp>
        <p:nvSpPr>
          <p:cNvPr id="37936" name="Oval 48"/>
          <p:cNvSpPr>
            <a:spLocks noChangeAspect="1" noChangeArrowheads="1"/>
          </p:cNvSpPr>
          <p:nvPr/>
        </p:nvSpPr>
        <p:spPr bwMode="auto">
          <a:xfrm>
            <a:off x="304800" y="5630863"/>
            <a:ext cx="252413"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endParaRPr lang="en-GB"/>
          </a:p>
        </p:txBody>
      </p:sp>
      <p:sp>
        <p:nvSpPr>
          <p:cNvPr id="37937" name="Oval 49"/>
          <p:cNvSpPr>
            <a:spLocks noChangeAspect="1" noChangeArrowheads="1"/>
          </p:cNvSpPr>
          <p:nvPr/>
        </p:nvSpPr>
        <p:spPr bwMode="auto">
          <a:xfrm>
            <a:off x="304800" y="4208463"/>
            <a:ext cx="252413"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endParaRPr lang="en-GB"/>
          </a:p>
        </p:txBody>
      </p:sp>
      <p:sp>
        <p:nvSpPr>
          <p:cNvPr id="37938" name="Oval 50"/>
          <p:cNvSpPr>
            <a:spLocks noChangeAspect="1" noChangeArrowheads="1"/>
          </p:cNvSpPr>
          <p:nvPr/>
        </p:nvSpPr>
        <p:spPr bwMode="auto">
          <a:xfrm>
            <a:off x="304800" y="4919663"/>
            <a:ext cx="252413"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endParaRPr lang="en-GB"/>
          </a:p>
        </p:txBody>
      </p:sp>
      <p:sp>
        <p:nvSpPr>
          <p:cNvPr id="37940" name="AutoShape 52"/>
          <p:cNvSpPr>
            <a:spLocks noChangeArrowheads="1"/>
          </p:cNvSpPr>
          <p:nvPr/>
        </p:nvSpPr>
        <p:spPr bwMode="auto">
          <a:xfrm>
            <a:off x="685800" y="5494338"/>
            <a:ext cx="4572000" cy="525462"/>
          </a:xfrm>
          <a:prstGeom prst="roundRect">
            <a:avLst>
              <a:gd name="adj" fmla="val 43579"/>
            </a:avLst>
          </a:prstGeom>
          <a:solidFill>
            <a:schemeClr val="bg1"/>
          </a:solidFill>
          <a:ln w="38100">
            <a:solidFill>
              <a:srgbClr val="9900CC"/>
            </a:solidFill>
            <a:round/>
            <a:headEnd/>
            <a:tailEnd/>
          </a:ln>
          <a:effectLst/>
        </p:spPr>
        <p:txBody>
          <a:bodyPr tIns="0" bIns="0" anchor="ctr"/>
          <a:lstStyle/>
          <a:p>
            <a:pPr>
              <a:lnSpc>
                <a:spcPct val="80000"/>
              </a:lnSpc>
            </a:pPr>
            <a:r>
              <a:rPr lang="en-GB" b="1">
                <a:solidFill>
                  <a:srgbClr val="33CC33"/>
                </a:solidFill>
                <a:cs typeface="Arial" charset="0"/>
              </a:rPr>
              <a:t>N5.6 Compound percentages</a:t>
            </a:r>
          </a:p>
        </p:txBody>
      </p:sp>
      <p:sp>
        <p:nvSpPr>
          <p:cNvPr id="37941" name="AutoShape 53"/>
          <p:cNvSpPr>
            <a:spLocks noChangeArrowheads="1"/>
          </p:cNvSpPr>
          <p:nvPr/>
        </p:nvSpPr>
        <p:spPr bwMode="auto">
          <a:xfrm>
            <a:off x="685800" y="2649538"/>
            <a:ext cx="4800600" cy="525462"/>
          </a:xfrm>
          <a:prstGeom prst="roundRect">
            <a:avLst>
              <a:gd name="adj" fmla="val 43579"/>
            </a:avLst>
          </a:prstGeom>
          <a:solidFill>
            <a:schemeClr val="bg1"/>
          </a:solidFill>
          <a:ln w="38100">
            <a:solidFill>
              <a:srgbClr val="9900CC"/>
            </a:solidFill>
            <a:round/>
            <a:headEnd/>
            <a:tailEnd/>
          </a:ln>
          <a:effectLst/>
        </p:spPr>
        <p:txBody>
          <a:bodyPr tIns="0" bIns="0" anchor="ctr"/>
          <a:lstStyle/>
          <a:p>
            <a:pPr>
              <a:lnSpc>
                <a:spcPct val="80000"/>
              </a:lnSpc>
            </a:pPr>
            <a:r>
              <a:rPr lang="en-GB" b="1">
                <a:solidFill>
                  <a:srgbClr val="33CC33"/>
                </a:solidFill>
                <a:cs typeface="Arial" charset="0"/>
              </a:rPr>
              <a:t>N5.2 Percentages of quantities</a:t>
            </a:r>
          </a:p>
        </p:txBody>
      </p:sp>
      <p:sp>
        <p:nvSpPr>
          <p:cNvPr id="37942" name="AutoShape 54"/>
          <p:cNvSpPr>
            <a:spLocks noChangeArrowheads="1"/>
          </p:cNvSpPr>
          <p:nvPr/>
        </p:nvSpPr>
        <p:spPr bwMode="auto">
          <a:xfrm>
            <a:off x="685800" y="4071938"/>
            <a:ext cx="7391400" cy="525462"/>
          </a:xfrm>
          <a:prstGeom prst="roundRect">
            <a:avLst>
              <a:gd name="adj" fmla="val 43579"/>
            </a:avLst>
          </a:prstGeom>
          <a:solidFill>
            <a:schemeClr val="bg1"/>
          </a:solidFill>
          <a:ln w="38100">
            <a:solidFill>
              <a:srgbClr val="9900CC"/>
            </a:solidFill>
            <a:round/>
            <a:headEnd/>
            <a:tailEnd/>
          </a:ln>
          <a:effectLst/>
        </p:spPr>
        <p:txBody>
          <a:bodyPr tIns="0" bIns="0" anchor="ctr"/>
          <a:lstStyle/>
          <a:p>
            <a:pPr>
              <a:lnSpc>
                <a:spcPct val="80000"/>
              </a:lnSpc>
            </a:pPr>
            <a:r>
              <a:rPr lang="en-GB" b="1">
                <a:solidFill>
                  <a:srgbClr val="33CC33"/>
                </a:solidFill>
                <a:cs typeface="Arial" charset="0"/>
              </a:rPr>
              <a:t>N5.4 Increasing and decreasing by a percentage</a:t>
            </a:r>
          </a:p>
        </p:txBody>
      </p:sp>
      <p:sp>
        <p:nvSpPr>
          <p:cNvPr id="37943" name="AutoShape 55"/>
          <p:cNvSpPr>
            <a:spLocks noChangeArrowheads="1"/>
          </p:cNvSpPr>
          <p:nvPr/>
        </p:nvSpPr>
        <p:spPr bwMode="auto">
          <a:xfrm>
            <a:off x="685800" y="3360738"/>
            <a:ext cx="5334000" cy="525462"/>
          </a:xfrm>
          <a:prstGeom prst="roundRect">
            <a:avLst>
              <a:gd name="adj" fmla="val 43579"/>
            </a:avLst>
          </a:prstGeom>
          <a:solidFill>
            <a:schemeClr val="bg1"/>
          </a:solidFill>
          <a:ln w="38100">
            <a:solidFill>
              <a:srgbClr val="9900CC"/>
            </a:solidFill>
            <a:round/>
            <a:headEnd/>
            <a:tailEnd/>
          </a:ln>
          <a:effectLst/>
        </p:spPr>
        <p:txBody>
          <a:bodyPr tIns="0" bIns="0" anchor="ctr"/>
          <a:lstStyle/>
          <a:p>
            <a:pPr>
              <a:lnSpc>
                <a:spcPct val="80000"/>
              </a:lnSpc>
            </a:pPr>
            <a:r>
              <a:rPr lang="en-GB" b="1">
                <a:solidFill>
                  <a:srgbClr val="33CC33"/>
                </a:solidFill>
                <a:cs typeface="Arial" charset="0"/>
              </a:rPr>
              <a:t>N5.3 Finding a percentage change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right_button">
            <a:hlinkClick r:id="" action="ppaction://hlinkshowjump?jump=nextslide"/>
          </p:cNvPr>
          <p:cNvPicPr>
            <a:picLocks noChangeAspect="1" noChangeArrowheads="1"/>
          </p:cNvPicPr>
          <p:nvPr/>
        </p:nvPicPr>
        <p:blipFill>
          <a:blip r:embed="rId4" cstate="print"/>
          <a:srcRect/>
          <a:stretch>
            <a:fillRect/>
          </a:stretch>
        </p:blipFill>
        <p:spPr bwMode="auto">
          <a:xfrm>
            <a:off x="8459788" y="6092825"/>
            <a:ext cx="501650" cy="531813"/>
          </a:xfrm>
          <a:prstGeom prst="rect">
            <a:avLst/>
          </a:prstGeom>
          <a:noFill/>
        </p:spPr>
      </p:pic>
      <p:pic>
        <p:nvPicPr>
          <p:cNvPr id="145411" name="Picture 3" descr="left_button">
            <a:hlinkClick r:id="" action="ppaction://hlinkshowjump?jump=previousslide"/>
          </p:cNvPr>
          <p:cNvPicPr>
            <a:picLocks noChangeAspect="1" noChangeArrowheads="1"/>
          </p:cNvPicPr>
          <p:nvPr/>
        </p:nvPicPr>
        <p:blipFill>
          <a:blip r:embed="rId5" cstate="print"/>
          <a:srcRect/>
          <a:stretch>
            <a:fillRect/>
          </a:stretch>
        </p:blipFill>
        <p:spPr bwMode="auto">
          <a:xfrm>
            <a:off x="179388" y="6078538"/>
            <a:ext cx="542925" cy="576262"/>
          </a:xfrm>
          <a:prstGeom prst="rect">
            <a:avLst/>
          </a:prstGeom>
          <a:noFill/>
        </p:spPr>
      </p:pic>
      <p:sp>
        <p:nvSpPr>
          <p:cNvPr id="145412" name="Text Box 4"/>
          <p:cNvSpPr txBox="1">
            <a:spLocks noGrp="1" noChangeArrowheads="1"/>
          </p:cNvSpPr>
          <p:nvPr>
            <p:ph type="title" idx="4294967295"/>
          </p:nvPr>
        </p:nvSpPr>
        <p:spPr>
          <a:xfrm>
            <a:off x="152400" y="152400"/>
            <a:ext cx="7620000" cy="609600"/>
          </a:xfrm>
          <a:noFill/>
          <a:ln/>
        </p:spPr>
        <p:txBody>
          <a:bodyPr>
            <a:normAutofit fontScale="90000"/>
          </a:bodyPr>
          <a:lstStyle/>
          <a:p>
            <a:pPr eaLnBrk="0" hangingPunct="0"/>
            <a:r>
              <a:rPr lang="en-GB">
                <a:solidFill>
                  <a:srgbClr val="5B0091"/>
                </a:solidFill>
              </a:rPr>
              <a:t>Reverse percentages</a:t>
            </a:r>
          </a:p>
        </p:txBody>
      </p:sp>
      <p:sp>
        <p:nvSpPr>
          <p:cNvPr id="145413" name="Text Box 5"/>
          <p:cNvSpPr txBox="1">
            <a:spLocks noChangeArrowheads="1"/>
          </p:cNvSpPr>
          <p:nvPr/>
        </p:nvSpPr>
        <p:spPr bwMode="auto">
          <a:xfrm>
            <a:off x="365125" y="1030288"/>
            <a:ext cx="8550275" cy="822325"/>
          </a:xfrm>
          <a:prstGeom prst="rect">
            <a:avLst/>
          </a:prstGeom>
          <a:noFill/>
          <a:ln w="9525">
            <a:noFill/>
            <a:miter lim="800000"/>
            <a:headEnd/>
            <a:tailEnd/>
          </a:ln>
          <a:effectLst/>
        </p:spPr>
        <p:txBody>
          <a:bodyPr>
            <a:spAutoFit/>
          </a:bodyPr>
          <a:lstStyle/>
          <a:p>
            <a:pPr eaLnBrk="0" hangingPunct="0"/>
            <a:r>
              <a:rPr lang="en-GB"/>
              <a:t>Sometimes, we are given the result of a given percentage increase or decrease and we have to find the original amount.</a:t>
            </a:r>
          </a:p>
        </p:txBody>
      </p:sp>
      <p:grpSp>
        <p:nvGrpSpPr>
          <p:cNvPr id="2" name="Group 6"/>
          <p:cNvGrpSpPr>
            <a:grpSpLocks/>
          </p:cNvGrpSpPr>
          <p:nvPr/>
        </p:nvGrpSpPr>
        <p:grpSpPr bwMode="auto">
          <a:xfrm>
            <a:off x="457200" y="2057400"/>
            <a:ext cx="8001000" cy="2209800"/>
            <a:chOff x="202" y="1296"/>
            <a:chExt cx="5040" cy="1392"/>
          </a:xfrm>
        </p:grpSpPr>
        <p:graphicFrame>
          <p:nvGraphicFramePr>
            <p:cNvPr id="145415" name="Object 7"/>
            <p:cNvGraphicFramePr>
              <a:graphicFrameLocks noChangeAspect="1"/>
            </p:cNvGraphicFramePr>
            <p:nvPr/>
          </p:nvGraphicFramePr>
          <p:xfrm>
            <a:off x="202" y="1296"/>
            <a:ext cx="1079" cy="1392"/>
          </p:xfrm>
          <a:graphic>
            <a:graphicData uri="http://schemas.openxmlformats.org/presentationml/2006/ole">
              <p:oleObj spid="_x0000_s2050" name="Image" r:id="rId6" imgW="2933333" imgH="3784127" progId="Photoshop.Image.7">
                <p:embed/>
              </p:oleObj>
            </a:graphicData>
          </a:graphic>
        </p:graphicFrame>
        <p:sp>
          <p:nvSpPr>
            <p:cNvPr id="145416" name="AutoShape 8"/>
            <p:cNvSpPr>
              <a:spLocks noChangeArrowheads="1"/>
            </p:cNvSpPr>
            <p:nvPr/>
          </p:nvSpPr>
          <p:spPr bwMode="auto">
            <a:xfrm>
              <a:off x="1354" y="1296"/>
              <a:ext cx="3888" cy="624"/>
            </a:xfrm>
            <a:prstGeom prst="wedgeRoundRectCallout">
              <a:avLst>
                <a:gd name="adj1" fmla="val -59491"/>
                <a:gd name="adj2" fmla="val 51764"/>
                <a:gd name="adj3" fmla="val 16667"/>
              </a:avLst>
            </a:prstGeom>
            <a:solidFill>
              <a:schemeClr val="bg1"/>
            </a:solidFill>
            <a:ln w="19050">
              <a:solidFill>
                <a:schemeClr val="tx1"/>
              </a:solidFill>
              <a:miter lim="800000"/>
              <a:headEnd/>
              <a:tailEnd/>
            </a:ln>
            <a:effectLst/>
          </p:spPr>
          <p:txBody>
            <a:bodyPr/>
            <a:lstStyle/>
            <a:p>
              <a:pPr algn="ctr" eaLnBrk="0" hangingPunct="0"/>
              <a:r>
                <a:rPr lang="en-GB"/>
                <a:t>I bought some jeans in a sale. They had 15% off and I only paid £25.50 for them.</a:t>
              </a:r>
            </a:p>
          </p:txBody>
        </p:sp>
      </p:grpSp>
      <p:grpSp>
        <p:nvGrpSpPr>
          <p:cNvPr id="3" name="Group 9"/>
          <p:cNvGrpSpPr>
            <a:grpSpLocks/>
          </p:cNvGrpSpPr>
          <p:nvPr/>
        </p:nvGrpSpPr>
        <p:grpSpPr bwMode="auto">
          <a:xfrm>
            <a:off x="2743200" y="3352800"/>
            <a:ext cx="5562600" cy="609600"/>
            <a:chOff x="1128" y="2592"/>
            <a:chExt cx="3504" cy="384"/>
          </a:xfrm>
        </p:grpSpPr>
        <p:sp>
          <p:nvSpPr>
            <p:cNvPr id="145418" name="Rectangle 10"/>
            <p:cNvSpPr>
              <a:spLocks noChangeArrowheads="1"/>
            </p:cNvSpPr>
            <p:nvPr/>
          </p:nvSpPr>
          <p:spPr bwMode="auto">
            <a:xfrm>
              <a:off x="1128" y="2592"/>
              <a:ext cx="3504" cy="384"/>
            </a:xfrm>
            <a:prstGeom prst="rect">
              <a:avLst/>
            </a:prstGeom>
            <a:solidFill>
              <a:srgbClr val="FFFFCC"/>
            </a:solidFill>
            <a:ln w="38100">
              <a:solidFill>
                <a:schemeClr val="tx1"/>
              </a:solidFill>
              <a:miter lim="800000"/>
              <a:headEnd/>
              <a:tailEnd/>
            </a:ln>
            <a:effectLst/>
          </p:spPr>
          <p:txBody>
            <a:bodyPr wrap="none" anchor="ctr"/>
            <a:lstStyle/>
            <a:p>
              <a:endParaRPr lang="en-GB"/>
            </a:p>
          </p:txBody>
        </p:sp>
        <p:sp>
          <p:nvSpPr>
            <p:cNvPr id="145419" name="Text Box 11"/>
            <p:cNvSpPr txBox="1">
              <a:spLocks noChangeArrowheads="1"/>
            </p:cNvSpPr>
            <p:nvPr/>
          </p:nvSpPr>
          <p:spPr bwMode="auto">
            <a:xfrm>
              <a:off x="1194" y="2640"/>
              <a:ext cx="3373" cy="288"/>
            </a:xfrm>
            <a:prstGeom prst="rect">
              <a:avLst/>
            </a:prstGeom>
            <a:solidFill>
              <a:srgbClr val="FFFFCC"/>
            </a:solidFill>
            <a:ln w="9525">
              <a:noFill/>
              <a:miter lim="800000"/>
              <a:headEnd/>
              <a:tailEnd/>
            </a:ln>
            <a:effectLst/>
          </p:spPr>
          <p:txBody>
            <a:bodyPr wrap="none">
              <a:spAutoFit/>
            </a:bodyPr>
            <a:lstStyle/>
            <a:p>
              <a:pPr eaLnBrk="0" hangingPunct="0"/>
              <a:r>
                <a:rPr lang="en-GB"/>
                <a:t>What is the original price of the jeans?</a:t>
              </a:r>
            </a:p>
          </p:txBody>
        </p:sp>
      </p:grpSp>
      <p:sp>
        <p:nvSpPr>
          <p:cNvPr id="145420" name="Text Box 12"/>
          <p:cNvSpPr txBox="1">
            <a:spLocks noChangeArrowheads="1"/>
          </p:cNvSpPr>
          <p:nvPr/>
        </p:nvSpPr>
        <p:spPr bwMode="auto">
          <a:xfrm>
            <a:off x="365125" y="4383088"/>
            <a:ext cx="6049963" cy="457200"/>
          </a:xfrm>
          <a:prstGeom prst="rect">
            <a:avLst/>
          </a:prstGeom>
          <a:noFill/>
          <a:ln w="9525">
            <a:noFill/>
            <a:miter lim="800000"/>
            <a:headEnd/>
            <a:tailEnd/>
          </a:ln>
          <a:effectLst/>
        </p:spPr>
        <p:txBody>
          <a:bodyPr wrap="none">
            <a:spAutoFit/>
          </a:bodyPr>
          <a:lstStyle/>
          <a:p>
            <a:pPr eaLnBrk="0" hangingPunct="0"/>
            <a:r>
              <a:rPr lang="en-GB"/>
              <a:t>We can solve this using inverse operations.</a:t>
            </a:r>
          </a:p>
        </p:txBody>
      </p:sp>
      <p:sp>
        <p:nvSpPr>
          <p:cNvPr id="145421" name="Text Box 13"/>
          <p:cNvSpPr txBox="1">
            <a:spLocks noChangeArrowheads="1"/>
          </p:cNvSpPr>
          <p:nvPr/>
        </p:nvSpPr>
        <p:spPr bwMode="auto">
          <a:xfrm>
            <a:off x="365125" y="4973638"/>
            <a:ext cx="5337175" cy="457200"/>
          </a:xfrm>
          <a:prstGeom prst="rect">
            <a:avLst/>
          </a:prstGeom>
          <a:noFill/>
          <a:ln w="9525">
            <a:noFill/>
            <a:miter lim="800000"/>
            <a:headEnd/>
            <a:tailEnd/>
          </a:ln>
          <a:effectLst/>
        </p:spPr>
        <p:txBody>
          <a:bodyPr wrap="none">
            <a:spAutoFit/>
          </a:bodyPr>
          <a:lstStyle/>
          <a:p>
            <a:pPr eaLnBrk="0" hangingPunct="0"/>
            <a:r>
              <a:rPr lang="en-GB"/>
              <a:t>Let </a:t>
            </a:r>
            <a:r>
              <a:rPr lang="en-GB" i="1">
                <a:latin typeface="Times New Roman" pitchFamily="18" charset="0"/>
              </a:rPr>
              <a:t>p</a:t>
            </a:r>
            <a:r>
              <a:rPr lang="en-GB"/>
              <a:t> be the original price of the jeans.</a:t>
            </a:r>
          </a:p>
        </p:txBody>
      </p:sp>
      <p:sp>
        <p:nvSpPr>
          <p:cNvPr id="145422" name="Text Box 14"/>
          <p:cNvSpPr txBox="1">
            <a:spLocks noChangeArrowheads="1"/>
          </p:cNvSpPr>
          <p:nvPr/>
        </p:nvSpPr>
        <p:spPr bwMode="auto">
          <a:xfrm>
            <a:off x="844550" y="5564188"/>
            <a:ext cx="2555875" cy="457200"/>
          </a:xfrm>
          <a:prstGeom prst="rect">
            <a:avLst/>
          </a:prstGeom>
          <a:noFill/>
          <a:ln w="9525">
            <a:noFill/>
            <a:miter lim="800000"/>
            <a:headEnd/>
            <a:tailEnd/>
          </a:ln>
          <a:effectLst/>
        </p:spPr>
        <p:txBody>
          <a:bodyPr wrap="none">
            <a:spAutoFit/>
          </a:bodyPr>
          <a:lstStyle/>
          <a:p>
            <a:pPr eaLnBrk="0" hangingPunct="0"/>
            <a:r>
              <a:rPr lang="en-GB" i="1">
                <a:latin typeface="Times New Roman" pitchFamily="18" charset="0"/>
              </a:rPr>
              <a:t>p</a:t>
            </a:r>
            <a:r>
              <a:rPr lang="en-GB"/>
              <a:t> </a:t>
            </a:r>
            <a:r>
              <a:rPr lang="en-GB">
                <a:cs typeface="Arial" charset="0"/>
              </a:rPr>
              <a:t>× 0.85 = £25.50</a:t>
            </a:r>
            <a:endParaRPr lang="en-GB"/>
          </a:p>
        </p:txBody>
      </p:sp>
      <p:sp>
        <p:nvSpPr>
          <p:cNvPr id="145423" name="Text Box 15"/>
          <p:cNvSpPr txBox="1">
            <a:spLocks noChangeArrowheads="1"/>
          </p:cNvSpPr>
          <p:nvPr/>
        </p:nvSpPr>
        <p:spPr bwMode="auto">
          <a:xfrm>
            <a:off x="3816350" y="5564188"/>
            <a:ext cx="1509713" cy="457200"/>
          </a:xfrm>
          <a:prstGeom prst="rect">
            <a:avLst/>
          </a:prstGeom>
          <a:noFill/>
          <a:ln w="9525">
            <a:noFill/>
            <a:miter lim="800000"/>
            <a:headEnd/>
            <a:tailEnd/>
          </a:ln>
          <a:effectLst/>
        </p:spPr>
        <p:txBody>
          <a:bodyPr wrap="none">
            <a:spAutoFit/>
          </a:bodyPr>
          <a:lstStyle/>
          <a:p>
            <a:pPr eaLnBrk="0" hangingPunct="0"/>
            <a:r>
              <a:rPr lang="en-GB"/>
              <a:t>so       </a:t>
            </a:r>
            <a:r>
              <a:rPr lang="en-GB" i="1">
                <a:latin typeface="Times New Roman" pitchFamily="18" charset="0"/>
              </a:rPr>
              <a:t>p</a:t>
            </a:r>
            <a:r>
              <a:rPr lang="en-GB"/>
              <a:t> =</a:t>
            </a:r>
          </a:p>
        </p:txBody>
      </p:sp>
      <p:sp>
        <p:nvSpPr>
          <p:cNvPr id="145424" name="Text Box 16"/>
          <p:cNvSpPr txBox="1">
            <a:spLocks noChangeArrowheads="1"/>
          </p:cNvSpPr>
          <p:nvPr/>
        </p:nvSpPr>
        <p:spPr bwMode="auto">
          <a:xfrm>
            <a:off x="5259388" y="5562600"/>
            <a:ext cx="2443162" cy="457200"/>
          </a:xfrm>
          <a:prstGeom prst="rect">
            <a:avLst/>
          </a:prstGeom>
          <a:noFill/>
          <a:ln w="9525">
            <a:noFill/>
            <a:miter lim="800000"/>
            <a:headEnd/>
            <a:tailEnd/>
          </a:ln>
          <a:effectLst/>
        </p:spPr>
        <p:txBody>
          <a:bodyPr>
            <a:spAutoFit/>
          </a:bodyPr>
          <a:lstStyle/>
          <a:p>
            <a:pPr eaLnBrk="0" hangingPunct="0"/>
            <a:r>
              <a:rPr lang="en-GB"/>
              <a:t>£25.50 </a:t>
            </a:r>
            <a:r>
              <a:rPr lang="en-GB">
                <a:cs typeface="Arial" charset="0"/>
              </a:rPr>
              <a:t>÷ 0.85 = </a:t>
            </a:r>
            <a:endParaRPr lang="en-GB"/>
          </a:p>
        </p:txBody>
      </p:sp>
      <p:sp>
        <p:nvSpPr>
          <p:cNvPr id="145425" name="Text Box 17"/>
          <p:cNvSpPr txBox="1">
            <a:spLocks noChangeArrowheads="1"/>
          </p:cNvSpPr>
          <p:nvPr/>
        </p:nvSpPr>
        <p:spPr bwMode="auto">
          <a:xfrm>
            <a:off x="7550150" y="5562600"/>
            <a:ext cx="693738" cy="457200"/>
          </a:xfrm>
          <a:prstGeom prst="rect">
            <a:avLst/>
          </a:prstGeom>
          <a:noFill/>
          <a:ln w="9525">
            <a:noFill/>
            <a:miter lim="800000"/>
            <a:headEnd/>
            <a:tailEnd/>
          </a:ln>
          <a:effectLst/>
        </p:spPr>
        <p:txBody>
          <a:bodyPr wrap="none">
            <a:spAutoFit/>
          </a:bodyPr>
          <a:lstStyle/>
          <a:p>
            <a:pPr eaLnBrk="0" hangingPunct="0"/>
            <a:r>
              <a:rPr lang="en-GB"/>
              <a:t>£30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454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454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454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454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4542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45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0" grpId="0" autoUpdateAnimBg="0"/>
      <p:bldP spid="145421" grpId="0" autoUpdateAnimBg="0"/>
      <p:bldP spid="145422" grpId="0" autoUpdateAnimBg="0"/>
      <p:bldP spid="145423" grpId="0" autoUpdateAnimBg="0"/>
      <p:bldP spid="145424" grpId="0" autoUpdateAnimBg="0"/>
      <p:bldP spid="14542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right_button">
            <a:hlinkClick r:id="" action="ppaction://hlinkshowjump?jump=nextslide"/>
          </p:cNvPr>
          <p:cNvPicPr>
            <a:picLocks noChangeAspect="1" noChangeArrowheads="1"/>
          </p:cNvPicPr>
          <p:nvPr/>
        </p:nvPicPr>
        <p:blipFill>
          <a:blip r:embed="rId4" cstate="print"/>
          <a:srcRect/>
          <a:stretch>
            <a:fillRect/>
          </a:stretch>
        </p:blipFill>
        <p:spPr bwMode="auto">
          <a:xfrm>
            <a:off x="8459788" y="6092825"/>
            <a:ext cx="501650" cy="531813"/>
          </a:xfrm>
          <a:prstGeom prst="rect">
            <a:avLst/>
          </a:prstGeom>
          <a:noFill/>
        </p:spPr>
      </p:pic>
      <p:pic>
        <p:nvPicPr>
          <p:cNvPr id="147459" name="Picture 3" descr="left_button">
            <a:hlinkClick r:id="" action="ppaction://hlinkshowjump?jump=previousslide"/>
          </p:cNvPr>
          <p:cNvPicPr>
            <a:picLocks noChangeAspect="1" noChangeArrowheads="1"/>
          </p:cNvPicPr>
          <p:nvPr/>
        </p:nvPicPr>
        <p:blipFill>
          <a:blip r:embed="rId5" cstate="print"/>
          <a:srcRect/>
          <a:stretch>
            <a:fillRect/>
          </a:stretch>
        </p:blipFill>
        <p:spPr bwMode="auto">
          <a:xfrm>
            <a:off x="179388" y="6078538"/>
            <a:ext cx="542925" cy="576262"/>
          </a:xfrm>
          <a:prstGeom prst="rect">
            <a:avLst/>
          </a:prstGeom>
          <a:noFill/>
        </p:spPr>
      </p:pic>
      <p:sp>
        <p:nvSpPr>
          <p:cNvPr id="147460" name="Text Box 4"/>
          <p:cNvSpPr txBox="1">
            <a:spLocks noChangeArrowheads="1"/>
          </p:cNvSpPr>
          <p:nvPr/>
        </p:nvSpPr>
        <p:spPr bwMode="auto">
          <a:xfrm>
            <a:off x="365125" y="1030288"/>
            <a:ext cx="8550275" cy="822325"/>
          </a:xfrm>
          <a:prstGeom prst="rect">
            <a:avLst/>
          </a:prstGeom>
          <a:noFill/>
          <a:ln w="9525">
            <a:noFill/>
            <a:miter lim="800000"/>
            <a:headEnd/>
            <a:tailEnd/>
          </a:ln>
          <a:effectLst/>
        </p:spPr>
        <p:txBody>
          <a:bodyPr>
            <a:spAutoFit/>
          </a:bodyPr>
          <a:lstStyle/>
          <a:p>
            <a:pPr eaLnBrk="0" hangingPunct="0"/>
            <a:r>
              <a:rPr lang="en-GB"/>
              <a:t>Sometimes, we are given the result of a given percentage increase or decrease and we have to find the original amount.</a:t>
            </a:r>
          </a:p>
        </p:txBody>
      </p:sp>
      <p:graphicFrame>
        <p:nvGraphicFramePr>
          <p:cNvPr id="147461" name="Object 5"/>
          <p:cNvGraphicFramePr>
            <a:graphicFrameLocks noChangeAspect="1"/>
          </p:cNvGraphicFramePr>
          <p:nvPr/>
        </p:nvGraphicFramePr>
        <p:xfrm>
          <a:off x="457200" y="2057400"/>
          <a:ext cx="1712913" cy="2209800"/>
        </p:xfrm>
        <a:graphic>
          <a:graphicData uri="http://schemas.openxmlformats.org/presentationml/2006/ole">
            <p:oleObj spid="_x0000_s3074" name="Image" r:id="rId6" imgW="2933333" imgH="3784127" progId="Photoshop.Image.7">
              <p:embed/>
            </p:oleObj>
          </a:graphicData>
        </a:graphic>
      </p:graphicFrame>
      <p:sp>
        <p:nvSpPr>
          <p:cNvPr id="147462" name="AutoShape 6"/>
          <p:cNvSpPr>
            <a:spLocks noChangeArrowheads="1"/>
          </p:cNvSpPr>
          <p:nvPr/>
        </p:nvSpPr>
        <p:spPr bwMode="auto">
          <a:xfrm>
            <a:off x="2286000" y="2057400"/>
            <a:ext cx="6172200" cy="990600"/>
          </a:xfrm>
          <a:prstGeom prst="wedgeRoundRectCallout">
            <a:avLst>
              <a:gd name="adj1" fmla="val -59491"/>
              <a:gd name="adj2" fmla="val 51764"/>
              <a:gd name="adj3" fmla="val 16667"/>
            </a:avLst>
          </a:prstGeom>
          <a:solidFill>
            <a:schemeClr val="bg1"/>
          </a:solidFill>
          <a:ln w="28575">
            <a:solidFill>
              <a:schemeClr val="tx1"/>
            </a:solidFill>
            <a:miter lim="800000"/>
            <a:headEnd/>
            <a:tailEnd/>
          </a:ln>
          <a:effectLst/>
        </p:spPr>
        <p:txBody>
          <a:bodyPr/>
          <a:lstStyle/>
          <a:p>
            <a:pPr algn="ctr" eaLnBrk="0" hangingPunct="0"/>
            <a:r>
              <a:rPr lang="en-GB"/>
              <a:t>I bought some jeans in a sale. They had 15% off and I only paid £25.50 for them.</a:t>
            </a:r>
          </a:p>
        </p:txBody>
      </p:sp>
      <p:grpSp>
        <p:nvGrpSpPr>
          <p:cNvPr id="2" name="Group 7"/>
          <p:cNvGrpSpPr>
            <a:grpSpLocks/>
          </p:cNvGrpSpPr>
          <p:nvPr/>
        </p:nvGrpSpPr>
        <p:grpSpPr bwMode="auto">
          <a:xfrm>
            <a:off x="2743200" y="3352800"/>
            <a:ext cx="5562600" cy="609600"/>
            <a:chOff x="1128" y="2592"/>
            <a:chExt cx="3504" cy="384"/>
          </a:xfrm>
        </p:grpSpPr>
        <p:sp>
          <p:nvSpPr>
            <p:cNvPr id="147464" name="Rectangle 8"/>
            <p:cNvSpPr>
              <a:spLocks noChangeArrowheads="1"/>
            </p:cNvSpPr>
            <p:nvPr/>
          </p:nvSpPr>
          <p:spPr bwMode="auto">
            <a:xfrm>
              <a:off x="1128" y="2592"/>
              <a:ext cx="3504" cy="384"/>
            </a:xfrm>
            <a:prstGeom prst="rect">
              <a:avLst/>
            </a:prstGeom>
            <a:solidFill>
              <a:srgbClr val="FFFFCC"/>
            </a:solidFill>
            <a:ln w="38100">
              <a:solidFill>
                <a:schemeClr val="tx1"/>
              </a:solidFill>
              <a:miter lim="800000"/>
              <a:headEnd/>
              <a:tailEnd/>
            </a:ln>
            <a:effectLst/>
          </p:spPr>
          <p:txBody>
            <a:bodyPr wrap="none" anchor="ctr"/>
            <a:lstStyle/>
            <a:p>
              <a:endParaRPr lang="en-GB"/>
            </a:p>
          </p:txBody>
        </p:sp>
        <p:sp>
          <p:nvSpPr>
            <p:cNvPr id="147465" name="Text Box 9"/>
            <p:cNvSpPr txBox="1">
              <a:spLocks noChangeArrowheads="1"/>
            </p:cNvSpPr>
            <p:nvPr/>
          </p:nvSpPr>
          <p:spPr bwMode="auto">
            <a:xfrm>
              <a:off x="1194" y="2640"/>
              <a:ext cx="3373" cy="288"/>
            </a:xfrm>
            <a:prstGeom prst="rect">
              <a:avLst/>
            </a:prstGeom>
            <a:solidFill>
              <a:srgbClr val="FFFFCC"/>
            </a:solidFill>
            <a:ln w="9525">
              <a:noFill/>
              <a:miter lim="800000"/>
              <a:headEnd/>
              <a:tailEnd/>
            </a:ln>
            <a:effectLst/>
          </p:spPr>
          <p:txBody>
            <a:bodyPr wrap="none">
              <a:spAutoFit/>
            </a:bodyPr>
            <a:lstStyle/>
            <a:p>
              <a:pPr eaLnBrk="0" hangingPunct="0"/>
              <a:r>
                <a:rPr lang="en-GB"/>
                <a:t>What is the original price of the jeans?</a:t>
              </a:r>
            </a:p>
          </p:txBody>
        </p:sp>
      </p:grpSp>
      <p:sp>
        <p:nvSpPr>
          <p:cNvPr id="147466" name="Text Box 10"/>
          <p:cNvSpPr txBox="1">
            <a:spLocks noChangeArrowheads="1"/>
          </p:cNvSpPr>
          <p:nvPr/>
        </p:nvSpPr>
        <p:spPr bwMode="auto">
          <a:xfrm>
            <a:off x="365125" y="4292600"/>
            <a:ext cx="4913313" cy="457200"/>
          </a:xfrm>
          <a:prstGeom prst="rect">
            <a:avLst/>
          </a:prstGeom>
          <a:noFill/>
          <a:ln w="9525">
            <a:noFill/>
            <a:miter lim="800000"/>
            <a:headEnd/>
            <a:tailEnd/>
          </a:ln>
          <a:effectLst/>
        </p:spPr>
        <p:txBody>
          <a:bodyPr wrap="none">
            <a:spAutoFit/>
          </a:bodyPr>
          <a:lstStyle/>
          <a:p>
            <a:pPr eaLnBrk="0" hangingPunct="0"/>
            <a:r>
              <a:rPr lang="en-GB"/>
              <a:t>We can show this using a diagram:</a:t>
            </a:r>
          </a:p>
        </p:txBody>
      </p:sp>
      <p:grpSp>
        <p:nvGrpSpPr>
          <p:cNvPr id="3" name="Group 11"/>
          <p:cNvGrpSpPr>
            <a:grpSpLocks/>
          </p:cNvGrpSpPr>
          <p:nvPr/>
        </p:nvGrpSpPr>
        <p:grpSpPr bwMode="auto">
          <a:xfrm>
            <a:off x="1219200" y="4876800"/>
            <a:ext cx="6781800" cy="1600200"/>
            <a:chOff x="576" y="3072"/>
            <a:chExt cx="4272" cy="1008"/>
          </a:xfrm>
        </p:grpSpPr>
        <p:sp>
          <p:nvSpPr>
            <p:cNvPr id="147468" name="Rectangle 12"/>
            <p:cNvSpPr>
              <a:spLocks noChangeArrowheads="1"/>
            </p:cNvSpPr>
            <p:nvPr/>
          </p:nvSpPr>
          <p:spPr bwMode="auto">
            <a:xfrm>
              <a:off x="720" y="3300"/>
              <a:ext cx="1440" cy="576"/>
            </a:xfrm>
            <a:prstGeom prst="rect">
              <a:avLst/>
            </a:prstGeom>
            <a:solidFill>
              <a:srgbClr val="A3D1FF"/>
            </a:solidFill>
            <a:ln w="38100">
              <a:solidFill>
                <a:schemeClr val="tx1"/>
              </a:solidFill>
              <a:miter lim="800000"/>
              <a:headEnd/>
              <a:tailEnd/>
            </a:ln>
            <a:effectLst/>
          </p:spPr>
          <p:txBody>
            <a:bodyPr anchor="ctr"/>
            <a:lstStyle/>
            <a:p>
              <a:pPr algn="ctr" eaLnBrk="0" hangingPunct="0"/>
              <a:r>
                <a:rPr lang="en-GB">
                  <a:solidFill>
                    <a:schemeClr val="tx1"/>
                  </a:solidFill>
                </a:rPr>
                <a:t>Price before discount.</a:t>
              </a:r>
            </a:p>
          </p:txBody>
        </p:sp>
        <p:sp>
          <p:nvSpPr>
            <p:cNvPr id="147469" name="Rectangle 13"/>
            <p:cNvSpPr>
              <a:spLocks noChangeArrowheads="1"/>
            </p:cNvSpPr>
            <p:nvPr/>
          </p:nvSpPr>
          <p:spPr bwMode="auto">
            <a:xfrm>
              <a:off x="576" y="3072"/>
              <a:ext cx="4272" cy="1008"/>
            </a:xfrm>
            <a:prstGeom prst="rect">
              <a:avLst/>
            </a:prstGeom>
            <a:noFill/>
            <a:ln w="38100">
              <a:solidFill>
                <a:schemeClr val="tx1"/>
              </a:solidFill>
              <a:miter lim="800000"/>
              <a:headEnd/>
              <a:tailEnd/>
            </a:ln>
            <a:effectLst/>
          </p:spPr>
          <p:txBody>
            <a:bodyPr wrap="none" anchor="ctr"/>
            <a:lstStyle/>
            <a:p>
              <a:endParaRPr lang="en-GB"/>
            </a:p>
          </p:txBody>
        </p:sp>
      </p:grpSp>
      <p:grpSp>
        <p:nvGrpSpPr>
          <p:cNvPr id="4" name="Group 14"/>
          <p:cNvGrpSpPr>
            <a:grpSpLocks/>
          </p:cNvGrpSpPr>
          <p:nvPr/>
        </p:nvGrpSpPr>
        <p:grpSpPr bwMode="auto">
          <a:xfrm>
            <a:off x="3886200" y="4897438"/>
            <a:ext cx="1447800" cy="493712"/>
            <a:chOff x="2256" y="3085"/>
            <a:chExt cx="912" cy="311"/>
          </a:xfrm>
        </p:grpSpPr>
        <p:sp>
          <p:nvSpPr>
            <p:cNvPr id="147471" name="Line 15"/>
            <p:cNvSpPr>
              <a:spLocks noChangeShapeType="1"/>
            </p:cNvSpPr>
            <p:nvPr/>
          </p:nvSpPr>
          <p:spPr bwMode="auto">
            <a:xfrm>
              <a:off x="2256" y="3396"/>
              <a:ext cx="912" cy="0"/>
            </a:xfrm>
            <a:prstGeom prst="line">
              <a:avLst/>
            </a:prstGeom>
            <a:noFill/>
            <a:ln w="57150">
              <a:solidFill>
                <a:schemeClr val="tx1"/>
              </a:solidFill>
              <a:round/>
              <a:headEnd/>
              <a:tailEnd type="triangle" w="med" len="med"/>
            </a:ln>
            <a:effectLst/>
          </p:spPr>
          <p:txBody>
            <a:bodyPr/>
            <a:lstStyle/>
            <a:p>
              <a:endParaRPr lang="en-GB"/>
            </a:p>
          </p:txBody>
        </p:sp>
        <p:sp>
          <p:nvSpPr>
            <p:cNvPr id="147472" name="Text Box 16"/>
            <p:cNvSpPr txBox="1">
              <a:spLocks noChangeArrowheads="1"/>
            </p:cNvSpPr>
            <p:nvPr/>
          </p:nvSpPr>
          <p:spPr bwMode="auto">
            <a:xfrm>
              <a:off x="2299" y="3085"/>
              <a:ext cx="826" cy="288"/>
            </a:xfrm>
            <a:prstGeom prst="rect">
              <a:avLst/>
            </a:prstGeom>
            <a:noFill/>
            <a:ln w="9525">
              <a:noFill/>
              <a:miter lim="800000"/>
              <a:headEnd/>
              <a:tailEnd/>
            </a:ln>
            <a:effectLst/>
          </p:spPr>
          <p:txBody>
            <a:bodyPr wrap="none">
              <a:spAutoFit/>
            </a:bodyPr>
            <a:lstStyle/>
            <a:p>
              <a:pPr eaLnBrk="0" hangingPunct="0"/>
              <a:r>
                <a:rPr lang="en-GB">
                  <a:solidFill>
                    <a:schemeClr val="tx1"/>
                  </a:solidFill>
                  <a:cs typeface="Arial" charset="0"/>
                </a:rPr>
                <a:t>× 0.85%</a:t>
              </a:r>
              <a:endParaRPr lang="en-GB">
                <a:solidFill>
                  <a:schemeClr val="tx1"/>
                </a:solidFill>
              </a:endParaRPr>
            </a:p>
          </p:txBody>
        </p:sp>
      </p:grpSp>
      <p:sp>
        <p:nvSpPr>
          <p:cNvPr id="147473" name="Rectangle 17"/>
          <p:cNvSpPr>
            <a:spLocks noChangeArrowheads="1"/>
          </p:cNvSpPr>
          <p:nvPr/>
        </p:nvSpPr>
        <p:spPr bwMode="auto">
          <a:xfrm>
            <a:off x="5486400" y="5238750"/>
            <a:ext cx="2286000" cy="914400"/>
          </a:xfrm>
          <a:prstGeom prst="rect">
            <a:avLst/>
          </a:prstGeom>
          <a:solidFill>
            <a:srgbClr val="A3D1FF"/>
          </a:solidFill>
          <a:ln w="38100">
            <a:solidFill>
              <a:schemeClr val="tx1"/>
            </a:solidFill>
            <a:miter lim="800000"/>
            <a:headEnd/>
            <a:tailEnd/>
          </a:ln>
          <a:effectLst/>
        </p:spPr>
        <p:txBody>
          <a:bodyPr anchor="ctr"/>
          <a:lstStyle/>
          <a:p>
            <a:pPr algn="ctr" eaLnBrk="0" hangingPunct="0"/>
            <a:r>
              <a:rPr lang="en-GB">
                <a:solidFill>
                  <a:schemeClr val="tx1"/>
                </a:solidFill>
              </a:rPr>
              <a:t>Price after discount.</a:t>
            </a:r>
          </a:p>
        </p:txBody>
      </p:sp>
      <p:grpSp>
        <p:nvGrpSpPr>
          <p:cNvPr id="5" name="Group 18"/>
          <p:cNvGrpSpPr>
            <a:grpSpLocks/>
          </p:cNvGrpSpPr>
          <p:nvPr/>
        </p:nvGrpSpPr>
        <p:grpSpPr bwMode="auto">
          <a:xfrm>
            <a:off x="3886200" y="5924550"/>
            <a:ext cx="1447800" cy="533400"/>
            <a:chOff x="2256" y="3732"/>
            <a:chExt cx="912" cy="336"/>
          </a:xfrm>
        </p:grpSpPr>
        <p:sp>
          <p:nvSpPr>
            <p:cNvPr id="147475" name="Line 19"/>
            <p:cNvSpPr>
              <a:spLocks noChangeShapeType="1"/>
            </p:cNvSpPr>
            <p:nvPr/>
          </p:nvSpPr>
          <p:spPr bwMode="auto">
            <a:xfrm flipH="1" flipV="1">
              <a:off x="2256" y="3732"/>
              <a:ext cx="912" cy="0"/>
            </a:xfrm>
            <a:prstGeom prst="line">
              <a:avLst/>
            </a:prstGeom>
            <a:noFill/>
            <a:ln w="57150">
              <a:solidFill>
                <a:schemeClr val="tx1"/>
              </a:solidFill>
              <a:round/>
              <a:headEnd/>
              <a:tailEnd type="triangle" w="med" len="med"/>
            </a:ln>
            <a:effectLst/>
          </p:spPr>
          <p:txBody>
            <a:bodyPr/>
            <a:lstStyle/>
            <a:p>
              <a:endParaRPr lang="en-GB"/>
            </a:p>
          </p:txBody>
        </p:sp>
        <p:sp>
          <p:nvSpPr>
            <p:cNvPr id="147476" name="Text Box 20"/>
            <p:cNvSpPr txBox="1">
              <a:spLocks noChangeArrowheads="1"/>
            </p:cNvSpPr>
            <p:nvPr/>
          </p:nvSpPr>
          <p:spPr bwMode="auto">
            <a:xfrm>
              <a:off x="2302" y="3780"/>
              <a:ext cx="819" cy="288"/>
            </a:xfrm>
            <a:prstGeom prst="rect">
              <a:avLst/>
            </a:prstGeom>
            <a:noFill/>
            <a:ln w="9525">
              <a:noFill/>
              <a:miter lim="800000"/>
              <a:headEnd/>
              <a:tailEnd/>
            </a:ln>
            <a:effectLst/>
          </p:spPr>
          <p:txBody>
            <a:bodyPr wrap="none">
              <a:spAutoFit/>
            </a:bodyPr>
            <a:lstStyle/>
            <a:p>
              <a:pPr eaLnBrk="0" hangingPunct="0"/>
              <a:r>
                <a:rPr lang="en-GB">
                  <a:solidFill>
                    <a:schemeClr val="tx1"/>
                  </a:solidFill>
                  <a:cs typeface="Arial" charset="0"/>
                </a:rPr>
                <a:t>÷ 0.85%</a:t>
              </a:r>
              <a:endParaRPr lang="en-GB">
                <a:solidFill>
                  <a:schemeClr val="tx1"/>
                </a:solidFill>
              </a:endParaRPr>
            </a:p>
          </p:txBody>
        </p:sp>
      </p:grpSp>
      <p:sp>
        <p:nvSpPr>
          <p:cNvPr id="147477" name="Rectangle 21"/>
          <p:cNvSpPr>
            <a:spLocks noGrp="1" noChangeArrowheads="1"/>
          </p:cNvSpPr>
          <p:nvPr>
            <p:ph type="title" idx="4294967295"/>
          </p:nvPr>
        </p:nvSpPr>
        <p:spPr>
          <a:xfrm>
            <a:off x="152400" y="153988"/>
            <a:ext cx="6664325" cy="474662"/>
          </a:xfrm>
          <a:noFill/>
          <a:ln/>
        </p:spPr>
        <p:txBody>
          <a:bodyPr>
            <a:normAutofit fontScale="90000"/>
          </a:bodyPr>
          <a:lstStyle/>
          <a:p>
            <a:r>
              <a:rPr lang="en-GB">
                <a:solidFill>
                  <a:srgbClr val="5B0091"/>
                </a:solidFill>
              </a:rPr>
              <a:t>Reverse percentages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7473"/>
                                        </p:tgtEl>
                                        <p:attrNameLst>
                                          <p:attrName>style.visibility</p:attrName>
                                        </p:attrNameLst>
                                      </p:cBhvr>
                                      <p:to>
                                        <p:strVal val="visible"/>
                                      </p:to>
                                    </p:set>
                                    <p:animEffect transition="in" filter="dissolve">
                                      <p:cBhvr>
                                        <p:cTn id="17" dur="500"/>
                                        <p:tgtEl>
                                          <p:spTgt spid="14747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73"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left_button">
            <a:hlinkClick r:id="" action="ppaction://hlinkshowjump?jump=previousslide"/>
          </p:cNvPr>
          <p:cNvPicPr>
            <a:picLocks noChangeAspect="1" noChangeArrowheads="1"/>
          </p:cNvPicPr>
          <p:nvPr/>
        </p:nvPicPr>
        <p:blipFill>
          <a:blip r:embed="rId5" cstate="print"/>
          <a:srcRect/>
          <a:stretch>
            <a:fillRect/>
          </a:stretch>
        </p:blipFill>
        <p:spPr bwMode="auto">
          <a:xfrm>
            <a:off x="179388" y="6078538"/>
            <a:ext cx="542925" cy="576262"/>
          </a:xfrm>
          <a:prstGeom prst="rect">
            <a:avLst/>
          </a:prstGeom>
          <a:noFill/>
        </p:spPr>
      </p:pic>
      <p:sp>
        <p:nvSpPr>
          <p:cNvPr id="149508" name="Rectangle 4"/>
          <p:cNvSpPr>
            <a:spLocks noGrp="1" noChangeArrowheads="1"/>
          </p:cNvSpPr>
          <p:nvPr>
            <p:ph type="title" idx="4294967295"/>
          </p:nvPr>
        </p:nvSpPr>
        <p:spPr/>
        <p:txBody>
          <a:bodyPr/>
          <a:lstStyle/>
          <a:p>
            <a:r>
              <a:rPr lang="en-GB">
                <a:solidFill>
                  <a:srgbClr val="5B0091"/>
                </a:solidFill>
              </a:rPr>
              <a:t>Reverse percentages</a:t>
            </a:r>
          </a:p>
        </p:txBody>
      </p:sp>
      <p:grpSp>
        <p:nvGrpSpPr>
          <p:cNvPr id="2" name="Group 5"/>
          <p:cNvGrpSpPr>
            <a:grpSpLocks/>
          </p:cNvGrpSpPr>
          <p:nvPr/>
        </p:nvGrpSpPr>
        <p:grpSpPr bwMode="auto">
          <a:xfrm>
            <a:off x="7304088" y="115888"/>
            <a:ext cx="576262" cy="576262"/>
            <a:chOff x="4601" y="73"/>
            <a:chExt cx="363" cy="363"/>
          </a:xfrm>
        </p:grpSpPr>
        <p:pic>
          <p:nvPicPr>
            <p:cNvPr id="149510" name="Picture 6" descr="flash icon"/>
            <p:cNvPicPr>
              <a:picLocks noChangeAspect="1" noChangeArrowheads="1"/>
            </p:cNvPicPr>
            <p:nvPr/>
          </p:nvPicPr>
          <p:blipFill>
            <a:blip r:embed="rId6" cstate="print"/>
            <a:srcRect/>
            <a:stretch>
              <a:fillRect/>
            </a:stretch>
          </p:blipFill>
          <p:spPr bwMode="auto">
            <a:xfrm>
              <a:off x="4639" y="108"/>
              <a:ext cx="282" cy="288"/>
            </a:xfrm>
            <a:prstGeom prst="rect">
              <a:avLst/>
            </a:prstGeom>
            <a:noFill/>
          </p:spPr>
        </p:pic>
        <p:sp>
          <p:nvSpPr>
            <p:cNvPr id="149511" name="Oval 7"/>
            <p:cNvSpPr>
              <a:spLocks noChangeAspect="1" noChangeArrowheads="1"/>
            </p:cNvSpPr>
            <p:nvPr/>
          </p:nvSpPr>
          <p:spPr bwMode="auto">
            <a:xfrm>
              <a:off x="4601" y="73"/>
              <a:ext cx="363" cy="363"/>
            </a:xfrm>
            <a:prstGeom prst="ellipse">
              <a:avLst/>
            </a:prstGeom>
            <a:noFill/>
            <a:ln w="127000">
              <a:solidFill>
                <a:schemeClr val="bg1"/>
              </a:solidFill>
              <a:round/>
              <a:headEnd/>
              <a:tailEnd/>
            </a:ln>
            <a:effectLst/>
          </p:spPr>
          <p:txBody>
            <a:bodyPr wrap="none" lIns="90000" tIns="46800" rIns="90000" bIns="46800" anchor="ctr"/>
            <a:lstStyle/>
            <a:p>
              <a:endParaRPr lang="en-GB"/>
            </a:p>
          </p:txBody>
        </p:sp>
        <p:sp>
          <p:nvSpPr>
            <p:cNvPr id="149512" name="Oval 8"/>
            <p:cNvSpPr>
              <a:spLocks noChangeAspect="1" noChangeArrowheads="1"/>
            </p:cNvSpPr>
            <p:nvPr/>
          </p:nvSpPr>
          <p:spPr bwMode="auto">
            <a:xfrm>
              <a:off x="4629" y="106"/>
              <a:ext cx="295" cy="295"/>
            </a:xfrm>
            <a:prstGeom prst="ellipse">
              <a:avLst/>
            </a:prstGeom>
            <a:noFill/>
            <a:ln w="25400">
              <a:solidFill>
                <a:srgbClr val="010066"/>
              </a:solidFill>
              <a:round/>
              <a:headEnd/>
              <a:tailEnd/>
            </a:ln>
            <a:effectLst/>
          </p:spPr>
          <p:txBody>
            <a:bodyPr wrap="none" lIns="90000" tIns="46800" rIns="90000" bIns="46800" anchor="ctr"/>
            <a:lstStyle/>
            <a:p>
              <a:endParaRPr lang="en-GB"/>
            </a:p>
          </p:txBody>
        </p:sp>
      </p:grpSp>
      <p:pic>
        <p:nvPicPr>
          <p:cNvPr id="149513" name="Picture 9" descr="right_button">
            <a:hlinkClick r:id="" action="ppaction://hlinkshowjump?jump=nextslide"/>
          </p:cNvPr>
          <p:cNvPicPr>
            <a:picLocks noChangeAspect="1" noChangeArrowheads="1"/>
          </p:cNvPicPr>
          <p:nvPr/>
        </p:nvPicPr>
        <p:blipFill>
          <a:blip r:embed="rId7" cstate="print"/>
          <a:srcRect/>
          <a:stretch>
            <a:fillRect/>
          </a:stretch>
        </p:blipFill>
        <p:spPr bwMode="auto">
          <a:xfrm>
            <a:off x="8459788" y="6092825"/>
            <a:ext cx="501650" cy="531813"/>
          </a:xfrm>
          <a:prstGeom prst="rect">
            <a:avLst/>
          </a:prstGeom>
          <a:noFill/>
        </p:spPr>
      </p:pic>
    </p:spTree>
    <p:controls>
      <p:control spid="4098" name="ShockwaveFlash1" r:id="rId2" imgW="9142857" imgH="5185068"/>
    </p:controls>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descr="left_button">
            <a:hlinkClick r:id="" action="ppaction://hlinkshowjump?jump=previousslide"/>
          </p:cNvPr>
          <p:cNvPicPr>
            <a:picLocks noChangeAspect="1" noChangeArrowheads="1"/>
          </p:cNvPicPr>
          <p:nvPr/>
        </p:nvPicPr>
        <p:blipFill>
          <a:blip r:embed="rId3" cstate="print"/>
          <a:srcRect/>
          <a:stretch>
            <a:fillRect/>
          </a:stretch>
        </p:blipFill>
        <p:spPr bwMode="auto">
          <a:xfrm>
            <a:off x="179388" y="6078538"/>
            <a:ext cx="542925" cy="576262"/>
          </a:xfrm>
          <a:prstGeom prst="rect">
            <a:avLst/>
          </a:prstGeom>
          <a:noFill/>
        </p:spPr>
      </p:pic>
      <p:sp>
        <p:nvSpPr>
          <p:cNvPr id="235524" name="Rectangle 4"/>
          <p:cNvSpPr>
            <a:spLocks noGrp="1" noChangeArrowheads="1"/>
          </p:cNvSpPr>
          <p:nvPr>
            <p:ph type="title" idx="4294967295"/>
          </p:nvPr>
        </p:nvSpPr>
        <p:spPr/>
        <p:txBody>
          <a:bodyPr/>
          <a:lstStyle/>
          <a:p>
            <a:r>
              <a:rPr lang="en-GB">
                <a:solidFill>
                  <a:srgbClr val="5B0091"/>
                </a:solidFill>
              </a:rPr>
              <a:t>Reverse percentages</a:t>
            </a:r>
          </a:p>
        </p:txBody>
      </p:sp>
      <p:sp>
        <p:nvSpPr>
          <p:cNvPr id="235529" name="Text Box 9"/>
          <p:cNvSpPr txBox="1">
            <a:spLocks noChangeArrowheads="1"/>
          </p:cNvSpPr>
          <p:nvPr/>
        </p:nvSpPr>
        <p:spPr bwMode="auto">
          <a:xfrm>
            <a:off x="288925" y="990600"/>
            <a:ext cx="8550275" cy="822325"/>
          </a:xfrm>
          <a:prstGeom prst="rect">
            <a:avLst/>
          </a:prstGeom>
          <a:noFill/>
          <a:ln w="9525">
            <a:noFill/>
            <a:miter lim="800000"/>
            <a:headEnd/>
            <a:tailEnd/>
          </a:ln>
          <a:effectLst/>
        </p:spPr>
        <p:txBody>
          <a:bodyPr>
            <a:spAutoFit/>
          </a:bodyPr>
          <a:lstStyle/>
          <a:p>
            <a:pPr eaLnBrk="0" hangingPunct="0"/>
            <a:r>
              <a:rPr lang="en-GB"/>
              <a:t>We can also use a unitary method to solve these type of percentage problems. For example,</a:t>
            </a:r>
          </a:p>
        </p:txBody>
      </p:sp>
      <p:sp>
        <p:nvSpPr>
          <p:cNvPr id="235530" name="Text Box 10"/>
          <p:cNvSpPr txBox="1">
            <a:spLocks noChangeArrowheads="1"/>
          </p:cNvSpPr>
          <p:nvPr/>
        </p:nvSpPr>
        <p:spPr bwMode="auto">
          <a:xfrm>
            <a:off x="1290638" y="1933575"/>
            <a:ext cx="6561137" cy="850900"/>
          </a:xfrm>
          <a:prstGeom prst="rect">
            <a:avLst/>
          </a:prstGeom>
          <a:solidFill>
            <a:srgbClr val="FFFFCC"/>
          </a:solidFill>
          <a:ln w="28575">
            <a:solidFill>
              <a:schemeClr val="tx1"/>
            </a:solidFill>
            <a:miter lim="800000"/>
            <a:headEnd/>
            <a:tailEnd/>
          </a:ln>
          <a:effectLst/>
        </p:spPr>
        <p:txBody>
          <a:bodyPr>
            <a:spAutoFit/>
          </a:bodyPr>
          <a:lstStyle/>
          <a:p>
            <a:pPr algn="ctr" eaLnBrk="0" hangingPunct="0"/>
            <a:r>
              <a:rPr lang="en-GB"/>
              <a:t>Christopher’s monthly salary after a 5% pay rise is £1312.50. What was his original salary?</a:t>
            </a:r>
          </a:p>
        </p:txBody>
      </p:sp>
      <p:sp>
        <p:nvSpPr>
          <p:cNvPr id="235531" name="Text Box 11"/>
          <p:cNvSpPr txBox="1">
            <a:spLocks noChangeArrowheads="1"/>
          </p:cNvSpPr>
          <p:nvPr/>
        </p:nvSpPr>
        <p:spPr bwMode="auto">
          <a:xfrm>
            <a:off x="288925" y="2905125"/>
            <a:ext cx="7542213" cy="457200"/>
          </a:xfrm>
          <a:prstGeom prst="rect">
            <a:avLst/>
          </a:prstGeom>
          <a:noFill/>
          <a:ln w="9525">
            <a:noFill/>
            <a:miter lim="800000"/>
            <a:headEnd/>
            <a:tailEnd/>
          </a:ln>
          <a:effectLst/>
        </p:spPr>
        <p:txBody>
          <a:bodyPr wrap="none">
            <a:spAutoFit/>
          </a:bodyPr>
          <a:lstStyle/>
          <a:p>
            <a:pPr eaLnBrk="0" hangingPunct="0"/>
            <a:r>
              <a:rPr lang="en-GB"/>
              <a:t>The new salary represents 105% of the original salary.</a:t>
            </a:r>
          </a:p>
        </p:txBody>
      </p:sp>
      <p:sp>
        <p:nvSpPr>
          <p:cNvPr id="235532" name="Text Box 12"/>
          <p:cNvSpPr txBox="1">
            <a:spLocks noChangeArrowheads="1"/>
          </p:cNvSpPr>
          <p:nvPr/>
        </p:nvSpPr>
        <p:spPr bwMode="auto">
          <a:xfrm>
            <a:off x="1511300" y="3416300"/>
            <a:ext cx="5399088" cy="457200"/>
          </a:xfrm>
          <a:prstGeom prst="rect">
            <a:avLst/>
          </a:prstGeom>
          <a:noFill/>
          <a:ln w="9525">
            <a:noFill/>
            <a:miter lim="800000"/>
            <a:headEnd/>
            <a:tailEnd/>
          </a:ln>
          <a:effectLst/>
        </p:spPr>
        <p:txBody>
          <a:bodyPr wrap="none">
            <a:spAutoFit/>
          </a:bodyPr>
          <a:lstStyle/>
          <a:p>
            <a:pPr eaLnBrk="0" hangingPunct="0"/>
            <a:r>
              <a:rPr lang="en-GB"/>
              <a:t>105% of the original salary = £1312.50</a:t>
            </a:r>
          </a:p>
        </p:txBody>
      </p:sp>
      <p:sp>
        <p:nvSpPr>
          <p:cNvPr id="235533" name="Text Box 13"/>
          <p:cNvSpPr txBox="1">
            <a:spLocks noChangeArrowheads="1"/>
          </p:cNvSpPr>
          <p:nvPr/>
        </p:nvSpPr>
        <p:spPr bwMode="auto">
          <a:xfrm>
            <a:off x="1511300" y="3929063"/>
            <a:ext cx="5903913" cy="457200"/>
          </a:xfrm>
          <a:prstGeom prst="rect">
            <a:avLst/>
          </a:prstGeom>
          <a:noFill/>
          <a:ln w="9525">
            <a:noFill/>
            <a:miter lim="800000"/>
            <a:headEnd/>
            <a:tailEnd/>
          </a:ln>
          <a:effectLst/>
        </p:spPr>
        <p:txBody>
          <a:bodyPr wrap="none">
            <a:spAutoFit/>
          </a:bodyPr>
          <a:lstStyle/>
          <a:p>
            <a:pPr eaLnBrk="0" hangingPunct="0"/>
            <a:r>
              <a:rPr lang="en-GB"/>
              <a:t>1% of the original salary = £1312.50 </a:t>
            </a:r>
            <a:r>
              <a:rPr lang="en-GB">
                <a:cs typeface="Arial" charset="0"/>
              </a:rPr>
              <a:t>÷ 105</a:t>
            </a:r>
            <a:endParaRPr lang="en-GB"/>
          </a:p>
        </p:txBody>
      </p:sp>
      <p:sp>
        <p:nvSpPr>
          <p:cNvPr id="235534" name="Text Box 14"/>
          <p:cNvSpPr txBox="1">
            <a:spLocks noChangeArrowheads="1"/>
          </p:cNvSpPr>
          <p:nvPr/>
        </p:nvSpPr>
        <p:spPr bwMode="auto">
          <a:xfrm>
            <a:off x="1511300" y="4440238"/>
            <a:ext cx="7099300" cy="457200"/>
          </a:xfrm>
          <a:prstGeom prst="rect">
            <a:avLst/>
          </a:prstGeom>
          <a:noFill/>
          <a:ln w="9525">
            <a:noFill/>
            <a:miter lim="800000"/>
            <a:headEnd/>
            <a:tailEnd/>
          </a:ln>
          <a:effectLst/>
        </p:spPr>
        <p:txBody>
          <a:bodyPr wrap="none">
            <a:spAutoFit/>
          </a:bodyPr>
          <a:lstStyle/>
          <a:p>
            <a:pPr eaLnBrk="0" hangingPunct="0"/>
            <a:r>
              <a:rPr lang="en-GB"/>
              <a:t>100% of the original salary = £1312.50 </a:t>
            </a:r>
            <a:r>
              <a:rPr lang="en-GB">
                <a:cs typeface="Arial" charset="0"/>
              </a:rPr>
              <a:t>÷ 105 × 100</a:t>
            </a:r>
            <a:endParaRPr lang="en-GB"/>
          </a:p>
        </p:txBody>
      </p:sp>
      <p:sp>
        <p:nvSpPr>
          <p:cNvPr id="235535" name="Text Box 15"/>
          <p:cNvSpPr txBox="1">
            <a:spLocks noChangeArrowheads="1"/>
          </p:cNvSpPr>
          <p:nvPr/>
        </p:nvSpPr>
        <p:spPr bwMode="auto">
          <a:xfrm>
            <a:off x="5241925" y="4953000"/>
            <a:ext cx="1295400" cy="457200"/>
          </a:xfrm>
          <a:prstGeom prst="rect">
            <a:avLst/>
          </a:prstGeom>
          <a:noFill/>
          <a:ln w="9525">
            <a:noFill/>
            <a:miter lim="800000"/>
            <a:headEnd/>
            <a:tailEnd/>
          </a:ln>
          <a:effectLst/>
        </p:spPr>
        <p:txBody>
          <a:bodyPr wrap="none">
            <a:spAutoFit/>
          </a:bodyPr>
          <a:lstStyle/>
          <a:p>
            <a:pPr eaLnBrk="0" hangingPunct="0"/>
            <a:r>
              <a:rPr lang="en-GB"/>
              <a:t>= £1250</a:t>
            </a:r>
          </a:p>
        </p:txBody>
      </p:sp>
      <p:pic>
        <p:nvPicPr>
          <p:cNvPr id="235536" name="Picture 16" descr="right_button">
            <a:hlinkClick r:id="" action="ppaction://hlinkshowjump?jump=nextslide"/>
          </p:cNvPr>
          <p:cNvPicPr>
            <a:picLocks noChangeAspect="1" noChangeArrowheads="1"/>
          </p:cNvPicPr>
          <p:nvPr/>
        </p:nvPicPr>
        <p:blipFill>
          <a:blip r:embed="rId4" cstate="print"/>
          <a:srcRect/>
          <a:stretch>
            <a:fillRect/>
          </a:stretch>
        </p:blipFill>
        <p:spPr bwMode="auto">
          <a:xfrm>
            <a:off x="8459788" y="6092825"/>
            <a:ext cx="501650" cy="531813"/>
          </a:xfrm>
          <a:prstGeom prst="rect">
            <a:avLst/>
          </a:prstGeom>
          <a:noFill/>
        </p:spPr>
      </p:pic>
      <p:sp>
        <p:nvSpPr>
          <p:cNvPr id="235537" name="Text Box 17"/>
          <p:cNvSpPr txBox="1">
            <a:spLocks noChangeArrowheads="1"/>
          </p:cNvSpPr>
          <p:nvPr/>
        </p:nvSpPr>
        <p:spPr bwMode="auto">
          <a:xfrm>
            <a:off x="288925" y="5334000"/>
            <a:ext cx="8855075" cy="822325"/>
          </a:xfrm>
          <a:prstGeom prst="rect">
            <a:avLst/>
          </a:prstGeom>
          <a:noFill/>
          <a:ln w="9525">
            <a:noFill/>
            <a:miter lim="800000"/>
            <a:headEnd/>
            <a:tailEnd/>
          </a:ln>
          <a:effectLst/>
        </p:spPr>
        <p:txBody>
          <a:bodyPr>
            <a:spAutoFit/>
          </a:bodyPr>
          <a:lstStyle/>
          <a:p>
            <a:pPr eaLnBrk="0" hangingPunct="0"/>
            <a:r>
              <a:rPr lang="en-GB"/>
              <a:t>This method has more steps involved but may be easier to remember.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1" grpId="0"/>
      <p:bldP spid="235532" grpId="0"/>
      <p:bldP spid="235533" grpId="0"/>
      <p:bldP spid="235534" grpId="0"/>
      <p:bldP spid="235535" grpId="0"/>
      <p:bldP spid="2355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subTitle" idx="1"/>
          </p:nvPr>
        </p:nvSpPr>
        <p:spPr bwMode="auto">
          <a:xfrm>
            <a:off x="685800" y="5494338"/>
            <a:ext cx="4572000" cy="525462"/>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a:lnSpc>
                <a:spcPct val="80000"/>
              </a:lnSpc>
              <a:spcBef>
                <a:spcPct val="0"/>
              </a:spcBef>
            </a:pPr>
            <a:r>
              <a:rPr lang="en-GB" sz="2400" b="1">
                <a:solidFill>
                  <a:schemeClr val="bg1"/>
                </a:solidFill>
              </a:rPr>
              <a:t>N5.6 Compound percentages</a:t>
            </a:r>
          </a:p>
        </p:txBody>
      </p:sp>
      <p:pic>
        <p:nvPicPr>
          <p:cNvPr id="39946" name="Picture 10" descr="right_button">
            <a:hlinkClick r:id="" action="ppaction://hlinkshowjump?jump=nextslide"/>
          </p:cNvPr>
          <p:cNvPicPr>
            <a:picLocks noChangeAspect="1" noChangeArrowheads="1"/>
          </p:cNvPicPr>
          <p:nvPr/>
        </p:nvPicPr>
        <p:blipFill>
          <a:blip r:embed="rId3" cstate="print"/>
          <a:srcRect/>
          <a:stretch>
            <a:fillRect/>
          </a:stretch>
        </p:blipFill>
        <p:spPr bwMode="auto">
          <a:xfrm>
            <a:off x="8459788" y="6092825"/>
            <a:ext cx="501650" cy="531813"/>
          </a:xfrm>
          <a:prstGeom prst="rect">
            <a:avLst/>
          </a:prstGeom>
          <a:noFill/>
        </p:spPr>
      </p:pic>
      <p:pic>
        <p:nvPicPr>
          <p:cNvPr id="39947" name="Picture 11" descr="left_button">
            <a:hlinkClick r:id="" action="ppaction://hlinkshowjump?jump=previousslide"/>
          </p:cNvPr>
          <p:cNvPicPr>
            <a:picLocks noChangeAspect="1" noChangeArrowheads="1"/>
          </p:cNvPicPr>
          <p:nvPr/>
        </p:nvPicPr>
        <p:blipFill>
          <a:blip r:embed="rId4" cstate="print"/>
          <a:srcRect/>
          <a:stretch>
            <a:fillRect/>
          </a:stretch>
        </p:blipFill>
        <p:spPr bwMode="auto">
          <a:xfrm>
            <a:off x="179388" y="6078538"/>
            <a:ext cx="542925" cy="576262"/>
          </a:xfrm>
          <a:prstGeom prst="rect">
            <a:avLst/>
          </a:prstGeom>
          <a:noFill/>
        </p:spPr>
      </p:pic>
      <p:sp>
        <p:nvSpPr>
          <p:cNvPr id="39956" name="Rectangle 20"/>
          <p:cNvSpPr>
            <a:spLocks noGrp="1" noChangeArrowheads="1"/>
          </p:cNvSpPr>
          <p:nvPr>
            <p:ph type="ctrTitle"/>
          </p:nvPr>
        </p:nvSpPr>
        <p:spPr>
          <a:xfrm>
            <a:off x="150813" y="150813"/>
            <a:ext cx="7772400" cy="533400"/>
          </a:xfrm>
        </p:spPr>
        <p:txBody>
          <a:bodyPr>
            <a:normAutofit fontScale="90000"/>
          </a:bodyPr>
          <a:lstStyle/>
          <a:p>
            <a:r>
              <a:rPr lang="en-GB"/>
              <a:t>Contents</a:t>
            </a:r>
          </a:p>
        </p:txBody>
      </p:sp>
      <p:sp>
        <p:nvSpPr>
          <p:cNvPr id="39974" name="AutoShape 38"/>
          <p:cNvSpPr>
            <a:spLocks noChangeArrowheads="1"/>
          </p:cNvSpPr>
          <p:nvPr/>
        </p:nvSpPr>
        <p:spPr bwMode="auto">
          <a:xfrm>
            <a:off x="685800" y="4783138"/>
            <a:ext cx="4191000" cy="525462"/>
          </a:xfrm>
          <a:prstGeom prst="roundRect">
            <a:avLst>
              <a:gd name="adj" fmla="val 43579"/>
            </a:avLst>
          </a:prstGeom>
          <a:solidFill>
            <a:schemeClr val="bg1"/>
          </a:solidFill>
          <a:ln w="38100">
            <a:solidFill>
              <a:srgbClr val="9900CC"/>
            </a:solidFill>
            <a:round/>
            <a:headEnd/>
            <a:tailEnd/>
          </a:ln>
          <a:effectLst/>
        </p:spPr>
        <p:txBody>
          <a:bodyPr tIns="0" bIns="0" anchor="ctr"/>
          <a:lstStyle/>
          <a:p>
            <a:pPr>
              <a:lnSpc>
                <a:spcPct val="80000"/>
              </a:lnSpc>
            </a:pPr>
            <a:r>
              <a:rPr lang="en-GB" b="1">
                <a:solidFill>
                  <a:srgbClr val="33CC33"/>
                </a:solidFill>
                <a:cs typeface="Arial" charset="0"/>
              </a:rPr>
              <a:t>N5.5 Reverse percentages</a:t>
            </a:r>
          </a:p>
        </p:txBody>
      </p:sp>
      <p:sp>
        <p:nvSpPr>
          <p:cNvPr id="39978" name="AutoShape 42"/>
          <p:cNvSpPr>
            <a:spLocks noChangeArrowheads="1"/>
          </p:cNvSpPr>
          <p:nvPr/>
        </p:nvSpPr>
        <p:spPr bwMode="auto">
          <a:xfrm>
            <a:off x="304800" y="1033463"/>
            <a:ext cx="3276600" cy="719137"/>
          </a:xfrm>
          <a:prstGeom prst="roundRect">
            <a:avLst>
              <a:gd name="adj" fmla="val 43579"/>
            </a:avLst>
          </a:prstGeom>
          <a:solidFill>
            <a:srgbClr val="010066"/>
          </a:solidFill>
          <a:ln w="63500">
            <a:solidFill>
              <a:srgbClr val="9900CC"/>
            </a:solidFill>
            <a:round/>
            <a:headEnd/>
            <a:tailEnd/>
          </a:ln>
          <a:effectLst/>
        </p:spPr>
        <p:txBody>
          <a:bodyPr/>
          <a:lstStyle/>
          <a:p>
            <a:pPr marL="342900" indent="-342900" eaLnBrk="0" hangingPunct="0">
              <a:lnSpc>
                <a:spcPct val="90000"/>
              </a:lnSpc>
            </a:pPr>
            <a:r>
              <a:rPr lang="en-GB" sz="3000" b="1">
                <a:solidFill>
                  <a:schemeClr val="bg1"/>
                </a:solidFill>
                <a:cs typeface="Arial" charset="0"/>
              </a:rPr>
              <a:t>N5 Percentages</a:t>
            </a:r>
            <a:endParaRPr lang="en-GB" sz="3000">
              <a:solidFill>
                <a:schemeClr val="bg1"/>
              </a:solidFill>
              <a:cs typeface="Arial" charset="0"/>
            </a:endParaRPr>
          </a:p>
        </p:txBody>
      </p:sp>
      <p:sp>
        <p:nvSpPr>
          <p:cNvPr id="39980" name="AutoShape 44"/>
          <p:cNvSpPr>
            <a:spLocks noChangeArrowheads="1"/>
          </p:cNvSpPr>
          <p:nvPr/>
        </p:nvSpPr>
        <p:spPr bwMode="auto">
          <a:xfrm>
            <a:off x="685800" y="1938338"/>
            <a:ext cx="6448425" cy="525462"/>
          </a:xfrm>
          <a:prstGeom prst="roundRect">
            <a:avLst>
              <a:gd name="adj" fmla="val 43579"/>
            </a:avLst>
          </a:prstGeom>
          <a:solidFill>
            <a:schemeClr val="bg1"/>
          </a:solidFill>
          <a:ln w="38100">
            <a:solidFill>
              <a:srgbClr val="9900CC"/>
            </a:solidFill>
            <a:round/>
            <a:headEnd/>
            <a:tailEnd/>
          </a:ln>
          <a:effectLst/>
        </p:spPr>
        <p:txBody>
          <a:bodyPr tIns="0" bIns="0" anchor="ctr"/>
          <a:lstStyle/>
          <a:p>
            <a:pPr>
              <a:lnSpc>
                <a:spcPct val="80000"/>
              </a:lnSpc>
            </a:pPr>
            <a:r>
              <a:rPr lang="en-GB" b="1">
                <a:solidFill>
                  <a:srgbClr val="33CC33"/>
                </a:solidFill>
                <a:cs typeface="Arial" charset="0"/>
              </a:rPr>
              <a:t>N5.1 Fractions, decimals and percentages</a:t>
            </a:r>
          </a:p>
        </p:txBody>
      </p:sp>
      <p:sp>
        <p:nvSpPr>
          <p:cNvPr id="39982" name="Oval 46"/>
          <p:cNvSpPr>
            <a:spLocks noChangeAspect="1" noChangeArrowheads="1"/>
          </p:cNvSpPr>
          <p:nvPr/>
        </p:nvSpPr>
        <p:spPr bwMode="auto">
          <a:xfrm>
            <a:off x="304800" y="2074863"/>
            <a:ext cx="252413"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lgn="ctr" eaLnBrk="0" hangingPunct="0"/>
            <a:endParaRPr lang="en-US">
              <a:solidFill>
                <a:srgbClr val="FF6600"/>
              </a:solidFill>
            </a:endParaRPr>
          </a:p>
          <a:p>
            <a:pPr algn="ctr" eaLnBrk="0" hangingPunct="0"/>
            <a:endParaRPr lang="en-GB" b="1">
              <a:solidFill>
                <a:schemeClr val="tx1"/>
              </a:solidFill>
            </a:endParaRPr>
          </a:p>
        </p:txBody>
      </p:sp>
      <p:sp>
        <p:nvSpPr>
          <p:cNvPr id="39983" name="Oval 47"/>
          <p:cNvSpPr>
            <a:spLocks noChangeAspect="1" noChangeArrowheads="1"/>
          </p:cNvSpPr>
          <p:nvPr/>
        </p:nvSpPr>
        <p:spPr bwMode="auto">
          <a:xfrm>
            <a:off x="304800" y="2786063"/>
            <a:ext cx="252413"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endParaRPr lang="en-GB"/>
          </a:p>
        </p:txBody>
      </p:sp>
      <p:sp>
        <p:nvSpPr>
          <p:cNvPr id="39984" name="Oval 48"/>
          <p:cNvSpPr>
            <a:spLocks noChangeAspect="1" noChangeArrowheads="1"/>
          </p:cNvSpPr>
          <p:nvPr/>
        </p:nvSpPr>
        <p:spPr bwMode="auto">
          <a:xfrm>
            <a:off x="304800" y="3497263"/>
            <a:ext cx="252413"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endParaRPr lang="en-GB"/>
          </a:p>
        </p:txBody>
      </p:sp>
      <p:sp>
        <p:nvSpPr>
          <p:cNvPr id="39985" name="Oval 49"/>
          <p:cNvSpPr>
            <a:spLocks noChangeAspect="1" noChangeArrowheads="1"/>
          </p:cNvSpPr>
          <p:nvPr/>
        </p:nvSpPr>
        <p:spPr bwMode="auto">
          <a:xfrm>
            <a:off x="304800" y="5630863"/>
            <a:ext cx="252413"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endParaRPr lang="en-GB"/>
          </a:p>
        </p:txBody>
      </p:sp>
      <p:sp>
        <p:nvSpPr>
          <p:cNvPr id="39986" name="Oval 50"/>
          <p:cNvSpPr>
            <a:spLocks noChangeAspect="1" noChangeArrowheads="1"/>
          </p:cNvSpPr>
          <p:nvPr/>
        </p:nvSpPr>
        <p:spPr bwMode="auto">
          <a:xfrm>
            <a:off x="304800" y="4208463"/>
            <a:ext cx="252413"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endParaRPr lang="en-GB"/>
          </a:p>
        </p:txBody>
      </p:sp>
      <p:sp>
        <p:nvSpPr>
          <p:cNvPr id="39987" name="Oval 51"/>
          <p:cNvSpPr>
            <a:spLocks noChangeAspect="1" noChangeArrowheads="1"/>
          </p:cNvSpPr>
          <p:nvPr/>
        </p:nvSpPr>
        <p:spPr bwMode="auto">
          <a:xfrm>
            <a:off x="304800" y="4919663"/>
            <a:ext cx="252413"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endParaRPr lang="en-GB"/>
          </a:p>
        </p:txBody>
      </p:sp>
      <p:sp>
        <p:nvSpPr>
          <p:cNvPr id="39989" name="AutoShape 53"/>
          <p:cNvSpPr>
            <a:spLocks noChangeArrowheads="1"/>
          </p:cNvSpPr>
          <p:nvPr/>
        </p:nvSpPr>
        <p:spPr bwMode="auto">
          <a:xfrm>
            <a:off x="685800" y="2649538"/>
            <a:ext cx="4800600" cy="525462"/>
          </a:xfrm>
          <a:prstGeom prst="roundRect">
            <a:avLst>
              <a:gd name="adj" fmla="val 43579"/>
            </a:avLst>
          </a:prstGeom>
          <a:solidFill>
            <a:schemeClr val="bg1"/>
          </a:solidFill>
          <a:ln w="38100">
            <a:solidFill>
              <a:srgbClr val="9900CC"/>
            </a:solidFill>
            <a:round/>
            <a:headEnd/>
            <a:tailEnd/>
          </a:ln>
          <a:effectLst/>
        </p:spPr>
        <p:txBody>
          <a:bodyPr tIns="0" bIns="0" anchor="ctr"/>
          <a:lstStyle/>
          <a:p>
            <a:pPr>
              <a:lnSpc>
                <a:spcPct val="80000"/>
              </a:lnSpc>
            </a:pPr>
            <a:r>
              <a:rPr lang="en-GB" b="1">
                <a:solidFill>
                  <a:srgbClr val="33CC33"/>
                </a:solidFill>
                <a:cs typeface="Arial" charset="0"/>
              </a:rPr>
              <a:t>N5.2 Percentages of quantities</a:t>
            </a:r>
          </a:p>
        </p:txBody>
      </p:sp>
      <p:sp>
        <p:nvSpPr>
          <p:cNvPr id="39990" name="AutoShape 54"/>
          <p:cNvSpPr>
            <a:spLocks noChangeArrowheads="1"/>
          </p:cNvSpPr>
          <p:nvPr/>
        </p:nvSpPr>
        <p:spPr bwMode="auto">
          <a:xfrm>
            <a:off x="685800" y="4071938"/>
            <a:ext cx="7391400" cy="525462"/>
          </a:xfrm>
          <a:prstGeom prst="roundRect">
            <a:avLst>
              <a:gd name="adj" fmla="val 43579"/>
            </a:avLst>
          </a:prstGeom>
          <a:solidFill>
            <a:schemeClr val="bg1"/>
          </a:solidFill>
          <a:ln w="38100">
            <a:solidFill>
              <a:srgbClr val="9900CC"/>
            </a:solidFill>
            <a:round/>
            <a:headEnd/>
            <a:tailEnd/>
          </a:ln>
          <a:effectLst/>
        </p:spPr>
        <p:txBody>
          <a:bodyPr tIns="0" bIns="0" anchor="ctr"/>
          <a:lstStyle/>
          <a:p>
            <a:pPr>
              <a:lnSpc>
                <a:spcPct val="80000"/>
              </a:lnSpc>
            </a:pPr>
            <a:r>
              <a:rPr lang="en-GB" b="1">
                <a:solidFill>
                  <a:srgbClr val="33CC33"/>
                </a:solidFill>
                <a:cs typeface="Arial" charset="0"/>
              </a:rPr>
              <a:t>N5.4 Increasing and decreasing by a percentage</a:t>
            </a:r>
          </a:p>
        </p:txBody>
      </p:sp>
      <p:sp>
        <p:nvSpPr>
          <p:cNvPr id="39991" name="AutoShape 55"/>
          <p:cNvSpPr>
            <a:spLocks noChangeArrowheads="1"/>
          </p:cNvSpPr>
          <p:nvPr/>
        </p:nvSpPr>
        <p:spPr bwMode="auto">
          <a:xfrm>
            <a:off x="685800" y="3360738"/>
            <a:ext cx="5334000" cy="525462"/>
          </a:xfrm>
          <a:prstGeom prst="roundRect">
            <a:avLst>
              <a:gd name="adj" fmla="val 43579"/>
            </a:avLst>
          </a:prstGeom>
          <a:solidFill>
            <a:schemeClr val="bg1"/>
          </a:solidFill>
          <a:ln w="38100">
            <a:solidFill>
              <a:srgbClr val="9900CC"/>
            </a:solidFill>
            <a:round/>
            <a:headEnd/>
            <a:tailEnd/>
          </a:ln>
          <a:effectLst/>
        </p:spPr>
        <p:txBody>
          <a:bodyPr tIns="0" bIns="0" anchor="ctr"/>
          <a:lstStyle/>
          <a:p>
            <a:pPr>
              <a:lnSpc>
                <a:spcPct val="80000"/>
              </a:lnSpc>
            </a:pPr>
            <a:r>
              <a:rPr lang="en-GB" b="1">
                <a:solidFill>
                  <a:srgbClr val="33CC33"/>
                </a:solidFill>
                <a:cs typeface="Arial" charset="0"/>
              </a:rPr>
              <a:t>N5.3 Finding a percentage change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t>Percentages</a:t>
            </a:r>
            <a:endParaRPr lang="en-GB" dirty="0"/>
          </a:p>
        </p:txBody>
      </p:sp>
      <p:sp>
        <p:nvSpPr>
          <p:cNvPr id="3" name="Content Placeholder 2"/>
          <p:cNvSpPr>
            <a:spLocks noGrp="1"/>
          </p:cNvSpPr>
          <p:nvPr>
            <p:ph idx="1"/>
          </p:nvPr>
        </p:nvSpPr>
        <p:spPr>
          <a:xfrm>
            <a:off x="457200" y="1600201"/>
            <a:ext cx="8229600" cy="2476872"/>
          </a:xfrm>
        </p:spPr>
        <p:txBody>
          <a:bodyPr/>
          <a:lstStyle/>
          <a:p>
            <a:endParaRPr lang="en-GB" dirty="0"/>
          </a:p>
        </p:txBody>
      </p:sp>
      <p:graphicFrame>
        <p:nvGraphicFramePr>
          <p:cNvPr id="4" name="Table 3"/>
          <p:cNvGraphicFramePr>
            <a:graphicFrameLocks noGrp="1"/>
          </p:cNvGraphicFramePr>
          <p:nvPr/>
        </p:nvGraphicFramePr>
        <p:xfrm>
          <a:off x="683568" y="908720"/>
          <a:ext cx="7848872" cy="3960441"/>
        </p:xfrm>
        <a:graphic>
          <a:graphicData uri="http://schemas.openxmlformats.org/drawingml/2006/table">
            <a:tbl>
              <a:tblPr firstRow="1" bandRow="1">
                <a:tableStyleId>{5C22544A-7EE6-4342-B048-85BDC9FD1C3A}</a:tableStyleId>
              </a:tblPr>
              <a:tblGrid>
                <a:gridCol w="1962218"/>
                <a:gridCol w="1962218"/>
                <a:gridCol w="1962218"/>
                <a:gridCol w="1962218"/>
              </a:tblGrid>
              <a:tr h="440049">
                <a:tc>
                  <a:txBody>
                    <a:bodyPr/>
                    <a:lstStyle/>
                    <a:p>
                      <a:endParaRPr lang="en-GB" dirty="0"/>
                    </a:p>
                  </a:txBody>
                  <a:tcPr/>
                </a:tc>
                <a:tc>
                  <a:txBody>
                    <a:bodyPr/>
                    <a:lstStyle/>
                    <a:p>
                      <a:r>
                        <a:rPr lang="en-GB" dirty="0" smtClean="0"/>
                        <a:t>find</a:t>
                      </a:r>
                      <a:endParaRPr lang="en-GB" dirty="0"/>
                    </a:p>
                  </a:txBody>
                  <a:tcPr/>
                </a:tc>
                <a:tc>
                  <a:txBody>
                    <a:bodyPr/>
                    <a:lstStyle/>
                    <a:p>
                      <a:r>
                        <a:rPr lang="en-GB" dirty="0" smtClean="0"/>
                        <a:t>Increase  (1...</a:t>
                      </a:r>
                      <a:endParaRPr lang="en-GB" dirty="0"/>
                    </a:p>
                  </a:txBody>
                  <a:tcPr/>
                </a:tc>
                <a:tc>
                  <a:txBody>
                    <a:bodyPr/>
                    <a:lstStyle/>
                    <a:p>
                      <a:r>
                        <a:rPr lang="en-GB" dirty="0" smtClean="0"/>
                        <a:t>Decrease  (100-</a:t>
                      </a:r>
                      <a:endParaRPr lang="en-GB" dirty="0"/>
                    </a:p>
                  </a:txBody>
                  <a:tcPr/>
                </a:tc>
              </a:tr>
              <a:tr h="440049">
                <a:tc>
                  <a:txBody>
                    <a:bodyPr/>
                    <a:lstStyle/>
                    <a:p>
                      <a:r>
                        <a:rPr lang="en-GB" dirty="0" smtClean="0"/>
                        <a:t>70%</a:t>
                      </a:r>
                    </a:p>
                  </a:txBody>
                  <a:tcPr/>
                </a:tc>
                <a:tc>
                  <a:txBody>
                    <a:bodyPr/>
                    <a:lstStyle/>
                    <a:p>
                      <a:endParaRPr lang="en-GB" dirty="0"/>
                    </a:p>
                  </a:txBody>
                  <a:tcPr/>
                </a:tc>
                <a:tc>
                  <a:txBody>
                    <a:bodyPr/>
                    <a:lstStyle/>
                    <a:p>
                      <a:endParaRPr lang="en-GB" dirty="0"/>
                    </a:p>
                  </a:txBody>
                  <a:tcPr/>
                </a:tc>
                <a:tc>
                  <a:txBody>
                    <a:bodyPr/>
                    <a:lstStyle/>
                    <a:p>
                      <a:endParaRPr lang="en-GB" dirty="0"/>
                    </a:p>
                  </a:txBody>
                  <a:tcPr/>
                </a:tc>
              </a:tr>
              <a:tr h="440049">
                <a:tc>
                  <a:txBody>
                    <a:bodyPr/>
                    <a:lstStyle/>
                    <a:p>
                      <a:r>
                        <a:rPr lang="en-GB" dirty="0" smtClean="0"/>
                        <a:t>7%</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440049">
                <a:tc>
                  <a:txBody>
                    <a:bodyPr/>
                    <a:lstStyle/>
                    <a:p>
                      <a:r>
                        <a:rPr lang="en-GB" dirty="0" smtClean="0"/>
                        <a:t>16.5%</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440049">
                <a:tc>
                  <a:txBody>
                    <a:bodyPr/>
                    <a:lstStyle/>
                    <a:p>
                      <a:r>
                        <a:rPr lang="en-GB" dirty="0" smtClean="0"/>
                        <a:t>23%</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440049">
                <a:tc>
                  <a:txBody>
                    <a:bodyPr/>
                    <a:lstStyle/>
                    <a:p>
                      <a:r>
                        <a:rPr lang="en-GB" dirty="0" smtClean="0"/>
                        <a:t>5.25%</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440049">
                <a:tc>
                  <a:txBody>
                    <a:bodyPr/>
                    <a:lstStyle/>
                    <a:p>
                      <a:r>
                        <a:rPr lang="en-GB" dirty="0" smtClean="0"/>
                        <a:t>16%</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440049">
                <a:tc>
                  <a:txBody>
                    <a:bodyPr/>
                    <a:lstStyle/>
                    <a:p>
                      <a:r>
                        <a:rPr lang="en-GB" dirty="0" smtClean="0"/>
                        <a:t>3%</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440049">
                <a:tc>
                  <a:txBody>
                    <a:bodyPr/>
                    <a:lstStyle/>
                    <a:p>
                      <a:r>
                        <a:rPr lang="en-GB" dirty="0" smtClean="0"/>
                        <a:t>11%</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5" name="TextBox 4"/>
          <p:cNvSpPr txBox="1"/>
          <p:nvPr/>
        </p:nvSpPr>
        <p:spPr>
          <a:xfrm>
            <a:off x="1619672" y="4941168"/>
            <a:ext cx="6408712" cy="1815882"/>
          </a:xfrm>
          <a:prstGeom prst="rect">
            <a:avLst/>
          </a:prstGeom>
          <a:noFill/>
        </p:spPr>
        <p:txBody>
          <a:bodyPr wrap="square" rtlCol="0">
            <a:spAutoFit/>
          </a:bodyPr>
          <a:lstStyle/>
          <a:p>
            <a:r>
              <a:rPr lang="en-GB" sz="2800" dirty="0" smtClean="0"/>
              <a:t>Find 12% of 500           500 X </a:t>
            </a:r>
            <a:r>
              <a:rPr lang="en-GB" sz="2800" dirty="0" smtClean="0">
                <a:solidFill>
                  <a:srgbClr val="FF0000"/>
                </a:solidFill>
              </a:rPr>
              <a:t>0.12</a:t>
            </a:r>
          </a:p>
          <a:p>
            <a:r>
              <a:rPr lang="en-GB" sz="2800" dirty="0" smtClean="0"/>
              <a:t>Increase  500 by 12%     500 </a:t>
            </a:r>
            <a:r>
              <a:rPr lang="en-GB" sz="2800" dirty="0" smtClean="0">
                <a:solidFill>
                  <a:srgbClr val="FF0000"/>
                </a:solidFill>
              </a:rPr>
              <a:t>x 1.12</a:t>
            </a:r>
          </a:p>
          <a:p>
            <a:r>
              <a:rPr lang="en-GB" sz="2800" dirty="0" smtClean="0"/>
              <a:t>Decrease 500 by 12%   500 </a:t>
            </a:r>
            <a:r>
              <a:rPr lang="en-GB" sz="2800" dirty="0" smtClean="0">
                <a:solidFill>
                  <a:srgbClr val="FF0000"/>
                </a:solidFill>
              </a:rPr>
              <a:t>x 0.88</a:t>
            </a:r>
          </a:p>
          <a:p>
            <a:endParaRPr lang="en-GB" sz="280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020" name="Picture 36"/>
          <p:cNvPicPr>
            <a:picLocks noChangeAspect="1" noChangeArrowheads="1"/>
          </p:cNvPicPr>
          <p:nvPr/>
        </p:nvPicPr>
        <p:blipFill>
          <a:blip r:embed="rId3" cstate="print"/>
          <a:srcRect/>
          <a:stretch>
            <a:fillRect/>
          </a:stretch>
        </p:blipFill>
        <p:spPr bwMode="auto">
          <a:xfrm>
            <a:off x="179388" y="908050"/>
            <a:ext cx="2374900" cy="2374900"/>
          </a:xfrm>
          <a:prstGeom prst="rect">
            <a:avLst/>
          </a:prstGeom>
          <a:noFill/>
          <a:ln w="9525">
            <a:noFill/>
            <a:miter lim="800000"/>
            <a:headEnd/>
            <a:tailEnd/>
          </a:ln>
          <a:effectLst/>
        </p:spPr>
      </p:pic>
      <p:pic>
        <p:nvPicPr>
          <p:cNvPr id="169986" name="Picture 2" descr="right_button">
            <a:hlinkClick r:id="" action="ppaction://hlinkshowjump?jump=nextslide"/>
          </p:cNvPr>
          <p:cNvPicPr>
            <a:picLocks noChangeAspect="1" noChangeArrowheads="1"/>
          </p:cNvPicPr>
          <p:nvPr/>
        </p:nvPicPr>
        <p:blipFill>
          <a:blip r:embed="rId4" cstate="print"/>
          <a:srcRect/>
          <a:stretch>
            <a:fillRect/>
          </a:stretch>
        </p:blipFill>
        <p:spPr bwMode="auto">
          <a:xfrm>
            <a:off x="8459788" y="6092825"/>
            <a:ext cx="501650" cy="531813"/>
          </a:xfrm>
          <a:prstGeom prst="rect">
            <a:avLst/>
          </a:prstGeom>
          <a:noFill/>
        </p:spPr>
      </p:pic>
      <p:pic>
        <p:nvPicPr>
          <p:cNvPr id="169987" name="Picture 3" descr="left_button">
            <a:hlinkClick r:id="" action="ppaction://hlinkshowjump?jump=previousslide"/>
          </p:cNvPr>
          <p:cNvPicPr>
            <a:picLocks noChangeAspect="1" noChangeArrowheads="1"/>
          </p:cNvPicPr>
          <p:nvPr/>
        </p:nvPicPr>
        <p:blipFill>
          <a:blip r:embed="rId5" cstate="print"/>
          <a:srcRect/>
          <a:stretch>
            <a:fillRect/>
          </a:stretch>
        </p:blipFill>
        <p:spPr bwMode="auto">
          <a:xfrm>
            <a:off x="179388" y="6078538"/>
            <a:ext cx="542925" cy="576262"/>
          </a:xfrm>
          <a:prstGeom prst="rect">
            <a:avLst/>
          </a:prstGeom>
          <a:noFill/>
        </p:spPr>
      </p:pic>
      <p:sp>
        <p:nvSpPr>
          <p:cNvPr id="169988" name="Text Box 4"/>
          <p:cNvSpPr txBox="1">
            <a:spLocks noChangeArrowheads="1"/>
          </p:cNvSpPr>
          <p:nvPr/>
        </p:nvSpPr>
        <p:spPr bwMode="auto">
          <a:xfrm>
            <a:off x="2627313" y="1052513"/>
            <a:ext cx="6192837" cy="457200"/>
          </a:xfrm>
          <a:prstGeom prst="rect">
            <a:avLst/>
          </a:prstGeom>
          <a:noFill/>
          <a:ln w="9525">
            <a:noFill/>
            <a:miter lim="800000"/>
            <a:headEnd/>
            <a:tailEnd/>
          </a:ln>
          <a:effectLst/>
        </p:spPr>
        <p:txBody>
          <a:bodyPr>
            <a:spAutoFit/>
          </a:bodyPr>
          <a:lstStyle/>
          <a:p>
            <a:pPr eaLnBrk="0" hangingPunct="0"/>
            <a:r>
              <a:rPr lang="en-GB"/>
              <a:t>A jacket is reduced by 20% in a sale.</a:t>
            </a:r>
          </a:p>
        </p:txBody>
      </p:sp>
      <p:sp>
        <p:nvSpPr>
          <p:cNvPr id="169993" name="Rectangle 9"/>
          <p:cNvSpPr>
            <a:spLocks noGrp="1" noChangeArrowheads="1"/>
          </p:cNvSpPr>
          <p:nvPr>
            <p:ph type="title" idx="4294967295"/>
          </p:nvPr>
        </p:nvSpPr>
        <p:spPr>
          <a:xfrm>
            <a:off x="152400" y="153988"/>
            <a:ext cx="6848475" cy="474662"/>
          </a:xfrm>
          <a:noFill/>
          <a:ln/>
        </p:spPr>
        <p:txBody>
          <a:bodyPr>
            <a:normAutofit fontScale="90000"/>
          </a:bodyPr>
          <a:lstStyle/>
          <a:p>
            <a:r>
              <a:rPr lang="en-GB">
                <a:solidFill>
                  <a:srgbClr val="5B0091"/>
                </a:solidFill>
              </a:rPr>
              <a:t>Compound percentages</a:t>
            </a:r>
            <a:endParaRPr lang="en-GB"/>
          </a:p>
        </p:txBody>
      </p:sp>
      <p:sp>
        <p:nvSpPr>
          <p:cNvPr id="170013" name="Text Box 29"/>
          <p:cNvSpPr txBox="1">
            <a:spLocks noChangeArrowheads="1"/>
          </p:cNvSpPr>
          <p:nvPr/>
        </p:nvSpPr>
        <p:spPr bwMode="auto">
          <a:xfrm>
            <a:off x="2627313" y="1484313"/>
            <a:ext cx="5507037" cy="822325"/>
          </a:xfrm>
          <a:prstGeom prst="rect">
            <a:avLst/>
          </a:prstGeom>
          <a:noFill/>
          <a:ln w="9525">
            <a:noFill/>
            <a:miter lim="800000"/>
            <a:headEnd/>
            <a:tailEnd/>
          </a:ln>
          <a:effectLst/>
        </p:spPr>
        <p:txBody>
          <a:bodyPr>
            <a:spAutoFit/>
          </a:bodyPr>
          <a:lstStyle/>
          <a:p>
            <a:pPr eaLnBrk="0" hangingPunct="0"/>
            <a:r>
              <a:rPr lang="en-GB"/>
              <a:t>Two weeks later the shop reduces the price by a further 10%.</a:t>
            </a:r>
          </a:p>
        </p:txBody>
      </p:sp>
      <p:sp>
        <p:nvSpPr>
          <p:cNvPr id="170014" name="Text Box 30"/>
          <p:cNvSpPr txBox="1">
            <a:spLocks noChangeArrowheads="1"/>
          </p:cNvSpPr>
          <p:nvPr/>
        </p:nvSpPr>
        <p:spPr bwMode="auto">
          <a:xfrm>
            <a:off x="1871663" y="2417763"/>
            <a:ext cx="5399087" cy="485775"/>
          </a:xfrm>
          <a:prstGeom prst="rect">
            <a:avLst/>
          </a:prstGeom>
          <a:solidFill>
            <a:srgbClr val="FFFFCC"/>
          </a:solidFill>
          <a:ln w="28575">
            <a:solidFill>
              <a:schemeClr val="tx1"/>
            </a:solidFill>
            <a:miter lim="800000"/>
            <a:headEnd/>
            <a:tailEnd/>
          </a:ln>
          <a:effectLst/>
        </p:spPr>
        <p:txBody>
          <a:bodyPr wrap="none">
            <a:spAutoFit/>
          </a:bodyPr>
          <a:lstStyle/>
          <a:p>
            <a:pPr eaLnBrk="0" hangingPunct="0"/>
            <a:r>
              <a:rPr lang="en-GB"/>
              <a:t>What is the total percentage discount?</a:t>
            </a:r>
          </a:p>
        </p:txBody>
      </p:sp>
      <p:sp>
        <p:nvSpPr>
          <p:cNvPr id="170015" name="Text Box 31"/>
          <p:cNvSpPr txBox="1">
            <a:spLocks noChangeArrowheads="1"/>
          </p:cNvSpPr>
          <p:nvPr/>
        </p:nvSpPr>
        <p:spPr bwMode="auto">
          <a:xfrm>
            <a:off x="288925" y="3783013"/>
            <a:ext cx="8550275" cy="1187450"/>
          </a:xfrm>
          <a:prstGeom prst="rect">
            <a:avLst/>
          </a:prstGeom>
          <a:noFill/>
          <a:ln w="9525">
            <a:noFill/>
            <a:miter lim="800000"/>
            <a:headEnd/>
            <a:tailEnd/>
          </a:ln>
          <a:effectLst/>
        </p:spPr>
        <p:txBody>
          <a:bodyPr>
            <a:spAutoFit/>
          </a:bodyPr>
          <a:lstStyle/>
          <a:p>
            <a:pPr eaLnBrk="0" hangingPunct="0"/>
            <a:r>
              <a:rPr lang="en-GB"/>
              <a:t>When a percentage change is followed by another percentage change </a:t>
            </a:r>
            <a:r>
              <a:rPr lang="en-GB" b="1">
                <a:solidFill>
                  <a:srgbClr val="FF6600"/>
                </a:solidFill>
              </a:rPr>
              <a:t>do not</a:t>
            </a:r>
            <a:r>
              <a:rPr lang="en-GB"/>
              <a:t> add the percentages together to find the total percentage change.</a:t>
            </a:r>
          </a:p>
        </p:txBody>
      </p:sp>
      <p:sp>
        <p:nvSpPr>
          <p:cNvPr id="170016" name="Text Box 32"/>
          <p:cNvSpPr txBox="1">
            <a:spLocks noChangeArrowheads="1"/>
          </p:cNvSpPr>
          <p:nvPr/>
        </p:nvSpPr>
        <p:spPr bwMode="auto">
          <a:xfrm>
            <a:off x="288925" y="5181600"/>
            <a:ext cx="8474075" cy="822325"/>
          </a:xfrm>
          <a:prstGeom prst="rect">
            <a:avLst/>
          </a:prstGeom>
          <a:noFill/>
          <a:ln w="9525">
            <a:noFill/>
            <a:miter lim="800000"/>
            <a:headEnd/>
            <a:tailEnd/>
          </a:ln>
          <a:effectLst/>
        </p:spPr>
        <p:txBody>
          <a:bodyPr>
            <a:spAutoFit/>
          </a:bodyPr>
          <a:lstStyle/>
          <a:p>
            <a:pPr eaLnBrk="0" hangingPunct="0"/>
            <a:r>
              <a:rPr lang="en-GB"/>
              <a:t>The second percentage change is found on a new amount and not on the original amount.</a:t>
            </a:r>
          </a:p>
        </p:txBody>
      </p:sp>
      <p:sp>
        <p:nvSpPr>
          <p:cNvPr id="170017" name="Text Box 33"/>
          <p:cNvSpPr txBox="1">
            <a:spLocks noChangeArrowheads="1"/>
          </p:cNvSpPr>
          <p:nvPr/>
        </p:nvSpPr>
        <p:spPr bwMode="auto">
          <a:xfrm>
            <a:off x="3575050" y="3114675"/>
            <a:ext cx="1993900" cy="457200"/>
          </a:xfrm>
          <a:prstGeom prst="rect">
            <a:avLst/>
          </a:prstGeom>
          <a:noFill/>
          <a:ln w="9525">
            <a:noFill/>
            <a:miter lim="800000"/>
            <a:headEnd/>
            <a:tailEnd/>
          </a:ln>
          <a:effectLst/>
        </p:spPr>
        <p:txBody>
          <a:bodyPr wrap="none">
            <a:spAutoFit/>
          </a:bodyPr>
          <a:lstStyle/>
          <a:p>
            <a:pPr eaLnBrk="0" hangingPunct="0"/>
            <a:r>
              <a:rPr lang="en-GB"/>
              <a:t>It is </a:t>
            </a:r>
            <a:r>
              <a:rPr lang="en-GB" b="1">
                <a:solidFill>
                  <a:srgbClr val="FF6600"/>
                </a:solidFill>
              </a:rPr>
              <a:t>not</a:t>
            </a:r>
            <a:r>
              <a:rPr lang="en-GB"/>
              <a:t> 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0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00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00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15" grpId="0"/>
      <p:bldP spid="170016" grpId="0"/>
      <p:bldP spid="1700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descr="right_button">
            <a:hlinkClick r:id="" action="ppaction://hlinkshowjump?jump=nextslide"/>
          </p:cNvPr>
          <p:cNvPicPr>
            <a:picLocks noChangeAspect="1" noChangeArrowheads="1"/>
          </p:cNvPicPr>
          <p:nvPr/>
        </p:nvPicPr>
        <p:blipFill>
          <a:blip r:embed="rId3" cstate="print"/>
          <a:srcRect/>
          <a:stretch>
            <a:fillRect/>
          </a:stretch>
        </p:blipFill>
        <p:spPr bwMode="auto">
          <a:xfrm>
            <a:off x="8459788" y="6092825"/>
            <a:ext cx="501650" cy="531813"/>
          </a:xfrm>
          <a:prstGeom prst="rect">
            <a:avLst/>
          </a:prstGeom>
          <a:noFill/>
        </p:spPr>
      </p:pic>
      <p:pic>
        <p:nvPicPr>
          <p:cNvPr id="225283" name="Picture 3" descr="left_button">
            <a:hlinkClick r:id="" action="ppaction://hlinkshowjump?jump=previousslide"/>
          </p:cNvPr>
          <p:cNvPicPr>
            <a:picLocks noChangeAspect="1" noChangeArrowheads="1"/>
          </p:cNvPicPr>
          <p:nvPr/>
        </p:nvPicPr>
        <p:blipFill>
          <a:blip r:embed="rId4" cstate="print"/>
          <a:srcRect/>
          <a:stretch>
            <a:fillRect/>
          </a:stretch>
        </p:blipFill>
        <p:spPr bwMode="auto">
          <a:xfrm>
            <a:off x="179388" y="6078538"/>
            <a:ext cx="542925" cy="576262"/>
          </a:xfrm>
          <a:prstGeom prst="rect">
            <a:avLst/>
          </a:prstGeom>
          <a:noFill/>
        </p:spPr>
      </p:pic>
      <p:sp>
        <p:nvSpPr>
          <p:cNvPr id="225285" name="Rectangle 5"/>
          <p:cNvSpPr>
            <a:spLocks noGrp="1" noChangeArrowheads="1"/>
          </p:cNvSpPr>
          <p:nvPr>
            <p:ph type="title" idx="4294967295"/>
          </p:nvPr>
        </p:nvSpPr>
        <p:spPr>
          <a:xfrm>
            <a:off x="152400" y="153988"/>
            <a:ext cx="6848475" cy="474662"/>
          </a:xfrm>
          <a:noFill/>
          <a:ln/>
        </p:spPr>
        <p:txBody>
          <a:bodyPr>
            <a:normAutofit fontScale="90000"/>
          </a:bodyPr>
          <a:lstStyle/>
          <a:p>
            <a:r>
              <a:rPr lang="en-GB">
                <a:solidFill>
                  <a:srgbClr val="5B0091"/>
                </a:solidFill>
              </a:rPr>
              <a:t>Compound percentages</a:t>
            </a:r>
            <a:endParaRPr lang="en-GB"/>
          </a:p>
        </p:txBody>
      </p:sp>
      <p:sp>
        <p:nvSpPr>
          <p:cNvPr id="225288" name="Text Box 8"/>
          <p:cNvSpPr txBox="1">
            <a:spLocks noChangeArrowheads="1"/>
          </p:cNvSpPr>
          <p:nvPr/>
        </p:nvSpPr>
        <p:spPr bwMode="auto">
          <a:xfrm>
            <a:off x="288925" y="3814763"/>
            <a:ext cx="8550275" cy="457200"/>
          </a:xfrm>
          <a:prstGeom prst="rect">
            <a:avLst/>
          </a:prstGeom>
          <a:noFill/>
          <a:ln w="9525">
            <a:noFill/>
            <a:miter lim="800000"/>
            <a:headEnd/>
            <a:tailEnd/>
          </a:ln>
          <a:effectLst/>
        </p:spPr>
        <p:txBody>
          <a:bodyPr>
            <a:spAutoFit/>
          </a:bodyPr>
          <a:lstStyle/>
          <a:p>
            <a:pPr eaLnBrk="0" hangingPunct="0"/>
            <a:r>
              <a:rPr lang="en-GB"/>
              <a:t>To find a 10% decrease we multiply by 90% or 0.9.</a:t>
            </a:r>
          </a:p>
        </p:txBody>
      </p:sp>
      <p:sp>
        <p:nvSpPr>
          <p:cNvPr id="225289" name="Text Box 9"/>
          <p:cNvSpPr txBox="1">
            <a:spLocks noChangeArrowheads="1"/>
          </p:cNvSpPr>
          <p:nvPr/>
        </p:nvSpPr>
        <p:spPr bwMode="auto">
          <a:xfrm>
            <a:off x="288925" y="4505325"/>
            <a:ext cx="8474075" cy="822325"/>
          </a:xfrm>
          <a:prstGeom prst="rect">
            <a:avLst/>
          </a:prstGeom>
          <a:noFill/>
          <a:ln w="9525">
            <a:noFill/>
            <a:miter lim="800000"/>
            <a:headEnd/>
            <a:tailEnd/>
          </a:ln>
          <a:effectLst/>
        </p:spPr>
        <p:txBody>
          <a:bodyPr>
            <a:spAutoFit/>
          </a:bodyPr>
          <a:lstStyle/>
          <a:p>
            <a:pPr eaLnBrk="0" hangingPunct="0"/>
            <a:r>
              <a:rPr lang="en-GB"/>
              <a:t>A 20% discount followed by a 10% discount is equivalent to multiplying the original price by 0.8 and then by 0.9.</a:t>
            </a:r>
          </a:p>
        </p:txBody>
      </p:sp>
      <p:sp>
        <p:nvSpPr>
          <p:cNvPr id="225290" name="Text Box 10"/>
          <p:cNvSpPr txBox="1">
            <a:spLocks noChangeArrowheads="1"/>
          </p:cNvSpPr>
          <p:nvPr/>
        </p:nvSpPr>
        <p:spPr bwMode="auto">
          <a:xfrm>
            <a:off x="288925" y="3187700"/>
            <a:ext cx="8702675" cy="457200"/>
          </a:xfrm>
          <a:prstGeom prst="rect">
            <a:avLst/>
          </a:prstGeom>
          <a:noFill/>
          <a:ln w="9525">
            <a:noFill/>
            <a:miter lim="800000"/>
            <a:headEnd/>
            <a:tailEnd/>
          </a:ln>
          <a:effectLst/>
        </p:spPr>
        <p:txBody>
          <a:bodyPr>
            <a:spAutoFit/>
          </a:bodyPr>
          <a:lstStyle/>
          <a:p>
            <a:pPr eaLnBrk="0" hangingPunct="0"/>
            <a:r>
              <a:rPr lang="en-GB"/>
              <a:t>To find a 20% decrease we multiply by 80% or 0.8.</a:t>
            </a:r>
          </a:p>
        </p:txBody>
      </p:sp>
      <p:sp>
        <p:nvSpPr>
          <p:cNvPr id="225291" name="Text Box 11"/>
          <p:cNvSpPr txBox="1">
            <a:spLocks noChangeArrowheads="1"/>
          </p:cNvSpPr>
          <p:nvPr/>
        </p:nvSpPr>
        <p:spPr bwMode="auto">
          <a:xfrm>
            <a:off x="1293813" y="5562600"/>
            <a:ext cx="6557962" cy="457200"/>
          </a:xfrm>
          <a:prstGeom prst="rect">
            <a:avLst/>
          </a:prstGeom>
          <a:noFill/>
          <a:ln w="9525">
            <a:noFill/>
            <a:miter lim="800000"/>
            <a:headEnd/>
            <a:tailEnd/>
          </a:ln>
          <a:effectLst/>
        </p:spPr>
        <p:txBody>
          <a:bodyPr wrap="none">
            <a:spAutoFit/>
          </a:bodyPr>
          <a:lstStyle/>
          <a:p>
            <a:pPr eaLnBrk="0" hangingPunct="0"/>
            <a:r>
              <a:rPr lang="en-GB"/>
              <a:t>original price × 0.8 × 0.9 = original price × 0.72 </a:t>
            </a:r>
          </a:p>
        </p:txBody>
      </p:sp>
      <p:pic>
        <p:nvPicPr>
          <p:cNvPr id="225293" name="Picture 13"/>
          <p:cNvPicPr>
            <a:picLocks noChangeAspect="1" noChangeArrowheads="1"/>
          </p:cNvPicPr>
          <p:nvPr/>
        </p:nvPicPr>
        <p:blipFill>
          <a:blip r:embed="rId5" cstate="print"/>
          <a:srcRect/>
          <a:stretch>
            <a:fillRect/>
          </a:stretch>
        </p:blipFill>
        <p:spPr bwMode="auto">
          <a:xfrm>
            <a:off x="179388" y="908050"/>
            <a:ext cx="2374900" cy="2374900"/>
          </a:xfrm>
          <a:prstGeom prst="rect">
            <a:avLst/>
          </a:prstGeom>
          <a:noFill/>
          <a:ln w="9525">
            <a:noFill/>
            <a:miter lim="800000"/>
            <a:headEnd/>
            <a:tailEnd/>
          </a:ln>
          <a:effectLst/>
        </p:spPr>
      </p:pic>
      <p:sp>
        <p:nvSpPr>
          <p:cNvPr id="225294" name="Text Box 14"/>
          <p:cNvSpPr txBox="1">
            <a:spLocks noChangeArrowheads="1"/>
          </p:cNvSpPr>
          <p:nvPr/>
        </p:nvSpPr>
        <p:spPr bwMode="auto">
          <a:xfrm>
            <a:off x="2627313" y="1052513"/>
            <a:ext cx="6192837" cy="457200"/>
          </a:xfrm>
          <a:prstGeom prst="rect">
            <a:avLst/>
          </a:prstGeom>
          <a:noFill/>
          <a:ln w="9525">
            <a:noFill/>
            <a:miter lim="800000"/>
            <a:headEnd/>
            <a:tailEnd/>
          </a:ln>
          <a:effectLst/>
        </p:spPr>
        <p:txBody>
          <a:bodyPr>
            <a:spAutoFit/>
          </a:bodyPr>
          <a:lstStyle/>
          <a:p>
            <a:pPr eaLnBrk="0" hangingPunct="0"/>
            <a:r>
              <a:rPr lang="en-GB"/>
              <a:t>A jacket is reduced by 20% in a sale.</a:t>
            </a:r>
          </a:p>
        </p:txBody>
      </p:sp>
      <p:sp>
        <p:nvSpPr>
          <p:cNvPr id="225295" name="Text Box 15"/>
          <p:cNvSpPr txBox="1">
            <a:spLocks noChangeArrowheads="1"/>
          </p:cNvSpPr>
          <p:nvPr/>
        </p:nvSpPr>
        <p:spPr bwMode="auto">
          <a:xfrm>
            <a:off x="2627313" y="1484313"/>
            <a:ext cx="5507037" cy="822325"/>
          </a:xfrm>
          <a:prstGeom prst="rect">
            <a:avLst/>
          </a:prstGeom>
          <a:noFill/>
          <a:ln w="9525">
            <a:noFill/>
            <a:miter lim="800000"/>
            <a:headEnd/>
            <a:tailEnd/>
          </a:ln>
          <a:effectLst/>
        </p:spPr>
        <p:txBody>
          <a:bodyPr>
            <a:spAutoFit/>
          </a:bodyPr>
          <a:lstStyle/>
          <a:p>
            <a:pPr eaLnBrk="0" hangingPunct="0"/>
            <a:r>
              <a:rPr lang="en-GB"/>
              <a:t>Two weeks later the shop reduces the price by a further 10%.</a:t>
            </a:r>
          </a:p>
        </p:txBody>
      </p:sp>
      <p:sp>
        <p:nvSpPr>
          <p:cNvPr id="225296" name="Text Box 16"/>
          <p:cNvSpPr txBox="1">
            <a:spLocks noChangeArrowheads="1"/>
          </p:cNvSpPr>
          <p:nvPr/>
        </p:nvSpPr>
        <p:spPr bwMode="auto">
          <a:xfrm>
            <a:off x="1871663" y="2417763"/>
            <a:ext cx="5399087" cy="485775"/>
          </a:xfrm>
          <a:prstGeom prst="rect">
            <a:avLst/>
          </a:prstGeom>
          <a:solidFill>
            <a:srgbClr val="FFFFCC"/>
          </a:solidFill>
          <a:ln w="28575">
            <a:solidFill>
              <a:schemeClr val="tx1"/>
            </a:solidFill>
            <a:miter lim="800000"/>
            <a:headEnd/>
            <a:tailEnd/>
          </a:ln>
          <a:effectLst/>
        </p:spPr>
        <p:txBody>
          <a:bodyPr wrap="none">
            <a:spAutoFit/>
          </a:bodyPr>
          <a:lstStyle/>
          <a:p>
            <a:pPr eaLnBrk="0" hangingPunct="0"/>
            <a:r>
              <a:rPr lang="en-GB"/>
              <a:t>What is the total percentage discount?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2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P spid="225289" grpId="0"/>
      <p:bldP spid="2252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right_button">
            <a:hlinkClick r:id="" action="ppaction://hlinkshowjump?jump=nextslide"/>
          </p:cNvPr>
          <p:cNvPicPr>
            <a:picLocks noChangeAspect="1" noChangeArrowheads="1"/>
          </p:cNvPicPr>
          <p:nvPr/>
        </p:nvPicPr>
        <p:blipFill>
          <a:blip r:embed="rId3" cstate="print"/>
          <a:srcRect/>
          <a:stretch>
            <a:fillRect/>
          </a:stretch>
        </p:blipFill>
        <p:spPr bwMode="auto">
          <a:xfrm>
            <a:off x="8459788" y="6092825"/>
            <a:ext cx="501650" cy="531813"/>
          </a:xfrm>
          <a:prstGeom prst="rect">
            <a:avLst/>
          </a:prstGeom>
          <a:noFill/>
        </p:spPr>
      </p:pic>
      <p:pic>
        <p:nvPicPr>
          <p:cNvPr id="223235" name="Picture 3" descr="left_button">
            <a:hlinkClick r:id="" action="ppaction://hlinkshowjump?jump=previousslide"/>
          </p:cNvPr>
          <p:cNvPicPr>
            <a:picLocks noChangeAspect="1" noChangeArrowheads="1"/>
          </p:cNvPicPr>
          <p:nvPr/>
        </p:nvPicPr>
        <p:blipFill>
          <a:blip r:embed="rId4" cstate="print"/>
          <a:srcRect/>
          <a:stretch>
            <a:fillRect/>
          </a:stretch>
        </p:blipFill>
        <p:spPr bwMode="auto">
          <a:xfrm>
            <a:off x="179388" y="6078538"/>
            <a:ext cx="542925" cy="576262"/>
          </a:xfrm>
          <a:prstGeom prst="rect">
            <a:avLst/>
          </a:prstGeom>
          <a:noFill/>
        </p:spPr>
      </p:pic>
      <p:sp>
        <p:nvSpPr>
          <p:cNvPr id="223237" name="Rectangle 5"/>
          <p:cNvSpPr>
            <a:spLocks noGrp="1" noChangeArrowheads="1"/>
          </p:cNvSpPr>
          <p:nvPr>
            <p:ph type="title" idx="4294967295"/>
          </p:nvPr>
        </p:nvSpPr>
        <p:spPr>
          <a:xfrm>
            <a:off x="152400" y="153988"/>
            <a:ext cx="6848475" cy="474662"/>
          </a:xfrm>
          <a:noFill/>
          <a:ln/>
        </p:spPr>
        <p:txBody>
          <a:bodyPr>
            <a:normAutofit fontScale="90000"/>
          </a:bodyPr>
          <a:lstStyle/>
          <a:p>
            <a:r>
              <a:rPr lang="en-GB">
                <a:solidFill>
                  <a:srgbClr val="5B0091"/>
                </a:solidFill>
              </a:rPr>
              <a:t>Compound percentages</a:t>
            </a:r>
            <a:endParaRPr lang="en-GB"/>
          </a:p>
        </p:txBody>
      </p:sp>
      <p:sp>
        <p:nvSpPr>
          <p:cNvPr id="223240" name="Text Box 8"/>
          <p:cNvSpPr txBox="1">
            <a:spLocks noChangeArrowheads="1"/>
          </p:cNvSpPr>
          <p:nvPr/>
        </p:nvSpPr>
        <p:spPr bwMode="auto">
          <a:xfrm>
            <a:off x="288925" y="3962400"/>
            <a:ext cx="8550275" cy="457200"/>
          </a:xfrm>
          <a:prstGeom prst="rect">
            <a:avLst/>
          </a:prstGeom>
          <a:noFill/>
          <a:ln w="9525">
            <a:noFill/>
            <a:miter lim="800000"/>
            <a:headEnd/>
            <a:tailEnd/>
          </a:ln>
          <a:effectLst/>
        </p:spPr>
        <p:txBody>
          <a:bodyPr>
            <a:spAutoFit/>
          </a:bodyPr>
          <a:lstStyle/>
          <a:p>
            <a:pPr algn="ctr" eaLnBrk="0" hangingPunct="0"/>
            <a:r>
              <a:rPr lang="en-GB"/>
              <a:t>This is equivalent to a 28% discount.</a:t>
            </a:r>
          </a:p>
        </p:txBody>
      </p:sp>
      <p:sp>
        <p:nvSpPr>
          <p:cNvPr id="223242" name="Text Box 10"/>
          <p:cNvSpPr txBox="1">
            <a:spLocks noChangeArrowheads="1"/>
          </p:cNvSpPr>
          <p:nvPr/>
        </p:nvSpPr>
        <p:spPr bwMode="auto">
          <a:xfrm>
            <a:off x="288925" y="3200400"/>
            <a:ext cx="8702675" cy="457200"/>
          </a:xfrm>
          <a:prstGeom prst="rect">
            <a:avLst/>
          </a:prstGeom>
          <a:noFill/>
          <a:ln w="9525">
            <a:noFill/>
            <a:miter lim="800000"/>
            <a:headEnd/>
            <a:tailEnd/>
          </a:ln>
          <a:effectLst/>
        </p:spPr>
        <p:txBody>
          <a:bodyPr>
            <a:spAutoFit/>
          </a:bodyPr>
          <a:lstStyle/>
          <a:p>
            <a:pPr algn="ctr" eaLnBrk="0" hangingPunct="0"/>
            <a:r>
              <a:rPr lang="en-GB"/>
              <a:t>The sale price is 72% of the original price.</a:t>
            </a:r>
          </a:p>
        </p:txBody>
      </p:sp>
      <p:grpSp>
        <p:nvGrpSpPr>
          <p:cNvPr id="2" name="Group 15"/>
          <p:cNvGrpSpPr>
            <a:grpSpLocks/>
          </p:cNvGrpSpPr>
          <p:nvPr/>
        </p:nvGrpSpPr>
        <p:grpSpPr bwMode="auto">
          <a:xfrm>
            <a:off x="1062038" y="4724400"/>
            <a:ext cx="7018337" cy="1581150"/>
            <a:chOff x="669" y="2976"/>
            <a:chExt cx="4421" cy="996"/>
          </a:xfrm>
        </p:grpSpPr>
        <p:sp>
          <p:nvSpPr>
            <p:cNvPr id="223241" name="Text Box 9"/>
            <p:cNvSpPr txBox="1">
              <a:spLocks noChangeArrowheads="1"/>
            </p:cNvSpPr>
            <p:nvPr/>
          </p:nvSpPr>
          <p:spPr bwMode="auto">
            <a:xfrm>
              <a:off x="669" y="2976"/>
              <a:ext cx="4421" cy="99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eaLnBrk="0" hangingPunct="0"/>
              <a:r>
                <a:rPr lang="en-GB"/>
                <a:t>A 20% discount followed by a 10% discount</a:t>
              </a:r>
            </a:p>
            <a:p>
              <a:pPr algn="ctr" eaLnBrk="0" hangingPunct="0"/>
              <a:endParaRPr lang="en-GB"/>
            </a:p>
            <a:p>
              <a:pPr algn="ctr" eaLnBrk="0" hangingPunct="0"/>
              <a:endParaRPr lang="en-GB"/>
            </a:p>
            <a:p>
              <a:pPr algn="ctr" eaLnBrk="0" hangingPunct="0"/>
              <a:r>
                <a:rPr lang="en-GB"/>
                <a:t>A 28% discount</a:t>
              </a:r>
            </a:p>
          </p:txBody>
        </p:sp>
        <p:sp>
          <p:nvSpPr>
            <p:cNvPr id="223245" name="AutoShape 13"/>
            <p:cNvSpPr>
              <a:spLocks noChangeArrowheads="1"/>
            </p:cNvSpPr>
            <p:nvPr/>
          </p:nvSpPr>
          <p:spPr bwMode="auto">
            <a:xfrm>
              <a:off x="2688" y="3282"/>
              <a:ext cx="384" cy="384"/>
            </a:xfrm>
            <a:prstGeom prst="downArrow">
              <a:avLst>
                <a:gd name="adj1" fmla="val 50000"/>
                <a:gd name="adj2" fmla="val 40278"/>
              </a:avLst>
            </a:prstGeom>
            <a:solidFill>
              <a:srgbClr val="FF6600"/>
            </a:solidFill>
            <a:ln w="28575">
              <a:solidFill>
                <a:schemeClr val="tx1"/>
              </a:solidFill>
              <a:miter lim="800000"/>
              <a:headEnd/>
              <a:tailEnd/>
            </a:ln>
            <a:effectLst>
              <a:outerShdw dist="35921" dir="2700000" algn="ctr" rotWithShape="0">
                <a:schemeClr val="bg2"/>
              </a:outerShdw>
            </a:effectLst>
          </p:spPr>
          <p:txBody>
            <a:bodyPr wrap="none" anchor="ctr"/>
            <a:lstStyle/>
            <a:p>
              <a:endParaRPr lang="en-GB"/>
            </a:p>
          </p:txBody>
        </p:sp>
      </p:grpSp>
      <p:pic>
        <p:nvPicPr>
          <p:cNvPr id="223248" name="Picture 16"/>
          <p:cNvPicPr>
            <a:picLocks noChangeAspect="1" noChangeArrowheads="1"/>
          </p:cNvPicPr>
          <p:nvPr/>
        </p:nvPicPr>
        <p:blipFill>
          <a:blip r:embed="rId5" cstate="print"/>
          <a:srcRect/>
          <a:stretch>
            <a:fillRect/>
          </a:stretch>
        </p:blipFill>
        <p:spPr bwMode="auto">
          <a:xfrm>
            <a:off x="179388" y="908050"/>
            <a:ext cx="2374900" cy="2374900"/>
          </a:xfrm>
          <a:prstGeom prst="rect">
            <a:avLst/>
          </a:prstGeom>
          <a:noFill/>
          <a:ln w="9525">
            <a:noFill/>
            <a:miter lim="800000"/>
            <a:headEnd/>
            <a:tailEnd/>
          </a:ln>
          <a:effectLst/>
        </p:spPr>
      </p:pic>
      <p:sp>
        <p:nvSpPr>
          <p:cNvPr id="223249" name="Text Box 17"/>
          <p:cNvSpPr txBox="1">
            <a:spLocks noChangeArrowheads="1"/>
          </p:cNvSpPr>
          <p:nvPr/>
        </p:nvSpPr>
        <p:spPr bwMode="auto">
          <a:xfrm>
            <a:off x="2627313" y="1052513"/>
            <a:ext cx="6192837" cy="457200"/>
          </a:xfrm>
          <a:prstGeom prst="rect">
            <a:avLst/>
          </a:prstGeom>
          <a:noFill/>
          <a:ln w="9525">
            <a:noFill/>
            <a:miter lim="800000"/>
            <a:headEnd/>
            <a:tailEnd/>
          </a:ln>
          <a:effectLst/>
        </p:spPr>
        <p:txBody>
          <a:bodyPr>
            <a:spAutoFit/>
          </a:bodyPr>
          <a:lstStyle/>
          <a:p>
            <a:pPr eaLnBrk="0" hangingPunct="0"/>
            <a:r>
              <a:rPr lang="en-GB"/>
              <a:t>A jacket is reduced by 20% in a sale.</a:t>
            </a:r>
          </a:p>
        </p:txBody>
      </p:sp>
      <p:sp>
        <p:nvSpPr>
          <p:cNvPr id="223250" name="Text Box 18"/>
          <p:cNvSpPr txBox="1">
            <a:spLocks noChangeArrowheads="1"/>
          </p:cNvSpPr>
          <p:nvPr/>
        </p:nvSpPr>
        <p:spPr bwMode="auto">
          <a:xfrm>
            <a:off x="2627313" y="1484313"/>
            <a:ext cx="5507037" cy="822325"/>
          </a:xfrm>
          <a:prstGeom prst="rect">
            <a:avLst/>
          </a:prstGeom>
          <a:noFill/>
          <a:ln w="9525">
            <a:noFill/>
            <a:miter lim="800000"/>
            <a:headEnd/>
            <a:tailEnd/>
          </a:ln>
          <a:effectLst/>
        </p:spPr>
        <p:txBody>
          <a:bodyPr>
            <a:spAutoFit/>
          </a:bodyPr>
          <a:lstStyle/>
          <a:p>
            <a:pPr eaLnBrk="0" hangingPunct="0"/>
            <a:r>
              <a:rPr lang="en-GB"/>
              <a:t>Two weeks later the shop reduces the price by a further 10%.</a:t>
            </a:r>
          </a:p>
        </p:txBody>
      </p:sp>
      <p:sp>
        <p:nvSpPr>
          <p:cNvPr id="223251" name="Text Box 19"/>
          <p:cNvSpPr txBox="1">
            <a:spLocks noChangeArrowheads="1"/>
          </p:cNvSpPr>
          <p:nvPr/>
        </p:nvSpPr>
        <p:spPr bwMode="auto">
          <a:xfrm>
            <a:off x="1871663" y="2417763"/>
            <a:ext cx="5399087" cy="485775"/>
          </a:xfrm>
          <a:prstGeom prst="rect">
            <a:avLst/>
          </a:prstGeom>
          <a:solidFill>
            <a:srgbClr val="FFFFCC"/>
          </a:solidFill>
          <a:ln w="28575">
            <a:solidFill>
              <a:schemeClr val="tx1"/>
            </a:solidFill>
            <a:miter lim="800000"/>
            <a:headEnd/>
            <a:tailEnd/>
          </a:ln>
          <a:effectLst/>
        </p:spPr>
        <p:txBody>
          <a:bodyPr wrap="none">
            <a:spAutoFit/>
          </a:bodyPr>
          <a:lstStyle/>
          <a:p>
            <a:pPr eaLnBrk="0" hangingPunct="0"/>
            <a:r>
              <a:rPr lang="en-GB"/>
              <a:t>What is the total percentage discount?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right_button">
            <a:hlinkClick r:id="" action="ppaction://hlinkshowjump?jump=nextslide"/>
          </p:cNvPr>
          <p:cNvPicPr>
            <a:picLocks noChangeAspect="1" noChangeArrowheads="1"/>
          </p:cNvPicPr>
          <p:nvPr/>
        </p:nvPicPr>
        <p:blipFill>
          <a:blip r:embed="rId3" cstate="print"/>
          <a:srcRect/>
          <a:stretch>
            <a:fillRect/>
          </a:stretch>
        </p:blipFill>
        <p:spPr bwMode="auto">
          <a:xfrm>
            <a:off x="8459788" y="6092825"/>
            <a:ext cx="501650" cy="531813"/>
          </a:xfrm>
          <a:prstGeom prst="rect">
            <a:avLst/>
          </a:prstGeom>
          <a:noFill/>
        </p:spPr>
      </p:pic>
      <p:pic>
        <p:nvPicPr>
          <p:cNvPr id="219139" name="Picture 3" descr="left_button">
            <a:hlinkClick r:id="" action="ppaction://hlinkshowjump?jump=previousslide"/>
          </p:cNvPr>
          <p:cNvPicPr>
            <a:picLocks noChangeAspect="1" noChangeArrowheads="1"/>
          </p:cNvPicPr>
          <p:nvPr/>
        </p:nvPicPr>
        <p:blipFill>
          <a:blip r:embed="rId4" cstate="print"/>
          <a:srcRect/>
          <a:stretch>
            <a:fillRect/>
          </a:stretch>
        </p:blipFill>
        <p:spPr bwMode="auto">
          <a:xfrm>
            <a:off x="179388" y="6078538"/>
            <a:ext cx="542925" cy="576262"/>
          </a:xfrm>
          <a:prstGeom prst="rect">
            <a:avLst/>
          </a:prstGeom>
          <a:noFill/>
        </p:spPr>
      </p:pic>
      <p:sp>
        <p:nvSpPr>
          <p:cNvPr id="219141" name="Rectangle 5"/>
          <p:cNvSpPr>
            <a:spLocks noGrp="1" noChangeArrowheads="1"/>
          </p:cNvSpPr>
          <p:nvPr>
            <p:ph type="title" idx="4294967295"/>
          </p:nvPr>
        </p:nvSpPr>
        <p:spPr>
          <a:xfrm>
            <a:off x="152400" y="153988"/>
            <a:ext cx="6848475" cy="474662"/>
          </a:xfrm>
          <a:noFill/>
          <a:ln/>
        </p:spPr>
        <p:txBody>
          <a:bodyPr>
            <a:normAutofit fontScale="90000"/>
          </a:bodyPr>
          <a:lstStyle/>
          <a:p>
            <a:r>
              <a:rPr lang="en-GB">
                <a:solidFill>
                  <a:srgbClr val="5B0091"/>
                </a:solidFill>
              </a:rPr>
              <a:t>Compound percentages</a:t>
            </a:r>
            <a:endParaRPr lang="en-GB"/>
          </a:p>
        </p:txBody>
      </p:sp>
      <p:sp>
        <p:nvSpPr>
          <p:cNvPr id="219144" name="Text Box 8"/>
          <p:cNvSpPr txBox="1">
            <a:spLocks noChangeArrowheads="1"/>
          </p:cNvSpPr>
          <p:nvPr/>
        </p:nvSpPr>
        <p:spPr bwMode="auto">
          <a:xfrm>
            <a:off x="288925" y="3781425"/>
            <a:ext cx="8550275" cy="457200"/>
          </a:xfrm>
          <a:prstGeom prst="rect">
            <a:avLst/>
          </a:prstGeom>
          <a:noFill/>
          <a:ln w="9525">
            <a:noFill/>
            <a:miter lim="800000"/>
            <a:headEnd/>
            <a:tailEnd/>
          </a:ln>
          <a:effectLst/>
        </p:spPr>
        <p:txBody>
          <a:bodyPr>
            <a:spAutoFit/>
          </a:bodyPr>
          <a:lstStyle/>
          <a:p>
            <a:pPr eaLnBrk="0" hangingPunct="0"/>
            <a:r>
              <a:rPr lang="en-GB"/>
              <a:t>After a 20% discount it costs 0.8 × £100 = £80</a:t>
            </a:r>
          </a:p>
        </p:txBody>
      </p:sp>
      <p:sp>
        <p:nvSpPr>
          <p:cNvPr id="219146" name="Text Box 10"/>
          <p:cNvSpPr txBox="1">
            <a:spLocks noChangeArrowheads="1"/>
          </p:cNvSpPr>
          <p:nvPr/>
        </p:nvSpPr>
        <p:spPr bwMode="auto">
          <a:xfrm>
            <a:off x="288925" y="3187700"/>
            <a:ext cx="8702675" cy="457200"/>
          </a:xfrm>
          <a:prstGeom prst="rect">
            <a:avLst/>
          </a:prstGeom>
          <a:noFill/>
          <a:ln w="9525">
            <a:noFill/>
            <a:miter lim="800000"/>
            <a:headEnd/>
            <a:tailEnd/>
          </a:ln>
          <a:effectLst/>
        </p:spPr>
        <p:txBody>
          <a:bodyPr>
            <a:spAutoFit/>
          </a:bodyPr>
          <a:lstStyle/>
          <a:p>
            <a:pPr eaLnBrk="0" hangingPunct="0"/>
            <a:r>
              <a:rPr lang="en-GB"/>
              <a:t>Suppose the original price of the jacket is £100.</a:t>
            </a:r>
          </a:p>
        </p:txBody>
      </p:sp>
      <p:sp>
        <p:nvSpPr>
          <p:cNvPr id="219149" name="Text Box 13"/>
          <p:cNvSpPr txBox="1">
            <a:spLocks noChangeArrowheads="1"/>
          </p:cNvSpPr>
          <p:nvPr/>
        </p:nvSpPr>
        <p:spPr bwMode="auto">
          <a:xfrm>
            <a:off x="288925" y="4375150"/>
            <a:ext cx="8550275" cy="457200"/>
          </a:xfrm>
          <a:prstGeom prst="rect">
            <a:avLst/>
          </a:prstGeom>
          <a:noFill/>
          <a:ln w="9525">
            <a:noFill/>
            <a:miter lim="800000"/>
            <a:headEnd/>
            <a:tailEnd/>
          </a:ln>
          <a:effectLst/>
        </p:spPr>
        <p:txBody>
          <a:bodyPr>
            <a:spAutoFit/>
          </a:bodyPr>
          <a:lstStyle/>
          <a:p>
            <a:pPr eaLnBrk="0" hangingPunct="0"/>
            <a:r>
              <a:rPr lang="en-GB"/>
              <a:t>After an other 10% discount it costs 0.9 × £80 = £72</a:t>
            </a:r>
          </a:p>
        </p:txBody>
      </p:sp>
      <p:sp>
        <p:nvSpPr>
          <p:cNvPr id="219150" name="Text Box 14"/>
          <p:cNvSpPr txBox="1">
            <a:spLocks noChangeArrowheads="1"/>
          </p:cNvSpPr>
          <p:nvPr/>
        </p:nvSpPr>
        <p:spPr bwMode="auto">
          <a:xfrm>
            <a:off x="3132138" y="4968875"/>
            <a:ext cx="2879725" cy="457200"/>
          </a:xfrm>
          <a:prstGeom prst="rect">
            <a:avLst/>
          </a:prstGeom>
          <a:noFill/>
          <a:ln w="9525">
            <a:noFill/>
            <a:miter lim="800000"/>
            <a:headEnd/>
            <a:tailEnd/>
          </a:ln>
          <a:effectLst/>
        </p:spPr>
        <p:txBody>
          <a:bodyPr wrap="none">
            <a:spAutoFit/>
          </a:bodyPr>
          <a:lstStyle/>
          <a:p>
            <a:pPr eaLnBrk="0" hangingPunct="0"/>
            <a:r>
              <a:rPr lang="en-GB"/>
              <a:t>£72 is 72% of £100.</a:t>
            </a:r>
          </a:p>
        </p:txBody>
      </p:sp>
      <p:sp>
        <p:nvSpPr>
          <p:cNvPr id="219151" name="Text Box 15"/>
          <p:cNvSpPr txBox="1">
            <a:spLocks noChangeArrowheads="1"/>
          </p:cNvSpPr>
          <p:nvPr/>
        </p:nvSpPr>
        <p:spPr bwMode="auto">
          <a:xfrm>
            <a:off x="288925" y="5562600"/>
            <a:ext cx="7712075" cy="457200"/>
          </a:xfrm>
          <a:prstGeom prst="rect">
            <a:avLst/>
          </a:prstGeom>
          <a:noFill/>
          <a:ln w="9525">
            <a:noFill/>
            <a:miter lim="800000"/>
            <a:headEnd/>
            <a:tailEnd/>
          </a:ln>
          <a:effectLst/>
        </p:spPr>
        <p:txBody>
          <a:bodyPr wrap="none">
            <a:spAutoFit/>
          </a:bodyPr>
          <a:lstStyle/>
          <a:p>
            <a:pPr eaLnBrk="0" hangingPunct="0"/>
            <a:r>
              <a:rPr lang="en-GB"/>
              <a:t>72% of £100 is equivalent to a 28% discount altogether.</a:t>
            </a:r>
          </a:p>
        </p:txBody>
      </p:sp>
      <p:pic>
        <p:nvPicPr>
          <p:cNvPr id="219152" name="Picture 16"/>
          <p:cNvPicPr>
            <a:picLocks noChangeAspect="1" noChangeArrowheads="1"/>
          </p:cNvPicPr>
          <p:nvPr/>
        </p:nvPicPr>
        <p:blipFill>
          <a:blip r:embed="rId5" cstate="print"/>
          <a:srcRect/>
          <a:stretch>
            <a:fillRect/>
          </a:stretch>
        </p:blipFill>
        <p:spPr bwMode="auto">
          <a:xfrm>
            <a:off x="179388" y="908050"/>
            <a:ext cx="2374900" cy="2374900"/>
          </a:xfrm>
          <a:prstGeom prst="rect">
            <a:avLst/>
          </a:prstGeom>
          <a:noFill/>
          <a:ln w="9525">
            <a:noFill/>
            <a:miter lim="800000"/>
            <a:headEnd/>
            <a:tailEnd/>
          </a:ln>
          <a:effectLst/>
        </p:spPr>
      </p:pic>
      <p:sp>
        <p:nvSpPr>
          <p:cNvPr id="219153" name="Text Box 17"/>
          <p:cNvSpPr txBox="1">
            <a:spLocks noChangeArrowheads="1"/>
          </p:cNvSpPr>
          <p:nvPr/>
        </p:nvSpPr>
        <p:spPr bwMode="auto">
          <a:xfrm>
            <a:off x="2627313" y="1052513"/>
            <a:ext cx="6192837" cy="457200"/>
          </a:xfrm>
          <a:prstGeom prst="rect">
            <a:avLst/>
          </a:prstGeom>
          <a:noFill/>
          <a:ln w="9525">
            <a:noFill/>
            <a:miter lim="800000"/>
            <a:headEnd/>
            <a:tailEnd/>
          </a:ln>
          <a:effectLst/>
        </p:spPr>
        <p:txBody>
          <a:bodyPr>
            <a:spAutoFit/>
          </a:bodyPr>
          <a:lstStyle/>
          <a:p>
            <a:pPr eaLnBrk="0" hangingPunct="0"/>
            <a:r>
              <a:rPr lang="en-GB"/>
              <a:t>A jacket is reduced by 20% in a sale.</a:t>
            </a:r>
          </a:p>
        </p:txBody>
      </p:sp>
      <p:sp>
        <p:nvSpPr>
          <p:cNvPr id="219154" name="Text Box 18"/>
          <p:cNvSpPr txBox="1">
            <a:spLocks noChangeArrowheads="1"/>
          </p:cNvSpPr>
          <p:nvPr/>
        </p:nvSpPr>
        <p:spPr bwMode="auto">
          <a:xfrm>
            <a:off x="2627313" y="1484313"/>
            <a:ext cx="5507037" cy="822325"/>
          </a:xfrm>
          <a:prstGeom prst="rect">
            <a:avLst/>
          </a:prstGeom>
          <a:noFill/>
          <a:ln w="9525">
            <a:noFill/>
            <a:miter lim="800000"/>
            <a:headEnd/>
            <a:tailEnd/>
          </a:ln>
          <a:effectLst/>
        </p:spPr>
        <p:txBody>
          <a:bodyPr>
            <a:spAutoFit/>
          </a:bodyPr>
          <a:lstStyle/>
          <a:p>
            <a:pPr eaLnBrk="0" hangingPunct="0"/>
            <a:r>
              <a:rPr lang="en-GB"/>
              <a:t>Two weeks later the shop reduces the price by a further 10%.</a:t>
            </a:r>
          </a:p>
        </p:txBody>
      </p:sp>
      <p:sp>
        <p:nvSpPr>
          <p:cNvPr id="219155" name="Text Box 19"/>
          <p:cNvSpPr txBox="1">
            <a:spLocks noChangeArrowheads="1"/>
          </p:cNvSpPr>
          <p:nvPr/>
        </p:nvSpPr>
        <p:spPr bwMode="auto">
          <a:xfrm>
            <a:off x="1871663" y="2417763"/>
            <a:ext cx="5399087" cy="485775"/>
          </a:xfrm>
          <a:prstGeom prst="rect">
            <a:avLst/>
          </a:prstGeom>
          <a:solidFill>
            <a:srgbClr val="FFFFCC"/>
          </a:solidFill>
          <a:ln w="28575">
            <a:solidFill>
              <a:schemeClr val="tx1"/>
            </a:solidFill>
            <a:miter lim="800000"/>
            <a:headEnd/>
            <a:tailEnd/>
          </a:ln>
          <a:effectLst/>
        </p:spPr>
        <p:txBody>
          <a:bodyPr wrap="none">
            <a:spAutoFit/>
          </a:bodyPr>
          <a:lstStyle/>
          <a:p>
            <a:pPr eaLnBrk="0" hangingPunct="0"/>
            <a:r>
              <a:rPr lang="en-GB"/>
              <a:t>What is the total percentage discount?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91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9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91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9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4" grpId="0"/>
      <p:bldP spid="219146" grpId="0"/>
      <p:bldP spid="219149" grpId="0"/>
      <p:bldP spid="219150" grpId="0"/>
      <p:bldP spid="2191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descr="right_button">
            <a:hlinkClick r:id="" action="ppaction://hlinkshowjump?jump=nextslide"/>
          </p:cNvPr>
          <p:cNvPicPr>
            <a:picLocks noChangeAspect="1" noChangeArrowheads="1"/>
          </p:cNvPicPr>
          <p:nvPr/>
        </p:nvPicPr>
        <p:blipFill>
          <a:blip r:embed="rId4" cstate="print"/>
          <a:srcRect/>
          <a:stretch>
            <a:fillRect/>
          </a:stretch>
        </p:blipFill>
        <p:spPr bwMode="auto">
          <a:xfrm>
            <a:off x="8459788" y="6092825"/>
            <a:ext cx="501650" cy="531813"/>
          </a:xfrm>
          <a:prstGeom prst="rect">
            <a:avLst/>
          </a:prstGeom>
          <a:noFill/>
        </p:spPr>
      </p:pic>
      <p:pic>
        <p:nvPicPr>
          <p:cNvPr id="206851" name="Picture 3" descr="left_button">
            <a:hlinkClick r:id="" action="ppaction://hlinkshowjump?jump=previousslide"/>
          </p:cNvPr>
          <p:cNvPicPr>
            <a:picLocks noChangeAspect="1" noChangeArrowheads="1"/>
          </p:cNvPicPr>
          <p:nvPr/>
        </p:nvPicPr>
        <p:blipFill>
          <a:blip r:embed="rId5" cstate="print"/>
          <a:srcRect/>
          <a:stretch>
            <a:fillRect/>
          </a:stretch>
        </p:blipFill>
        <p:spPr bwMode="auto">
          <a:xfrm>
            <a:off x="179388" y="6078538"/>
            <a:ext cx="542925" cy="576262"/>
          </a:xfrm>
          <a:prstGeom prst="rect">
            <a:avLst/>
          </a:prstGeom>
          <a:noFill/>
        </p:spPr>
      </p:pic>
      <p:sp>
        <p:nvSpPr>
          <p:cNvPr id="206852" name="Text Box 4"/>
          <p:cNvSpPr txBox="1">
            <a:spLocks noChangeArrowheads="1"/>
          </p:cNvSpPr>
          <p:nvPr/>
        </p:nvSpPr>
        <p:spPr bwMode="auto">
          <a:xfrm>
            <a:off x="365125" y="1038225"/>
            <a:ext cx="4854575" cy="457200"/>
          </a:xfrm>
          <a:prstGeom prst="rect">
            <a:avLst/>
          </a:prstGeom>
          <a:noFill/>
          <a:ln w="9525">
            <a:noFill/>
            <a:miter lim="800000"/>
            <a:headEnd/>
            <a:tailEnd/>
          </a:ln>
          <a:effectLst/>
        </p:spPr>
        <p:txBody>
          <a:bodyPr>
            <a:spAutoFit/>
          </a:bodyPr>
          <a:lstStyle/>
          <a:p>
            <a:pPr eaLnBrk="0" hangingPunct="0"/>
            <a:r>
              <a:rPr lang="en-GB"/>
              <a:t>Jenna invests in some shares.</a:t>
            </a:r>
          </a:p>
        </p:txBody>
      </p:sp>
      <p:sp>
        <p:nvSpPr>
          <p:cNvPr id="206853" name="Rectangle 5"/>
          <p:cNvSpPr>
            <a:spLocks noGrp="1" noChangeArrowheads="1"/>
          </p:cNvSpPr>
          <p:nvPr>
            <p:ph type="title" idx="4294967295"/>
          </p:nvPr>
        </p:nvSpPr>
        <p:spPr>
          <a:xfrm>
            <a:off x="152400" y="153988"/>
            <a:ext cx="6848475" cy="474662"/>
          </a:xfrm>
          <a:noFill/>
          <a:ln/>
        </p:spPr>
        <p:txBody>
          <a:bodyPr>
            <a:normAutofit fontScale="90000"/>
          </a:bodyPr>
          <a:lstStyle/>
          <a:p>
            <a:r>
              <a:rPr lang="en-GB">
                <a:solidFill>
                  <a:srgbClr val="5B0091"/>
                </a:solidFill>
              </a:rPr>
              <a:t>Compound percentages</a:t>
            </a:r>
            <a:endParaRPr lang="en-GB"/>
          </a:p>
        </p:txBody>
      </p:sp>
      <p:sp>
        <p:nvSpPr>
          <p:cNvPr id="206859" name="Text Box 11"/>
          <p:cNvSpPr txBox="1">
            <a:spLocks noChangeArrowheads="1"/>
          </p:cNvSpPr>
          <p:nvPr/>
        </p:nvSpPr>
        <p:spPr bwMode="auto">
          <a:xfrm>
            <a:off x="365125" y="1547813"/>
            <a:ext cx="5895975" cy="457200"/>
          </a:xfrm>
          <a:prstGeom prst="rect">
            <a:avLst/>
          </a:prstGeom>
          <a:noFill/>
          <a:ln w="9525">
            <a:noFill/>
            <a:miter lim="800000"/>
            <a:headEnd/>
            <a:tailEnd/>
          </a:ln>
          <a:effectLst/>
        </p:spPr>
        <p:txBody>
          <a:bodyPr wrap="none">
            <a:spAutoFit/>
          </a:bodyPr>
          <a:lstStyle/>
          <a:p>
            <a:pPr eaLnBrk="0" hangingPunct="0"/>
            <a:r>
              <a:rPr lang="en-GB"/>
              <a:t>After one week the value goes up by 10%.</a:t>
            </a:r>
          </a:p>
        </p:txBody>
      </p:sp>
      <p:sp>
        <p:nvSpPr>
          <p:cNvPr id="206860" name="Text Box 12"/>
          <p:cNvSpPr txBox="1">
            <a:spLocks noChangeArrowheads="1"/>
          </p:cNvSpPr>
          <p:nvPr/>
        </p:nvSpPr>
        <p:spPr bwMode="auto">
          <a:xfrm>
            <a:off x="365125" y="2057400"/>
            <a:ext cx="5864225" cy="457200"/>
          </a:xfrm>
          <a:prstGeom prst="rect">
            <a:avLst/>
          </a:prstGeom>
          <a:noFill/>
          <a:ln w="9525">
            <a:noFill/>
            <a:miter lim="800000"/>
            <a:headEnd/>
            <a:tailEnd/>
          </a:ln>
          <a:effectLst/>
        </p:spPr>
        <p:txBody>
          <a:bodyPr wrap="none">
            <a:spAutoFit/>
          </a:bodyPr>
          <a:lstStyle/>
          <a:p>
            <a:pPr eaLnBrk="0" hangingPunct="0"/>
            <a:r>
              <a:rPr lang="en-GB"/>
              <a:t>The following week they go down by 10%.</a:t>
            </a:r>
          </a:p>
        </p:txBody>
      </p:sp>
      <p:sp>
        <p:nvSpPr>
          <p:cNvPr id="206861" name="Text Box 13"/>
          <p:cNvSpPr txBox="1">
            <a:spLocks noChangeArrowheads="1"/>
          </p:cNvSpPr>
          <p:nvPr/>
        </p:nvSpPr>
        <p:spPr bwMode="auto">
          <a:xfrm>
            <a:off x="1481138" y="2703513"/>
            <a:ext cx="6180137" cy="850900"/>
          </a:xfrm>
          <a:prstGeom prst="rect">
            <a:avLst/>
          </a:prstGeom>
          <a:solidFill>
            <a:srgbClr val="FFFFCC"/>
          </a:solidFill>
          <a:ln w="28575">
            <a:solidFill>
              <a:schemeClr val="tx1"/>
            </a:solidFill>
            <a:miter lim="800000"/>
            <a:headEnd/>
            <a:tailEnd/>
          </a:ln>
          <a:effectLst/>
        </p:spPr>
        <p:txBody>
          <a:bodyPr>
            <a:spAutoFit/>
          </a:bodyPr>
          <a:lstStyle/>
          <a:p>
            <a:pPr algn="ctr" eaLnBrk="0" hangingPunct="0"/>
            <a:r>
              <a:rPr lang="en-GB"/>
              <a:t>Has Jenna made a loss, a gain or is she back to her original investment?</a:t>
            </a:r>
          </a:p>
        </p:txBody>
      </p:sp>
      <p:sp>
        <p:nvSpPr>
          <p:cNvPr id="206863" name="Text Box 15"/>
          <p:cNvSpPr txBox="1">
            <a:spLocks noChangeArrowheads="1"/>
          </p:cNvSpPr>
          <p:nvPr/>
        </p:nvSpPr>
        <p:spPr bwMode="auto">
          <a:xfrm>
            <a:off x="365125" y="3743325"/>
            <a:ext cx="7116763" cy="457200"/>
          </a:xfrm>
          <a:prstGeom prst="rect">
            <a:avLst/>
          </a:prstGeom>
          <a:noFill/>
          <a:ln w="9525">
            <a:noFill/>
            <a:miter lim="800000"/>
            <a:headEnd/>
            <a:tailEnd/>
          </a:ln>
          <a:effectLst/>
        </p:spPr>
        <p:txBody>
          <a:bodyPr wrap="none">
            <a:spAutoFit/>
          </a:bodyPr>
          <a:lstStyle/>
          <a:p>
            <a:pPr eaLnBrk="0" hangingPunct="0"/>
            <a:r>
              <a:rPr lang="en-GB"/>
              <a:t>To find a 10% increase we multiply by 110% or 1.1.</a:t>
            </a:r>
          </a:p>
        </p:txBody>
      </p:sp>
      <p:sp>
        <p:nvSpPr>
          <p:cNvPr id="206864" name="Text Box 16"/>
          <p:cNvSpPr txBox="1">
            <a:spLocks noChangeArrowheads="1"/>
          </p:cNvSpPr>
          <p:nvPr/>
        </p:nvSpPr>
        <p:spPr bwMode="auto">
          <a:xfrm>
            <a:off x="365125" y="4252913"/>
            <a:ext cx="7048500" cy="457200"/>
          </a:xfrm>
          <a:prstGeom prst="rect">
            <a:avLst/>
          </a:prstGeom>
          <a:noFill/>
          <a:ln w="9525">
            <a:noFill/>
            <a:miter lim="800000"/>
            <a:headEnd/>
            <a:tailEnd/>
          </a:ln>
          <a:effectLst/>
        </p:spPr>
        <p:txBody>
          <a:bodyPr wrap="none">
            <a:spAutoFit/>
          </a:bodyPr>
          <a:lstStyle/>
          <a:p>
            <a:pPr eaLnBrk="0" hangingPunct="0"/>
            <a:r>
              <a:rPr lang="en-GB"/>
              <a:t>To find a 10% decrease we multiply by 90% or 0.9.</a:t>
            </a:r>
          </a:p>
        </p:txBody>
      </p:sp>
      <p:sp>
        <p:nvSpPr>
          <p:cNvPr id="206865" name="Text Box 17"/>
          <p:cNvSpPr txBox="1">
            <a:spLocks noChangeArrowheads="1"/>
          </p:cNvSpPr>
          <p:nvPr/>
        </p:nvSpPr>
        <p:spPr bwMode="auto">
          <a:xfrm>
            <a:off x="979488" y="4762500"/>
            <a:ext cx="7185025" cy="457200"/>
          </a:xfrm>
          <a:prstGeom prst="rect">
            <a:avLst/>
          </a:prstGeom>
          <a:noFill/>
          <a:ln w="9525">
            <a:noFill/>
            <a:miter lim="800000"/>
            <a:headEnd/>
            <a:tailEnd/>
          </a:ln>
          <a:effectLst/>
        </p:spPr>
        <p:txBody>
          <a:bodyPr wrap="none">
            <a:spAutoFit/>
          </a:bodyPr>
          <a:lstStyle/>
          <a:p>
            <a:pPr eaLnBrk="0" hangingPunct="0"/>
            <a:r>
              <a:rPr lang="en-GB"/>
              <a:t>original amount × 1.1 × 0.9 = original amount × 0.99</a:t>
            </a:r>
          </a:p>
        </p:txBody>
      </p:sp>
      <p:sp>
        <p:nvSpPr>
          <p:cNvPr id="206866" name="Text Box 18"/>
          <p:cNvSpPr txBox="1">
            <a:spLocks noChangeArrowheads="1"/>
          </p:cNvSpPr>
          <p:nvPr/>
        </p:nvSpPr>
        <p:spPr bwMode="auto">
          <a:xfrm>
            <a:off x="365125" y="5273675"/>
            <a:ext cx="8321675" cy="822325"/>
          </a:xfrm>
          <a:prstGeom prst="rect">
            <a:avLst/>
          </a:prstGeom>
          <a:noFill/>
          <a:ln w="9525">
            <a:noFill/>
            <a:miter lim="800000"/>
            <a:headEnd/>
            <a:tailEnd/>
          </a:ln>
          <a:effectLst/>
        </p:spPr>
        <p:txBody>
          <a:bodyPr>
            <a:spAutoFit/>
          </a:bodyPr>
          <a:lstStyle/>
          <a:p>
            <a:pPr eaLnBrk="0" hangingPunct="0"/>
            <a:r>
              <a:rPr lang="en-GB"/>
              <a:t>Fiona has 99% of her original investment and has therefore made a 1% loss.</a:t>
            </a:r>
          </a:p>
        </p:txBody>
      </p:sp>
      <p:graphicFrame>
        <p:nvGraphicFramePr>
          <p:cNvPr id="206867" name="Object 19"/>
          <p:cNvGraphicFramePr>
            <a:graphicFrameLocks noChangeAspect="1"/>
          </p:cNvGraphicFramePr>
          <p:nvPr/>
        </p:nvGraphicFramePr>
        <p:xfrm>
          <a:off x="6443663" y="836613"/>
          <a:ext cx="1800225" cy="1800225"/>
        </p:xfrm>
        <a:graphic>
          <a:graphicData uri="http://schemas.openxmlformats.org/presentationml/2006/ole">
            <p:oleObj spid="_x0000_s5122" name="Image" r:id="rId6" imgW="3809524" imgH="3809524" progId="Photoshop.Image.7">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8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68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68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6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63" grpId="0"/>
      <p:bldP spid="206864" grpId="0"/>
      <p:bldP spid="206865" grpId="0"/>
      <p:bldP spid="2068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descr="right_button">
            <a:hlinkClick r:id="" action="ppaction://hlinkshowjump?jump=nextslide"/>
          </p:cNvPr>
          <p:cNvPicPr>
            <a:picLocks noChangeAspect="1" noChangeArrowheads="1"/>
          </p:cNvPicPr>
          <p:nvPr/>
        </p:nvPicPr>
        <p:blipFill>
          <a:blip r:embed="rId5" cstate="print"/>
          <a:srcRect/>
          <a:stretch>
            <a:fillRect/>
          </a:stretch>
        </p:blipFill>
        <p:spPr bwMode="auto">
          <a:xfrm>
            <a:off x="8459788" y="6092825"/>
            <a:ext cx="501650" cy="531813"/>
          </a:xfrm>
          <a:prstGeom prst="rect">
            <a:avLst/>
          </a:prstGeom>
          <a:noFill/>
        </p:spPr>
      </p:pic>
      <p:pic>
        <p:nvPicPr>
          <p:cNvPr id="239619" name="Picture 3" descr="left_button">
            <a:hlinkClick r:id="" action="ppaction://hlinkshowjump?jump=previousslide"/>
          </p:cNvPr>
          <p:cNvPicPr>
            <a:picLocks noChangeAspect="1" noChangeArrowheads="1"/>
          </p:cNvPicPr>
          <p:nvPr/>
        </p:nvPicPr>
        <p:blipFill>
          <a:blip r:embed="rId6" cstate="print"/>
          <a:srcRect/>
          <a:stretch>
            <a:fillRect/>
          </a:stretch>
        </p:blipFill>
        <p:spPr bwMode="auto">
          <a:xfrm>
            <a:off x="179388" y="6078538"/>
            <a:ext cx="542925" cy="576262"/>
          </a:xfrm>
          <a:prstGeom prst="rect">
            <a:avLst/>
          </a:prstGeom>
          <a:noFill/>
        </p:spPr>
      </p:pic>
      <p:sp>
        <p:nvSpPr>
          <p:cNvPr id="239620" name="Rectangle 4"/>
          <p:cNvSpPr>
            <a:spLocks noGrp="1" noChangeArrowheads="1"/>
          </p:cNvSpPr>
          <p:nvPr>
            <p:ph type="title" idx="4294967295"/>
          </p:nvPr>
        </p:nvSpPr>
        <p:spPr>
          <a:xfrm>
            <a:off x="152400" y="153988"/>
            <a:ext cx="7772400" cy="611187"/>
          </a:xfrm>
          <a:noFill/>
          <a:ln/>
        </p:spPr>
        <p:txBody>
          <a:bodyPr>
            <a:normAutofit fontScale="90000"/>
          </a:bodyPr>
          <a:lstStyle/>
          <a:p>
            <a:r>
              <a:rPr lang="en-GB">
                <a:solidFill>
                  <a:srgbClr val="5B0091"/>
                </a:solidFill>
              </a:rPr>
              <a:t>Compound percentages</a:t>
            </a:r>
            <a:endParaRPr lang="en-GB"/>
          </a:p>
        </p:txBody>
      </p:sp>
      <p:grpSp>
        <p:nvGrpSpPr>
          <p:cNvPr id="2" name="Group 6"/>
          <p:cNvGrpSpPr>
            <a:grpSpLocks/>
          </p:cNvGrpSpPr>
          <p:nvPr/>
        </p:nvGrpSpPr>
        <p:grpSpPr bwMode="auto">
          <a:xfrm>
            <a:off x="7304088" y="115888"/>
            <a:ext cx="576262" cy="576262"/>
            <a:chOff x="4601" y="73"/>
            <a:chExt cx="363" cy="363"/>
          </a:xfrm>
        </p:grpSpPr>
        <p:pic>
          <p:nvPicPr>
            <p:cNvPr id="239623" name="Picture 7" descr="flash icon"/>
            <p:cNvPicPr>
              <a:picLocks noChangeAspect="1" noChangeArrowheads="1"/>
            </p:cNvPicPr>
            <p:nvPr/>
          </p:nvPicPr>
          <p:blipFill>
            <a:blip r:embed="rId7" cstate="print"/>
            <a:srcRect/>
            <a:stretch>
              <a:fillRect/>
            </a:stretch>
          </p:blipFill>
          <p:spPr bwMode="auto">
            <a:xfrm>
              <a:off x="4639" y="108"/>
              <a:ext cx="282" cy="288"/>
            </a:xfrm>
            <a:prstGeom prst="rect">
              <a:avLst/>
            </a:prstGeom>
            <a:noFill/>
          </p:spPr>
        </p:pic>
        <p:sp>
          <p:nvSpPr>
            <p:cNvPr id="239624" name="Oval 8"/>
            <p:cNvSpPr>
              <a:spLocks noChangeAspect="1" noChangeArrowheads="1"/>
            </p:cNvSpPr>
            <p:nvPr/>
          </p:nvSpPr>
          <p:spPr bwMode="auto">
            <a:xfrm>
              <a:off x="4601" y="73"/>
              <a:ext cx="363" cy="363"/>
            </a:xfrm>
            <a:prstGeom prst="ellipse">
              <a:avLst/>
            </a:prstGeom>
            <a:noFill/>
            <a:ln w="127000">
              <a:solidFill>
                <a:schemeClr val="bg1"/>
              </a:solidFill>
              <a:round/>
              <a:headEnd/>
              <a:tailEnd/>
            </a:ln>
            <a:effectLst/>
          </p:spPr>
          <p:txBody>
            <a:bodyPr wrap="none" lIns="90000" tIns="46800" rIns="90000" bIns="46800" anchor="ctr"/>
            <a:lstStyle/>
            <a:p>
              <a:endParaRPr lang="en-GB"/>
            </a:p>
          </p:txBody>
        </p:sp>
        <p:sp>
          <p:nvSpPr>
            <p:cNvPr id="239625" name="Oval 9"/>
            <p:cNvSpPr>
              <a:spLocks noChangeAspect="1" noChangeArrowheads="1"/>
            </p:cNvSpPr>
            <p:nvPr/>
          </p:nvSpPr>
          <p:spPr bwMode="auto">
            <a:xfrm>
              <a:off x="4629" y="106"/>
              <a:ext cx="295" cy="295"/>
            </a:xfrm>
            <a:prstGeom prst="ellipse">
              <a:avLst/>
            </a:prstGeom>
            <a:noFill/>
            <a:ln w="25400">
              <a:solidFill>
                <a:srgbClr val="010066"/>
              </a:solidFill>
              <a:round/>
              <a:headEnd/>
              <a:tailEnd/>
            </a:ln>
            <a:effectLst/>
          </p:spPr>
          <p:txBody>
            <a:bodyPr wrap="none" lIns="90000" tIns="46800" rIns="90000" bIns="46800" anchor="ctr"/>
            <a:lstStyle/>
            <a:p>
              <a:endParaRPr lang="en-GB"/>
            </a:p>
          </p:txBody>
        </p:sp>
      </p:grpSp>
    </p:spTree>
    <p:controls>
      <p:control spid="6146" name="ShockwaveFlash1" r:id="rId2" imgW="9142857" imgH="5185068"/>
    </p:controls>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right_button">
            <a:hlinkClick r:id="" action="ppaction://hlinkshowjump?jump=nextslide"/>
          </p:cNvPr>
          <p:cNvPicPr>
            <a:picLocks noChangeAspect="1" noChangeArrowheads="1"/>
          </p:cNvPicPr>
          <p:nvPr/>
        </p:nvPicPr>
        <p:blipFill>
          <a:blip r:embed="rId3" cstate="print"/>
          <a:srcRect/>
          <a:stretch>
            <a:fillRect/>
          </a:stretch>
        </p:blipFill>
        <p:spPr bwMode="auto">
          <a:xfrm>
            <a:off x="8459788" y="6092825"/>
            <a:ext cx="501650" cy="531813"/>
          </a:xfrm>
          <a:prstGeom prst="rect">
            <a:avLst/>
          </a:prstGeom>
          <a:noFill/>
        </p:spPr>
      </p:pic>
      <p:pic>
        <p:nvPicPr>
          <p:cNvPr id="172035" name="Picture 3" descr="left_button">
            <a:hlinkClick r:id="" action="ppaction://hlinkshowjump?jump=previousslide"/>
          </p:cNvPr>
          <p:cNvPicPr>
            <a:picLocks noChangeAspect="1" noChangeArrowheads="1"/>
          </p:cNvPicPr>
          <p:nvPr/>
        </p:nvPicPr>
        <p:blipFill>
          <a:blip r:embed="rId4" cstate="print"/>
          <a:srcRect/>
          <a:stretch>
            <a:fillRect/>
          </a:stretch>
        </p:blipFill>
        <p:spPr bwMode="auto">
          <a:xfrm>
            <a:off x="179388" y="6078538"/>
            <a:ext cx="542925" cy="576262"/>
          </a:xfrm>
          <a:prstGeom prst="rect">
            <a:avLst/>
          </a:prstGeom>
          <a:noFill/>
        </p:spPr>
      </p:pic>
      <p:sp>
        <p:nvSpPr>
          <p:cNvPr id="172036" name="Text Box 4"/>
          <p:cNvSpPr txBox="1">
            <a:spLocks noChangeArrowheads="1"/>
          </p:cNvSpPr>
          <p:nvPr/>
        </p:nvSpPr>
        <p:spPr bwMode="auto">
          <a:xfrm>
            <a:off x="228600" y="1143000"/>
            <a:ext cx="8766175" cy="822325"/>
          </a:xfrm>
          <a:prstGeom prst="rect">
            <a:avLst/>
          </a:prstGeom>
          <a:noFill/>
          <a:ln w="28575">
            <a:noFill/>
            <a:miter lim="800000"/>
            <a:headEnd/>
            <a:tailEnd/>
          </a:ln>
          <a:effectLst/>
        </p:spPr>
        <p:txBody>
          <a:bodyPr>
            <a:spAutoFit/>
          </a:bodyPr>
          <a:lstStyle/>
          <a:p>
            <a:pPr eaLnBrk="0" hangingPunct="0"/>
            <a:r>
              <a:rPr lang="en-GB"/>
              <a:t>Jack puts £500 into a savings account with an annual compound interest rate of 6%. </a:t>
            </a:r>
          </a:p>
        </p:txBody>
      </p:sp>
      <p:sp>
        <p:nvSpPr>
          <p:cNvPr id="172037" name="Rectangle 5"/>
          <p:cNvSpPr>
            <a:spLocks noGrp="1" noChangeArrowheads="1"/>
          </p:cNvSpPr>
          <p:nvPr>
            <p:ph type="title" idx="4294967295"/>
          </p:nvPr>
        </p:nvSpPr>
        <p:spPr>
          <a:xfrm>
            <a:off x="152400" y="153988"/>
            <a:ext cx="6848475" cy="474662"/>
          </a:xfrm>
          <a:noFill/>
          <a:ln/>
        </p:spPr>
        <p:txBody>
          <a:bodyPr>
            <a:normAutofit fontScale="90000"/>
          </a:bodyPr>
          <a:lstStyle/>
          <a:p>
            <a:r>
              <a:rPr lang="en-GB">
                <a:solidFill>
                  <a:srgbClr val="5B0091"/>
                </a:solidFill>
              </a:rPr>
              <a:t>Compound interest</a:t>
            </a:r>
            <a:endParaRPr lang="en-GB"/>
          </a:p>
        </p:txBody>
      </p:sp>
      <p:sp>
        <p:nvSpPr>
          <p:cNvPr id="172038" name="Rectangle 6"/>
          <p:cNvSpPr>
            <a:spLocks noChangeArrowheads="1"/>
          </p:cNvSpPr>
          <p:nvPr/>
        </p:nvSpPr>
        <p:spPr bwMode="auto">
          <a:xfrm>
            <a:off x="915988" y="2157413"/>
            <a:ext cx="7312025" cy="850900"/>
          </a:xfrm>
          <a:prstGeom prst="rect">
            <a:avLst/>
          </a:prstGeom>
          <a:solidFill>
            <a:srgbClr val="FFFFCC"/>
          </a:solidFill>
          <a:ln w="28575">
            <a:solidFill>
              <a:schemeClr val="tx1"/>
            </a:solidFill>
            <a:miter lim="800000"/>
            <a:headEnd/>
            <a:tailEnd/>
          </a:ln>
          <a:effectLst/>
        </p:spPr>
        <p:txBody>
          <a:bodyPr>
            <a:spAutoFit/>
          </a:bodyPr>
          <a:lstStyle/>
          <a:p>
            <a:pPr algn="ctr" eaLnBrk="0" hangingPunct="0"/>
            <a:r>
              <a:rPr lang="en-GB"/>
              <a:t>How much will he have in the account at the end of 4 years if he doesn’t add or withdraw any money?</a:t>
            </a:r>
          </a:p>
        </p:txBody>
      </p:sp>
      <p:sp>
        <p:nvSpPr>
          <p:cNvPr id="172039" name="Text Box 7"/>
          <p:cNvSpPr txBox="1">
            <a:spLocks noChangeArrowheads="1"/>
          </p:cNvSpPr>
          <p:nvPr/>
        </p:nvSpPr>
        <p:spPr bwMode="auto">
          <a:xfrm>
            <a:off x="228600" y="3200400"/>
            <a:ext cx="8474075" cy="1187450"/>
          </a:xfrm>
          <a:prstGeom prst="rect">
            <a:avLst/>
          </a:prstGeom>
          <a:noFill/>
          <a:ln w="9525">
            <a:noFill/>
            <a:miter lim="800000"/>
            <a:headEnd/>
            <a:tailEnd/>
          </a:ln>
          <a:effectLst/>
        </p:spPr>
        <p:txBody>
          <a:bodyPr>
            <a:spAutoFit/>
          </a:bodyPr>
          <a:lstStyle/>
          <a:p>
            <a:pPr eaLnBrk="0" hangingPunct="0"/>
            <a:r>
              <a:rPr lang="en-GB"/>
              <a:t>At the end of each year interest is added to the total amount in the account. This means that each year 5% of an ever larger amount is added to the account.</a:t>
            </a:r>
          </a:p>
        </p:txBody>
      </p:sp>
      <p:sp>
        <p:nvSpPr>
          <p:cNvPr id="172040" name="Text Box 8"/>
          <p:cNvSpPr txBox="1">
            <a:spLocks noChangeArrowheads="1"/>
          </p:cNvSpPr>
          <p:nvPr/>
        </p:nvSpPr>
        <p:spPr bwMode="auto">
          <a:xfrm>
            <a:off x="228600" y="4525963"/>
            <a:ext cx="8474075" cy="822325"/>
          </a:xfrm>
          <a:prstGeom prst="rect">
            <a:avLst/>
          </a:prstGeom>
          <a:noFill/>
          <a:ln w="9525">
            <a:noFill/>
            <a:miter lim="800000"/>
            <a:headEnd/>
            <a:tailEnd/>
          </a:ln>
          <a:effectLst/>
        </p:spPr>
        <p:txBody>
          <a:bodyPr>
            <a:spAutoFit/>
          </a:bodyPr>
          <a:lstStyle/>
          <a:p>
            <a:pPr eaLnBrk="0" hangingPunct="0"/>
            <a:r>
              <a:rPr lang="en-GB"/>
              <a:t>To increase the amount in the account by 5% we need to multiply it by 105% or 1.05.</a:t>
            </a:r>
          </a:p>
        </p:txBody>
      </p:sp>
      <p:sp>
        <p:nvSpPr>
          <p:cNvPr id="172041" name="Text Box 9"/>
          <p:cNvSpPr txBox="1">
            <a:spLocks noChangeArrowheads="1"/>
          </p:cNvSpPr>
          <p:nvPr/>
        </p:nvSpPr>
        <p:spPr bwMode="auto">
          <a:xfrm>
            <a:off x="228600" y="5486400"/>
            <a:ext cx="8610600" cy="457200"/>
          </a:xfrm>
          <a:prstGeom prst="rect">
            <a:avLst/>
          </a:prstGeom>
          <a:noFill/>
          <a:ln w="9525">
            <a:noFill/>
            <a:miter lim="800000"/>
            <a:headEnd/>
            <a:tailEnd/>
          </a:ln>
          <a:effectLst/>
        </p:spPr>
        <p:txBody>
          <a:bodyPr>
            <a:spAutoFit/>
          </a:bodyPr>
          <a:lstStyle/>
          <a:p>
            <a:pPr eaLnBrk="0" hangingPunct="0"/>
            <a:r>
              <a:rPr lang="en-GB"/>
              <a:t>We can do this for each year that the money is in the account.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9" grpId="0"/>
      <p:bldP spid="172040" grpId="0"/>
      <p:bldP spid="17204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right_button">
            <a:hlinkClick r:id="" action="ppaction://hlinkshowjump?jump=nextslide"/>
          </p:cNvPr>
          <p:cNvPicPr>
            <a:picLocks noChangeAspect="1" noChangeArrowheads="1"/>
          </p:cNvPicPr>
          <p:nvPr/>
        </p:nvPicPr>
        <p:blipFill>
          <a:blip r:embed="rId3" cstate="print"/>
          <a:srcRect/>
          <a:stretch>
            <a:fillRect/>
          </a:stretch>
        </p:blipFill>
        <p:spPr bwMode="auto">
          <a:xfrm>
            <a:off x="8459788" y="6092825"/>
            <a:ext cx="501650" cy="531813"/>
          </a:xfrm>
          <a:prstGeom prst="rect">
            <a:avLst/>
          </a:prstGeom>
          <a:noFill/>
        </p:spPr>
      </p:pic>
      <p:pic>
        <p:nvPicPr>
          <p:cNvPr id="229379" name="Picture 3" descr="left_button">
            <a:hlinkClick r:id="" action="ppaction://hlinkshowjump?jump=previousslide"/>
          </p:cNvPr>
          <p:cNvPicPr>
            <a:picLocks noChangeAspect="1" noChangeArrowheads="1"/>
          </p:cNvPicPr>
          <p:nvPr/>
        </p:nvPicPr>
        <p:blipFill>
          <a:blip r:embed="rId4" cstate="print"/>
          <a:srcRect/>
          <a:stretch>
            <a:fillRect/>
          </a:stretch>
        </p:blipFill>
        <p:spPr bwMode="auto">
          <a:xfrm>
            <a:off x="179388" y="6078538"/>
            <a:ext cx="542925" cy="576262"/>
          </a:xfrm>
          <a:prstGeom prst="rect">
            <a:avLst/>
          </a:prstGeom>
          <a:noFill/>
        </p:spPr>
      </p:pic>
      <p:sp>
        <p:nvSpPr>
          <p:cNvPr id="229380" name="Text Box 4"/>
          <p:cNvSpPr txBox="1">
            <a:spLocks noChangeArrowheads="1"/>
          </p:cNvSpPr>
          <p:nvPr/>
        </p:nvSpPr>
        <p:spPr bwMode="auto">
          <a:xfrm>
            <a:off x="288925" y="1143000"/>
            <a:ext cx="8550275" cy="457200"/>
          </a:xfrm>
          <a:prstGeom prst="rect">
            <a:avLst/>
          </a:prstGeom>
          <a:noFill/>
          <a:ln w="28575">
            <a:noFill/>
            <a:miter lim="800000"/>
            <a:headEnd/>
            <a:tailEnd/>
          </a:ln>
          <a:effectLst/>
        </p:spPr>
        <p:txBody>
          <a:bodyPr>
            <a:spAutoFit/>
          </a:bodyPr>
          <a:lstStyle/>
          <a:p>
            <a:pPr eaLnBrk="0" hangingPunct="0"/>
            <a:r>
              <a:rPr lang="en-GB"/>
              <a:t>At the end of year 1 Jack has £500 × 1.05 = £525</a:t>
            </a:r>
          </a:p>
        </p:txBody>
      </p:sp>
      <p:sp>
        <p:nvSpPr>
          <p:cNvPr id="229381" name="Rectangle 5"/>
          <p:cNvSpPr>
            <a:spLocks noGrp="1" noChangeArrowheads="1"/>
          </p:cNvSpPr>
          <p:nvPr>
            <p:ph type="title" idx="4294967295"/>
          </p:nvPr>
        </p:nvSpPr>
        <p:spPr>
          <a:xfrm>
            <a:off x="152400" y="153988"/>
            <a:ext cx="6848475" cy="474662"/>
          </a:xfrm>
          <a:noFill/>
          <a:ln/>
        </p:spPr>
        <p:txBody>
          <a:bodyPr>
            <a:normAutofit fontScale="90000"/>
          </a:bodyPr>
          <a:lstStyle/>
          <a:p>
            <a:r>
              <a:rPr lang="en-GB">
                <a:solidFill>
                  <a:srgbClr val="5B0091"/>
                </a:solidFill>
              </a:rPr>
              <a:t>Compound interest</a:t>
            </a:r>
            <a:endParaRPr lang="en-GB"/>
          </a:p>
        </p:txBody>
      </p:sp>
      <p:sp>
        <p:nvSpPr>
          <p:cNvPr id="229386" name="Text Box 10"/>
          <p:cNvSpPr txBox="1">
            <a:spLocks noChangeArrowheads="1"/>
          </p:cNvSpPr>
          <p:nvPr/>
        </p:nvSpPr>
        <p:spPr bwMode="auto">
          <a:xfrm>
            <a:off x="288925" y="1695450"/>
            <a:ext cx="8550275" cy="457200"/>
          </a:xfrm>
          <a:prstGeom prst="rect">
            <a:avLst/>
          </a:prstGeom>
          <a:noFill/>
          <a:ln w="28575">
            <a:noFill/>
            <a:miter lim="800000"/>
            <a:headEnd/>
            <a:tailEnd/>
          </a:ln>
          <a:effectLst/>
        </p:spPr>
        <p:txBody>
          <a:bodyPr>
            <a:spAutoFit/>
          </a:bodyPr>
          <a:lstStyle/>
          <a:p>
            <a:pPr eaLnBrk="0" hangingPunct="0"/>
            <a:r>
              <a:rPr lang="en-GB"/>
              <a:t>At the end of year 2 Jack has £525 × 1.05 = £551.25</a:t>
            </a:r>
          </a:p>
        </p:txBody>
      </p:sp>
      <p:sp>
        <p:nvSpPr>
          <p:cNvPr id="229387" name="Text Box 11"/>
          <p:cNvSpPr txBox="1">
            <a:spLocks noChangeArrowheads="1"/>
          </p:cNvSpPr>
          <p:nvPr/>
        </p:nvSpPr>
        <p:spPr bwMode="auto">
          <a:xfrm>
            <a:off x="288925" y="2247900"/>
            <a:ext cx="8550275" cy="457200"/>
          </a:xfrm>
          <a:prstGeom prst="rect">
            <a:avLst/>
          </a:prstGeom>
          <a:noFill/>
          <a:ln w="28575">
            <a:noFill/>
            <a:miter lim="800000"/>
            <a:headEnd/>
            <a:tailEnd/>
          </a:ln>
          <a:effectLst/>
        </p:spPr>
        <p:txBody>
          <a:bodyPr>
            <a:spAutoFit/>
          </a:bodyPr>
          <a:lstStyle/>
          <a:p>
            <a:pPr eaLnBrk="0" hangingPunct="0"/>
            <a:r>
              <a:rPr lang="en-GB"/>
              <a:t>At the end of year 3 Jack has £ 551.25 × 1.05 = £578.81</a:t>
            </a:r>
          </a:p>
        </p:txBody>
      </p:sp>
      <p:sp>
        <p:nvSpPr>
          <p:cNvPr id="229388" name="Text Box 12"/>
          <p:cNvSpPr txBox="1">
            <a:spLocks noChangeArrowheads="1"/>
          </p:cNvSpPr>
          <p:nvPr/>
        </p:nvSpPr>
        <p:spPr bwMode="auto">
          <a:xfrm>
            <a:off x="288925" y="2800350"/>
            <a:ext cx="8550275" cy="457200"/>
          </a:xfrm>
          <a:prstGeom prst="rect">
            <a:avLst/>
          </a:prstGeom>
          <a:noFill/>
          <a:ln w="28575">
            <a:noFill/>
            <a:miter lim="800000"/>
            <a:headEnd/>
            <a:tailEnd/>
          </a:ln>
          <a:effectLst/>
        </p:spPr>
        <p:txBody>
          <a:bodyPr>
            <a:spAutoFit/>
          </a:bodyPr>
          <a:lstStyle/>
          <a:p>
            <a:pPr eaLnBrk="0" hangingPunct="0"/>
            <a:r>
              <a:rPr lang="en-GB"/>
              <a:t>At the end of year 4 Jack has £578.81 × 1.05 = </a:t>
            </a:r>
            <a:r>
              <a:rPr lang="en-GB" b="1">
                <a:solidFill>
                  <a:srgbClr val="FF6600"/>
                </a:solidFill>
              </a:rPr>
              <a:t>£607.75</a:t>
            </a:r>
          </a:p>
        </p:txBody>
      </p:sp>
      <p:sp>
        <p:nvSpPr>
          <p:cNvPr id="229389" name="Text Box 13"/>
          <p:cNvSpPr txBox="1">
            <a:spLocks noChangeArrowheads="1"/>
          </p:cNvSpPr>
          <p:nvPr/>
        </p:nvSpPr>
        <p:spPr bwMode="auto">
          <a:xfrm>
            <a:off x="1098550" y="3352800"/>
            <a:ext cx="6945313" cy="457200"/>
          </a:xfrm>
          <a:prstGeom prst="rect">
            <a:avLst/>
          </a:prstGeom>
          <a:noFill/>
          <a:ln w="9525">
            <a:noFill/>
            <a:miter lim="800000"/>
            <a:headEnd/>
            <a:tailEnd/>
          </a:ln>
          <a:effectLst/>
        </p:spPr>
        <p:txBody>
          <a:bodyPr wrap="none">
            <a:spAutoFit/>
          </a:bodyPr>
          <a:lstStyle/>
          <a:p>
            <a:pPr eaLnBrk="0" hangingPunct="0"/>
            <a:r>
              <a:rPr lang="en-GB"/>
              <a:t>(These amounts are written to the nearest penny.)</a:t>
            </a:r>
          </a:p>
        </p:txBody>
      </p:sp>
      <p:sp>
        <p:nvSpPr>
          <p:cNvPr id="229390" name="Text Box 14"/>
          <p:cNvSpPr txBox="1">
            <a:spLocks noChangeArrowheads="1"/>
          </p:cNvSpPr>
          <p:nvPr/>
        </p:nvSpPr>
        <p:spPr bwMode="auto">
          <a:xfrm>
            <a:off x="288925" y="3905250"/>
            <a:ext cx="5897563" cy="457200"/>
          </a:xfrm>
          <a:prstGeom prst="rect">
            <a:avLst/>
          </a:prstGeom>
          <a:noFill/>
          <a:ln w="9525">
            <a:noFill/>
            <a:miter lim="800000"/>
            <a:headEnd/>
            <a:tailEnd/>
          </a:ln>
          <a:effectLst/>
        </p:spPr>
        <p:txBody>
          <a:bodyPr wrap="none">
            <a:spAutoFit/>
          </a:bodyPr>
          <a:lstStyle/>
          <a:p>
            <a:pPr eaLnBrk="0" hangingPunct="0"/>
            <a:r>
              <a:rPr lang="en-GB"/>
              <a:t>We can write this in a single calculation as</a:t>
            </a:r>
          </a:p>
        </p:txBody>
      </p:sp>
      <p:sp>
        <p:nvSpPr>
          <p:cNvPr id="229391" name="Text Box 15"/>
          <p:cNvSpPr txBox="1">
            <a:spLocks noChangeArrowheads="1"/>
          </p:cNvSpPr>
          <p:nvPr/>
        </p:nvSpPr>
        <p:spPr bwMode="auto">
          <a:xfrm>
            <a:off x="1493838" y="4457700"/>
            <a:ext cx="6156325" cy="457200"/>
          </a:xfrm>
          <a:prstGeom prst="rect">
            <a:avLst/>
          </a:prstGeom>
          <a:noFill/>
          <a:ln w="9525">
            <a:noFill/>
            <a:miter lim="800000"/>
            <a:headEnd/>
            <a:tailEnd/>
          </a:ln>
          <a:effectLst/>
        </p:spPr>
        <p:txBody>
          <a:bodyPr wrap="none">
            <a:spAutoFit/>
          </a:bodyPr>
          <a:lstStyle/>
          <a:p>
            <a:pPr eaLnBrk="0" hangingPunct="0"/>
            <a:r>
              <a:rPr lang="en-GB"/>
              <a:t>£500 × 1.05 × 1.05 × 1.05 × 1.05 = £607.75 </a:t>
            </a:r>
          </a:p>
        </p:txBody>
      </p:sp>
      <p:sp>
        <p:nvSpPr>
          <p:cNvPr id="229392" name="Text Box 16"/>
          <p:cNvSpPr txBox="1">
            <a:spLocks noChangeArrowheads="1"/>
          </p:cNvSpPr>
          <p:nvPr/>
        </p:nvSpPr>
        <p:spPr bwMode="auto">
          <a:xfrm>
            <a:off x="304800" y="5010150"/>
            <a:ext cx="3727450" cy="457200"/>
          </a:xfrm>
          <a:prstGeom prst="rect">
            <a:avLst/>
          </a:prstGeom>
          <a:noFill/>
          <a:ln w="9525">
            <a:noFill/>
            <a:miter lim="800000"/>
            <a:headEnd/>
            <a:tailEnd/>
          </a:ln>
          <a:effectLst/>
        </p:spPr>
        <p:txBody>
          <a:bodyPr wrap="none">
            <a:spAutoFit/>
          </a:bodyPr>
          <a:lstStyle/>
          <a:p>
            <a:pPr eaLnBrk="0" hangingPunct="0"/>
            <a:r>
              <a:rPr lang="en-GB"/>
              <a:t>Or using index notation as</a:t>
            </a:r>
          </a:p>
        </p:txBody>
      </p:sp>
      <p:sp>
        <p:nvSpPr>
          <p:cNvPr id="229394" name="Text Box 18"/>
          <p:cNvSpPr txBox="1">
            <a:spLocks noChangeArrowheads="1"/>
          </p:cNvSpPr>
          <p:nvPr/>
        </p:nvSpPr>
        <p:spPr bwMode="auto">
          <a:xfrm>
            <a:off x="2846388" y="5562600"/>
            <a:ext cx="3702050" cy="457200"/>
          </a:xfrm>
          <a:prstGeom prst="rect">
            <a:avLst/>
          </a:prstGeom>
          <a:noFill/>
          <a:ln w="9525">
            <a:noFill/>
            <a:miter lim="800000"/>
            <a:headEnd/>
            <a:tailEnd/>
          </a:ln>
          <a:effectLst/>
        </p:spPr>
        <p:txBody>
          <a:bodyPr wrap="none">
            <a:spAutoFit/>
          </a:bodyPr>
          <a:lstStyle/>
          <a:p>
            <a:pPr eaLnBrk="0" hangingPunct="0"/>
            <a:r>
              <a:rPr lang="en-GB"/>
              <a:t>£500 × 1.05</a:t>
            </a:r>
            <a:r>
              <a:rPr lang="en-GB" baseline="30000"/>
              <a:t>4</a:t>
            </a:r>
            <a:r>
              <a:rPr lang="en-GB"/>
              <a:t> = £607.75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3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938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2938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939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2939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939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29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6" grpId="0"/>
      <p:bldP spid="229387" grpId="0"/>
      <p:bldP spid="229388" grpId="0"/>
      <p:bldP spid="229389" grpId="0"/>
      <p:bldP spid="229390" grpId="0"/>
      <p:bldP spid="229391" grpId="0"/>
      <p:bldP spid="229392" grpId="0"/>
      <p:bldP spid="22939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descr="right_button">
            <a:hlinkClick r:id="" action="ppaction://hlinkshowjump?jump=nextslide"/>
          </p:cNvPr>
          <p:cNvPicPr>
            <a:picLocks noChangeAspect="1" noChangeArrowheads="1"/>
          </p:cNvPicPr>
          <p:nvPr/>
        </p:nvPicPr>
        <p:blipFill>
          <a:blip r:embed="rId3" cstate="print"/>
          <a:srcRect/>
          <a:stretch>
            <a:fillRect/>
          </a:stretch>
        </p:blipFill>
        <p:spPr bwMode="auto">
          <a:xfrm>
            <a:off x="8459788" y="6092825"/>
            <a:ext cx="501650" cy="531813"/>
          </a:xfrm>
          <a:prstGeom prst="rect">
            <a:avLst/>
          </a:prstGeom>
          <a:noFill/>
        </p:spPr>
      </p:pic>
      <p:pic>
        <p:nvPicPr>
          <p:cNvPr id="231427" name="Picture 3" descr="left_button">
            <a:hlinkClick r:id="" action="ppaction://hlinkshowjump?jump=previousslide"/>
          </p:cNvPr>
          <p:cNvPicPr>
            <a:picLocks noChangeAspect="1" noChangeArrowheads="1"/>
          </p:cNvPicPr>
          <p:nvPr/>
        </p:nvPicPr>
        <p:blipFill>
          <a:blip r:embed="rId4" cstate="print"/>
          <a:srcRect/>
          <a:stretch>
            <a:fillRect/>
          </a:stretch>
        </p:blipFill>
        <p:spPr bwMode="auto">
          <a:xfrm>
            <a:off x="179388" y="6078538"/>
            <a:ext cx="542925" cy="576262"/>
          </a:xfrm>
          <a:prstGeom prst="rect">
            <a:avLst/>
          </a:prstGeom>
          <a:noFill/>
        </p:spPr>
      </p:pic>
      <p:sp>
        <p:nvSpPr>
          <p:cNvPr id="231428" name="Text Box 4"/>
          <p:cNvSpPr txBox="1">
            <a:spLocks noChangeArrowheads="1"/>
          </p:cNvSpPr>
          <p:nvPr/>
        </p:nvSpPr>
        <p:spPr bwMode="auto">
          <a:xfrm>
            <a:off x="1287463" y="1143000"/>
            <a:ext cx="6569075" cy="485775"/>
          </a:xfrm>
          <a:prstGeom prst="rect">
            <a:avLst/>
          </a:prstGeom>
          <a:solidFill>
            <a:srgbClr val="FFFFCC"/>
          </a:solidFill>
          <a:ln w="28575">
            <a:solidFill>
              <a:schemeClr val="tx1"/>
            </a:solidFill>
            <a:miter lim="800000"/>
            <a:headEnd/>
            <a:tailEnd/>
          </a:ln>
          <a:effectLst/>
        </p:spPr>
        <p:txBody>
          <a:bodyPr>
            <a:spAutoFit/>
          </a:bodyPr>
          <a:lstStyle/>
          <a:p>
            <a:pPr algn="ctr" eaLnBrk="0" hangingPunct="0"/>
            <a:r>
              <a:rPr lang="en-GB"/>
              <a:t>How much would Jack have after 10 years?</a:t>
            </a:r>
          </a:p>
        </p:txBody>
      </p:sp>
      <p:sp>
        <p:nvSpPr>
          <p:cNvPr id="231429" name="Rectangle 5"/>
          <p:cNvSpPr>
            <a:spLocks noGrp="1" noChangeArrowheads="1"/>
          </p:cNvSpPr>
          <p:nvPr>
            <p:ph type="title" idx="4294967295"/>
          </p:nvPr>
        </p:nvSpPr>
        <p:spPr>
          <a:xfrm>
            <a:off x="152400" y="153988"/>
            <a:ext cx="6848475" cy="474662"/>
          </a:xfrm>
          <a:noFill/>
          <a:ln/>
        </p:spPr>
        <p:txBody>
          <a:bodyPr>
            <a:normAutofit fontScale="90000"/>
          </a:bodyPr>
          <a:lstStyle/>
          <a:p>
            <a:r>
              <a:rPr lang="en-GB">
                <a:solidFill>
                  <a:srgbClr val="5B0091"/>
                </a:solidFill>
              </a:rPr>
              <a:t>Compound interest</a:t>
            </a:r>
            <a:endParaRPr lang="en-GB"/>
          </a:p>
        </p:txBody>
      </p:sp>
      <p:sp>
        <p:nvSpPr>
          <p:cNvPr id="231430" name="Text Box 6"/>
          <p:cNvSpPr txBox="1">
            <a:spLocks noChangeArrowheads="1"/>
          </p:cNvSpPr>
          <p:nvPr/>
        </p:nvSpPr>
        <p:spPr bwMode="auto">
          <a:xfrm>
            <a:off x="288925" y="1828800"/>
            <a:ext cx="8550275" cy="457200"/>
          </a:xfrm>
          <a:prstGeom prst="rect">
            <a:avLst/>
          </a:prstGeom>
          <a:noFill/>
          <a:ln w="28575">
            <a:noFill/>
            <a:miter lim="800000"/>
            <a:headEnd/>
            <a:tailEnd/>
          </a:ln>
          <a:effectLst/>
        </p:spPr>
        <p:txBody>
          <a:bodyPr>
            <a:spAutoFit/>
          </a:bodyPr>
          <a:lstStyle/>
          <a:p>
            <a:pPr eaLnBrk="0" hangingPunct="0"/>
            <a:r>
              <a:rPr lang="en-GB"/>
              <a:t>After 10 years the investment would be worth</a:t>
            </a:r>
          </a:p>
        </p:txBody>
      </p:sp>
      <p:sp>
        <p:nvSpPr>
          <p:cNvPr id="231437" name="Text Box 13"/>
          <p:cNvSpPr txBox="1">
            <a:spLocks noChangeArrowheads="1"/>
          </p:cNvSpPr>
          <p:nvPr/>
        </p:nvSpPr>
        <p:spPr bwMode="auto">
          <a:xfrm>
            <a:off x="2133600" y="2438400"/>
            <a:ext cx="6221413" cy="457200"/>
          </a:xfrm>
          <a:prstGeom prst="rect">
            <a:avLst/>
          </a:prstGeom>
          <a:noFill/>
          <a:ln w="9525">
            <a:noFill/>
            <a:miter lim="800000"/>
            <a:headEnd/>
            <a:tailEnd/>
          </a:ln>
          <a:effectLst/>
        </p:spPr>
        <p:txBody>
          <a:bodyPr wrap="none">
            <a:spAutoFit/>
          </a:bodyPr>
          <a:lstStyle/>
          <a:p>
            <a:pPr eaLnBrk="0" hangingPunct="0"/>
            <a:r>
              <a:rPr lang="en-GB"/>
              <a:t>£500 × 1.05</a:t>
            </a:r>
            <a:r>
              <a:rPr lang="en-GB" baseline="30000"/>
              <a:t>10</a:t>
            </a:r>
            <a:r>
              <a:rPr lang="en-GB"/>
              <a:t> = £814.45   (to the nearest 1p)</a:t>
            </a:r>
          </a:p>
        </p:txBody>
      </p:sp>
      <p:sp>
        <p:nvSpPr>
          <p:cNvPr id="231438" name="Text Box 14"/>
          <p:cNvSpPr txBox="1">
            <a:spLocks noChangeArrowheads="1"/>
          </p:cNvSpPr>
          <p:nvPr/>
        </p:nvSpPr>
        <p:spPr bwMode="auto">
          <a:xfrm>
            <a:off x="1143000" y="3171825"/>
            <a:ext cx="6858000" cy="485775"/>
          </a:xfrm>
          <a:prstGeom prst="rect">
            <a:avLst/>
          </a:prstGeom>
          <a:solidFill>
            <a:srgbClr val="FFFFCC"/>
          </a:solidFill>
          <a:ln w="28575">
            <a:solidFill>
              <a:schemeClr val="tx1"/>
            </a:solidFill>
            <a:miter lim="800000"/>
            <a:headEnd/>
            <a:tailEnd/>
          </a:ln>
          <a:effectLst/>
        </p:spPr>
        <p:txBody>
          <a:bodyPr>
            <a:spAutoFit/>
          </a:bodyPr>
          <a:lstStyle/>
          <a:p>
            <a:pPr algn="ctr" eaLnBrk="0" hangingPunct="0"/>
            <a:r>
              <a:rPr lang="en-GB"/>
              <a:t>How long would it take for the money to double?</a:t>
            </a:r>
          </a:p>
        </p:txBody>
      </p:sp>
      <p:sp>
        <p:nvSpPr>
          <p:cNvPr id="231439" name="Text Box 15"/>
          <p:cNvSpPr txBox="1">
            <a:spLocks noChangeArrowheads="1"/>
          </p:cNvSpPr>
          <p:nvPr/>
        </p:nvSpPr>
        <p:spPr bwMode="auto">
          <a:xfrm>
            <a:off x="2133600" y="4445000"/>
            <a:ext cx="6221413" cy="457200"/>
          </a:xfrm>
          <a:prstGeom prst="rect">
            <a:avLst/>
          </a:prstGeom>
          <a:noFill/>
          <a:ln w="9525">
            <a:noFill/>
            <a:miter lim="800000"/>
            <a:headEnd/>
            <a:tailEnd/>
          </a:ln>
          <a:effectLst/>
        </p:spPr>
        <p:txBody>
          <a:bodyPr wrap="none">
            <a:spAutoFit/>
          </a:bodyPr>
          <a:lstStyle/>
          <a:p>
            <a:pPr eaLnBrk="0" hangingPunct="0"/>
            <a:r>
              <a:rPr lang="en-GB"/>
              <a:t>£500 × 1.05</a:t>
            </a:r>
            <a:r>
              <a:rPr lang="en-GB" baseline="30000"/>
              <a:t>14</a:t>
            </a:r>
            <a:r>
              <a:rPr lang="en-GB"/>
              <a:t> = £989.97   (to the nearest 1p)</a:t>
            </a:r>
          </a:p>
        </p:txBody>
      </p:sp>
      <p:sp>
        <p:nvSpPr>
          <p:cNvPr id="231440" name="Text Box 16"/>
          <p:cNvSpPr txBox="1">
            <a:spLocks noChangeArrowheads="1"/>
          </p:cNvSpPr>
          <p:nvPr/>
        </p:nvSpPr>
        <p:spPr bwMode="auto">
          <a:xfrm>
            <a:off x="2133600" y="5003800"/>
            <a:ext cx="6223000" cy="457200"/>
          </a:xfrm>
          <a:prstGeom prst="rect">
            <a:avLst/>
          </a:prstGeom>
          <a:noFill/>
          <a:ln w="9525">
            <a:noFill/>
            <a:miter lim="800000"/>
            <a:headEnd/>
            <a:tailEnd/>
          </a:ln>
          <a:effectLst/>
        </p:spPr>
        <p:txBody>
          <a:bodyPr wrap="none">
            <a:spAutoFit/>
          </a:bodyPr>
          <a:lstStyle/>
          <a:p>
            <a:pPr eaLnBrk="0" hangingPunct="0"/>
            <a:r>
              <a:rPr lang="en-GB"/>
              <a:t>£500 × 1.05</a:t>
            </a:r>
            <a:r>
              <a:rPr lang="en-GB" baseline="30000"/>
              <a:t>15</a:t>
            </a:r>
            <a:r>
              <a:rPr lang="en-GB"/>
              <a:t> = £1039.46 (to the nearest 1p)</a:t>
            </a:r>
          </a:p>
        </p:txBody>
      </p:sp>
      <p:sp>
        <p:nvSpPr>
          <p:cNvPr id="231441" name="Text Box 17"/>
          <p:cNvSpPr txBox="1">
            <a:spLocks noChangeArrowheads="1"/>
          </p:cNvSpPr>
          <p:nvPr/>
        </p:nvSpPr>
        <p:spPr bwMode="auto">
          <a:xfrm>
            <a:off x="288925" y="3886200"/>
            <a:ext cx="4067175" cy="457200"/>
          </a:xfrm>
          <a:prstGeom prst="rect">
            <a:avLst/>
          </a:prstGeom>
          <a:noFill/>
          <a:ln w="9525">
            <a:noFill/>
            <a:miter lim="800000"/>
            <a:headEnd/>
            <a:tailEnd/>
          </a:ln>
          <a:effectLst/>
        </p:spPr>
        <p:txBody>
          <a:bodyPr wrap="none">
            <a:spAutoFit/>
          </a:bodyPr>
          <a:lstStyle/>
          <a:p>
            <a:pPr eaLnBrk="0" hangingPunct="0"/>
            <a:r>
              <a:rPr lang="en-GB"/>
              <a:t>Using trial and improvement,</a:t>
            </a:r>
          </a:p>
        </p:txBody>
      </p:sp>
      <p:sp>
        <p:nvSpPr>
          <p:cNvPr id="231442" name="Text Box 18"/>
          <p:cNvSpPr txBox="1">
            <a:spLocks noChangeArrowheads="1"/>
          </p:cNvSpPr>
          <p:nvPr/>
        </p:nvSpPr>
        <p:spPr bwMode="auto">
          <a:xfrm>
            <a:off x="365125" y="5562600"/>
            <a:ext cx="6521450" cy="457200"/>
          </a:xfrm>
          <a:prstGeom prst="rect">
            <a:avLst/>
          </a:prstGeom>
          <a:noFill/>
          <a:ln w="9525">
            <a:noFill/>
            <a:miter lim="800000"/>
            <a:headEnd/>
            <a:tailEnd/>
          </a:ln>
          <a:effectLst/>
        </p:spPr>
        <p:txBody>
          <a:bodyPr wrap="none">
            <a:spAutoFit/>
          </a:bodyPr>
          <a:lstStyle/>
          <a:p>
            <a:pPr eaLnBrk="0" hangingPunct="0"/>
            <a:r>
              <a:rPr lang="en-GB"/>
              <a:t>It would take 15 years for the money to double.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4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14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14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14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14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1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0" grpId="0"/>
      <p:bldP spid="231437" grpId="0"/>
      <p:bldP spid="231438" grpId="0" animBg="1"/>
      <p:bldP spid="231439" grpId="0"/>
      <p:bldP spid="231440" grpId="0"/>
      <p:bldP spid="231441" grpId="0"/>
      <p:bldP spid="2314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right_button">
            <a:hlinkClick r:id="" action="ppaction://hlinkshowjump?jump=nextslide"/>
          </p:cNvPr>
          <p:cNvPicPr>
            <a:picLocks noChangeAspect="1" noChangeArrowheads="1"/>
          </p:cNvPicPr>
          <p:nvPr/>
        </p:nvPicPr>
        <p:blipFill>
          <a:blip r:embed="rId5" cstate="print"/>
          <a:srcRect/>
          <a:stretch>
            <a:fillRect/>
          </a:stretch>
        </p:blipFill>
        <p:spPr bwMode="auto">
          <a:xfrm>
            <a:off x="8459788" y="6092825"/>
            <a:ext cx="501650" cy="531813"/>
          </a:xfrm>
          <a:prstGeom prst="rect">
            <a:avLst/>
          </a:prstGeom>
          <a:noFill/>
        </p:spPr>
      </p:pic>
      <p:pic>
        <p:nvPicPr>
          <p:cNvPr id="241667" name="Picture 3" descr="left_button">
            <a:hlinkClick r:id="" action="ppaction://hlinkshowjump?jump=previousslide"/>
          </p:cNvPr>
          <p:cNvPicPr>
            <a:picLocks noChangeAspect="1" noChangeArrowheads="1"/>
          </p:cNvPicPr>
          <p:nvPr/>
        </p:nvPicPr>
        <p:blipFill>
          <a:blip r:embed="rId6" cstate="print"/>
          <a:srcRect/>
          <a:stretch>
            <a:fillRect/>
          </a:stretch>
        </p:blipFill>
        <p:spPr bwMode="auto">
          <a:xfrm>
            <a:off x="179388" y="6078538"/>
            <a:ext cx="542925" cy="576262"/>
          </a:xfrm>
          <a:prstGeom prst="rect">
            <a:avLst/>
          </a:prstGeom>
          <a:noFill/>
        </p:spPr>
      </p:pic>
      <p:sp>
        <p:nvSpPr>
          <p:cNvPr id="241668" name="Rectangle 4"/>
          <p:cNvSpPr>
            <a:spLocks noGrp="1" noChangeArrowheads="1"/>
          </p:cNvSpPr>
          <p:nvPr>
            <p:ph type="title" idx="4294967295"/>
          </p:nvPr>
        </p:nvSpPr>
        <p:spPr>
          <a:xfrm>
            <a:off x="152400" y="153988"/>
            <a:ext cx="7772400" cy="611187"/>
          </a:xfrm>
          <a:noFill/>
          <a:ln/>
        </p:spPr>
        <p:txBody>
          <a:bodyPr>
            <a:normAutofit fontScale="90000"/>
          </a:bodyPr>
          <a:lstStyle/>
          <a:p>
            <a:r>
              <a:rPr lang="en-GB">
                <a:solidFill>
                  <a:srgbClr val="5B0091"/>
                </a:solidFill>
              </a:rPr>
              <a:t>Compound interest</a:t>
            </a:r>
            <a:endParaRPr lang="en-GB"/>
          </a:p>
        </p:txBody>
      </p:sp>
    </p:spTree>
    <p:controls>
      <p:control spid="7170" name="ShockwaveFlash1" r:id="rId2" imgW="9142857" imgH="5185068"/>
    </p:controls>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t>Percentages</a:t>
            </a:r>
            <a:endParaRPr lang="en-GB" dirty="0"/>
          </a:p>
        </p:txBody>
      </p:sp>
      <p:sp>
        <p:nvSpPr>
          <p:cNvPr id="3" name="Content Placeholder 2"/>
          <p:cNvSpPr>
            <a:spLocks noGrp="1"/>
          </p:cNvSpPr>
          <p:nvPr>
            <p:ph idx="1"/>
          </p:nvPr>
        </p:nvSpPr>
        <p:spPr>
          <a:xfrm>
            <a:off x="457200" y="1600201"/>
            <a:ext cx="8229600" cy="2476872"/>
          </a:xfrm>
        </p:spPr>
        <p:txBody>
          <a:bodyPr/>
          <a:lstStyle/>
          <a:p>
            <a:endParaRPr lang="en-GB" dirty="0"/>
          </a:p>
        </p:txBody>
      </p:sp>
      <p:graphicFrame>
        <p:nvGraphicFramePr>
          <p:cNvPr id="4" name="Table 3"/>
          <p:cNvGraphicFramePr>
            <a:graphicFrameLocks noGrp="1"/>
          </p:cNvGraphicFramePr>
          <p:nvPr/>
        </p:nvGraphicFramePr>
        <p:xfrm>
          <a:off x="683568" y="908720"/>
          <a:ext cx="7848872" cy="3960441"/>
        </p:xfrm>
        <a:graphic>
          <a:graphicData uri="http://schemas.openxmlformats.org/drawingml/2006/table">
            <a:tbl>
              <a:tblPr firstRow="1" bandRow="1">
                <a:tableStyleId>{5C22544A-7EE6-4342-B048-85BDC9FD1C3A}</a:tableStyleId>
              </a:tblPr>
              <a:tblGrid>
                <a:gridCol w="1962218"/>
                <a:gridCol w="1962218"/>
                <a:gridCol w="1962218"/>
                <a:gridCol w="1962218"/>
              </a:tblGrid>
              <a:tr h="440049">
                <a:tc>
                  <a:txBody>
                    <a:bodyPr/>
                    <a:lstStyle/>
                    <a:p>
                      <a:endParaRPr lang="en-GB" dirty="0"/>
                    </a:p>
                  </a:txBody>
                  <a:tcPr/>
                </a:tc>
                <a:tc>
                  <a:txBody>
                    <a:bodyPr/>
                    <a:lstStyle/>
                    <a:p>
                      <a:r>
                        <a:rPr lang="en-GB" dirty="0" smtClean="0"/>
                        <a:t>find</a:t>
                      </a:r>
                      <a:endParaRPr lang="en-GB" dirty="0"/>
                    </a:p>
                  </a:txBody>
                  <a:tcPr/>
                </a:tc>
                <a:tc>
                  <a:txBody>
                    <a:bodyPr/>
                    <a:lstStyle/>
                    <a:p>
                      <a:r>
                        <a:rPr lang="en-GB" dirty="0" smtClean="0"/>
                        <a:t>Increase  (1...</a:t>
                      </a:r>
                      <a:endParaRPr lang="en-GB" dirty="0"/>
                    </a:p>
                  </a:txBody>
                  <a:tcPr/>
                </a:tc>
                <a:tc>
                  <a:txBody>
                    <a:bodyPr/>
                    <a:lstStyle/>
                    <a:p>
                      <a:r>
                        <a:rPr lang="en-GB" dirty="0" smtClean="0"/>
                        <a:t>Decrease  (100-</a:t>
                      </a:r>
                      <a:endParaRPr lang="en-GB" dirty="0"/>
                    </a:p>
                  </a:txBody>
                  <a:tcPr/>
                </a:tc>
              </a:tr>
              <a:tr h="440049">
                <a:tc>
                  <a:txBody>
                    <a:bodyPr/>
                    <a:lstStyle/>
                    <a:p>
                      <a:r>
                        <a:rPr lang="en-GB" dirty="0" smtClean="0"/>
                        <a:t>70%</a:t>
                      </a:r>
                    </a:p>
                  </a:txBody>
                  <a:tcPr/>
                </a:tc>
                <a:tc>
                  <a:txBody>
                    <a:bodyPr/>
                    <a:lstStyle/>
                    <a:p>
                      <a:r>
                        <a:rPr lang="en-GB" dirty="0" smtClean="0"/>
                        <a:t>0.7</a:t>
                      </a:r>
                      <a:endParaRPr lang="en-GB" dirty="0"/>
                    </a:p>
                  </a:txBody>
                  <a:tcPr/>
                </a:tc>
                <a:tc>
                  <a:txBody>
                    <a:bodyPr/>
                    <a:lstStyle/>
                    <a:p>
                      <a:r>
                        <a:rPr lang="en-GB" dirty="0" smtClean="0"/>
                        <a:t>1.7</a:t>
                      </a:r>
                      <a:endParaRPr lang="en-GB" dirty="0"/>
                    </a:p>
                  </a:txBody>
                  <a:tcPr/>
                </a:tc>
                <a:tc>
                  <a:txBody>
                    <a:bodyPr/>
                    <a:lstStyle/>
                    <a:p>
                      <a:r>
                        <a:rPr lang="en-GB" dirty="0" smtClean="0"/>
                        <a:t>0.3</a:t>
                      </a:r>
                      <a:endParaRPr lang="en-GB" dirty="0"/>
                    </a:p>
                  </a:txBody>
                  <a:tcPr/>
                </a:tc>
              </a:tr>
              <a:tr h="440049">
                <a:tc>
                  <a:txBody>
                    <a:bodyPr/>
                    <a:lstStyle/>
                    <a:p>
                      <a:r>
                        <a:rPr lang="en-GB" dirty="0" smtClean="0"/>
                        <a:t>7%</a:t>
                      </a:r>
                      <a:endParaRPr lang="en-GB" dirty="0"/>
                    </a:p>
                  </a:txBody>
                  <a:tcPr/>
                </a:tc>
                <a:tc>
                  <a:txBody>
                    <a:bodyPr/>
                    <a:lstStyle/>
                    <a:p>
                      <a:r>
                        <a:rPr lang="en-GB" dirty="0" smtClean="0"/>
                        <a:t>0.07</a:t>
                      </a:r>
                      <a:endParaRPr lang="en-GB" dirty="0"/>
                    </a:p>
                  </a:txBody>
                  <a:tcPr/>
                </a:tc>
                <a:tc>
                  <a:txBody>
                    <a:bodyPr/>
                    <a:lstStyle/>
                    <a:p>
                      <a:r>
                        <a:rPr lang="en-GB" dirty="0" smtClean="0"/>
                        <a:t>1.07</a:t>
                      </a:r>
                      <a:endParaRPr lang="en-GB" dirty="0"/>
                    </a:p>
                  </a:txBody>
                  <a:tcPr/>
                </a:tc>
                <a:tc>
                  <a:txBody>
                    <a:bodyPr/>
                    <a:lstStyle/>
                    <a:p>
                      <a:r>
                        <a:rPr lang="en-GB" dirty="0" smtClean="0"/>
                        <a:t>0.93</a:t>
                      </a:r>
                      <a:endParaRPr lang="en-GB" dirty="0"/>
                    </a:p>
                  </a:txBody>
                  <a:tcPr/>
                </a:tc>
              </a:tr>
              <a:tr h="440049">
                <a:tc>
                  <a:txBody>
                    <a:bodyPr/>
                    <a:lstStyle/>
                    <a:p>
                      <a:r>
                        <a:rPr lang="en-GB" dirty="0" smtClean="0"/>
                        <a:t>16.5%</a:t>
                      </a:r>
                      <a:endParaRPr lang="en-GB" dirty="0"/>
                    </a:p>
                  </a:txBody>
                  <a:tcPr/>
                </a:tc>
                <a:tc>
                  <a:txBody>
                    <a:bodyPr/>
                    <a:lstStyle/>
                    <a:p>
                      <a:r>
                        <a:rPr lang="en-GB" dirty="0" smtClean="0"/>
                        <a:t>0.165</a:t>
                      </a:r>
                      <a:endParaRPr lang="en-GB" dirty="0"/>
                    </a:p>
                  </a:txBody>
                  <a:tcPr/>
                </a:tc>
                <a:tc>
                  <a:txBody>
                    <a:bodyPr/>
                    <a:lstStyle/>
                    <a:p>
                      <a:r>
                        <a:rPr lang="en-GB" dirty="0" smtClean="0"/>
                        <a:t>1.165</a:t>
                      </a:r>
                      <a:endParaRPr lang="en-GB" dirty="0"/>
                    </a:p>
                  </a:txBody>
                  <a:tcPr/>
                </a:tc>
                <a:tc>
                  <a:txBody>
                    <a:bodyPr/>
                    <a:lstStyle/>
                    <a:p>
                      <a:r>
                        <a:rPr lang="en-GB" dirty="0" smtClean="0"/>
                        <a:t>.835</a:t>
                      </a:r>
                      <a:endParaRPr lang="en-GB" dirty="0"/>
                    </a:p>
                  </a:txBody>
                  <a:tcPr/>
                </a:tc>
              </a:tr>
              <a:tr h="440049">
                <a:tc>
                  <a:txBody>
                    <a:bodyPr/>
                    <a:lstStyle/>
                    <a:p>
                      <a:r>
                        <a:rPr lang="en-GB" dirty="0" smtClean="0"/>
                        <a:t>23%</a:t>
                      </a:r>
                      <a:endParaRPr lang="en-GB" dirty="0"/>
                    </a:p>
                  </a:txBody>
                  <a:tcPr/>
                </a:tc>
                <a:tc>
                  <a:txBody>
                    <a:bodyPr/>
                    <a:lstStyle/>
                    <a:p>
                      <a:r>
                        <a:rPr lang="en-GB" dirty="0" smtClean="0"/>
                        <a:t>0.23</a:t>
                      </a:r>
                      <a:endParaRPr lang="en-GB" dirty="0"/>
                    </a:p>
                  </a:txBody>
                  <a:tcPr/>
                </a:tc>
                <a:tc>
                  <a:txBody>
                    <a:bodyPr/>
                    <a:lstStyle/>
                    <a:p>
                      <a:r>
                        <a:rPr lang="en-GB" dirty="0" smtClean="0"/>
                        <a:t>1.23</a:t>
                      </a:r>
                      <a:endParaRPr lang="en-GB" dirty="0"/>
                    </a:p>
                  </a:txBody>
                  <a:tcPr/>
                </a:tc>
                <a:tc>
                  <a:txBody>
                    <a:bodyPr/>
                    <a:lstStyle/>
                    <a:p>
                      <a:r>
                        <a:rPr lang="en-GB" dirty="0" smtClean="0"/>
                        <a:t>0.77</a:t>
                      </a:r>
                      <a:endParaRPr lang="en-GB" dirty="0"/>
                    </a:p>
                  </a:txBody>
                  <a:tcPr/>
                </a:tc>
              </a:tr>
              <a:tr h="440049">
                <a:tc>
                  <a:txBody>
                    <a:bodyPr/>
                    <a:lstStyle/>
                    <a:p>
                      <a:r>
                        <a:rPr lang="en-GB" dirty="0" smtClean="0"/>
                        <a:t>5.25%</a:t>
                      </a:r>
                      <a:endParaRPr lang="en-GB" dirty="0"/>
                    </a:p>
                  </a:txBody>
                  <a:tcPr/>
                </a:tc>
                <a:tc>
                  <a:txBody>
                    <a:bodyPr/>
                    <a:lstStyle/>
                    <a:p>
                      <a:r>
                        <a:rPr lang="en-GB" dirty="0" smtClean="0"/>
                        <a:t>0.0525</a:t>
                      </a:r>
                      <a:endParaRPr lang="en-GB" dirty="0"/>
                    </a:p>
                  </a:txBody>
                  <a:tcPr/>
                </a:tc>
                <a:tc>
                  <a:txBody>
                    <a:bodyPr/>
                    <a:lstStyle/>
                    <a:p>
                      <a:r>
                        <a:rPr lang="en-GB" dirty="0" smtClean="0"/>
                        <a:t>1.0525</a:t>
                      </a:r>
                      <a:endParaRPr lang="en-GB" dirty="0"/>
                    </a:p>
                  </a:txBody>
                  <a:tcPr/>
                </a:tc>
                <a:tc>
                  <a:txBody>
                    <a:bodyPr/>
                    <a:lstStyle/>
                    <a:p>
                      <a:r>
                        <a:rPr lang="en-GB" dirty="0" smtClean="0"/>
                        <a:t>0.9475</a:t>
                      </a:r>
                      <a:endParaRPr lang="en-GB" dirty="0"/>
                    </a:p>
                  </a:txBody>
                  <a:tcPr/>
                </a:tc>
              </a:tr>
              <a:tr h="440049">
                <a:tc>
                  <a:txBody>
                    <a:bodyPr/>
                    <a:lstStyle/>
                    <a:p>
                      <a:r>
                        <a:rPr lang="en-GB" dirty="0" smtClean="0"/>
                        <a:t>16%</a:t>
                      </a:r>
                      <a:endParaRPr lang="en-GB" dirty="0"/>
                    </a:p>
                  </a:txBody>
                  <a:tcPr/>
                </a:tc>
                <a:tc>
                  <a:txBody>
                    <a:bodyPr/>
                    <a:lstStyle/>
                    <a:p>
                      <a:r>
                        <a:rPr lang="en-GB" dirty="0" smtClean="0"/>
                        <a:t>0.16</a:t>
                      </a:r>
                      <a:endParaRPr lang="en-GB" dirty="0"/>
                    </a:p>
                  </a:txBody>
                  <a:tcPr/>
                </a:tc>
                <a:tc>
                  <a:txBody>
                    <a:bodyPr/>
                    <a:lstStyle/>
                    <a:p>
                      <a:r>
                        <a:rPr lang="en-GB" dirty="0" smtClean="0"/>
                        <a:t>1.16</a:t>
                      </a:r>
                      <a:endParaRPr lang="en-GB" dirty="0"/>
                    </a:p>
                  </a:txBody>
                  <a:tcPr/>
                </a:tc>
                <a:tc>
                  <a:txBody>
                    <a:bodyPr/>
                    <a:lstStyle/>
                    <a:p>
                      <a:r>
                        <a:rPr lang="en-GB" dirty="0" smtClean="0"/>
                        <a:t>.84</a:t>
                      </a:r>
                      <a:endParaRPr lang="en-GB" dirty="0"/>
                    </a:p>
                  </a:txBody>
                  <a:tcPr/>
                </a:tc>
              </a:tr>
              <a:tr h="440049">
                <a:tc>
                  <a:txBody>
                    <a:bodyPr/>
                    <a:lstStyle/>
                    <a:p>
                      <a:r>
                        <a:rPr lang="en-GB" dirty="0" smtClean="0"/>
                        <a:t>3%</a:t>
                      </a:r>
                      <a:endParaRPr lang="en-GB" dirty="0"/>
                    </a:p>
                  </a:txBody>
                  <a:tcPr/>
                </a:tc>
                <a:tc>
                  <a:txBody>
                    <a:bodyPr/>
                    <a:lstStyle/>
                    <a:p>
                      <a:r>
                        <a:rPr lang="en-GB" dirty="0" smtClean="0"/>
                        <a:t>0.03</a:t>
                      </a:r>
                      <a:endParaRPr lang="en-GB" dirty="0"/>
                    </a:p>
                  </a:txBody>
                  <a:tcPr/>
                </a:tc>
                <a:tc>
                  <a:txBody>
                    <a:bodyPr/>
                    <a:lstStyle/>
                    <a:p>
                      <a:r>
                        <a:rPr lang="en-GB" dirty="0" smtClean="0"/>
                        <a:t>1.03</a:t>
                      </a:r>
                      <a:endParaRPr lang="en-GB" dirty="0"/>
                    </a:p>
                  </a:txBody>
                  <a:tcPr/>
                </a:tc>
                <a:tc>
                  <a:txBody>
                    <a:bodyPr/>
                    <a:lstStyle/>
                    <a:p>
                      <a:r>
                        <a:rPr lang="en-GB" dirty="0" smtClean="0"/>
                        <a:t>0.97</a:t>
                      </a:r>
                      <a:endParaRPr lang="en-GB" dirty="0"/>
                    </a:p>
                  </a:txBody>
                  <a:tcPr/>
                </a:tc>
              </a:tr>
              <a:tr h="440049">
                <a:tc>
                  <a:txBody>
                    <a:bodyPr/>
                    <a:lstStyle/>
                    <a:p>
                      <a:r>
                        <a:rPr lang="en-GB" dirty="0" smtClean="0"/>
                        <a:t>11%</a:t>
                      </a:r>
                      <a:endParaRPr lang="en-GB" dirty="0"/>
                    </a:p>
                  </a:txBody>
                  <a:tcPr/>
                </a:tc>
                <a:tc>
                  <a:txBody>
                    <a:bodyPr/>
                    <a:lstStyle/>
                    <a:p>
                      <a:r>
                        <a:rPr lang="en-GB" dirty="0" smtClean="0"/>
                        <a:t>.11</a:t>
                      </a:r>
                      <a:endParaRPr lang="en-GB" dirty="0"/>
                    </a:p>
                  </a:txBody>
                  <a:tcPr/>
                </a:tc>
                <a:tc>
                  <a:txBody>
                    <a:bodyPr/>
                    <a:lstStyle/>
                    <a:p>
                      <a:r>
                        <a:rPr lang="en-GB" dirty="0" smtClean="0"/>
                        <a:t>1.11</a:t>
                      </a:r>
                      <a:endParaRPr lang="en-GB" dirty="0"/>
                    </a:p>
                  </a:txBody>
                  <a:tcPr/>
                </a:tc>
                <a:tc>
                  <a:txBody>
                    <a:bodyPr/>
                    <a:lstStyle/>
                    <a:p>
                      <a:r>
                        <a:rPr lang="en-GB" dirty="0" smtClean="0"/>
                        <a:t>0.89</a:t>
                      </a:r>
                      <a:endParaRPr lang="en-GB" dirty="0"/>
                    </a:p>
                  </a:txBody>
                  <a:tcPr/>
                </a:tc>
              </a:tr>
            </a:tbl>
          </a:graphicData>
        </a:graphic>
      </p:graphicFrame>
      <p:sp>
        <p:nvSpPr>
          <p:cNvPr id="5" name="TextBox 4"/>
          <p:cNvSpPr txBox="1"/>
          <p:nvPr/>
        </p:nvSpPr>
        <p:spPr>
          <a:xfrm>
            <a:off x="1619672" y="4941168"/>
            <a:ext cx="6408712" cy="1815882"/>
          </a:xfrm>
          <a:prstGeom prst="rect">
            <a:avLst/>
          </a:prstGeom>
          <a:noFill/>
        </p:spPr>
        <p:txBody>
          <a:bodyPr wrap="square" rtlCol="0">
            <a:spAutoFit/>
          </a:bodyPr>
          <a:lstStyle/>
          <a:p>
            <a:r>
              <a:rPr lang="en-GB" sz="2800" dirty="0" smtClean="0"/>
              <a:t>Find 12% of 500           500 X </a:t>
            </a:r>
            <a:r>
              <a:rPr lang="en-GB" sz="2800" dirty="0" smtClean="0">
                <a:solidFill>
                  <a:srgbClr val="FF0000"/>
                </a:solidFill>
              </a:rPr>
              <a:t>0.12</a:t>
            </a:r>
          </a:p>
          <a:p>
            <a:r>
              <a:rPr lang="en-GB" sz="2800" dirty="0" smtClean="0"/>
              <a:t>Increase  500 by 12%     500 </a:t>
            </a:r>
            <a:r>
              <a:rPr lang="en-GB" sz="2800" dirty="0" smtClean="0">
                <a:solidFill>
                  <a:srgbClr val="FF0000"/>
                </a:solidFill>
              </a:rPr>
              <a:t>x 1.12</a:t>
            </a:r>
          </a:p>
          <a:p>
            <a:r>
              <a:rPr lang="en-GB" sz="2800" dirty="0" smtClean="0"/>
              <a:t>Decrease 500 by 12%   500 </a:t>
            </a:r>
            <a:r>
              <a:rPr lang="en-GB" sz="2800" dirty="0" smtClean="0">
                <a:solidFill>
                  <a:srgbClr val="FF0000"/>
                </a:solidFill>
              </a:rPr>
              <a:t>x 0.88</a:t>
            </a:r>
          </a:p>
          <a:p>
            <a:endParaRPr lang="en-GB" sz="2800"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descr="right_button">
            <a:hlinkClick r:id="" action="ppaction://hlinkshowjump?jump=nextslide"/>
          </p:cNvPr>
          <p:cNvPicPr>
            <a:picLocks noChangeAspect="1" noChangeArrowheads="1"/>
          </p:cNvPicPr>
          <p:nvPr/>
        </p:nvPicPr>
        <p:blipFill>
          <a:blip r:embed="rId3" cstate="print"/>
          <a:srcRect/>
          <a:stretch>
            <a:fillRect/>
          </a:stretch>
        </p:blipFill>
        <p:spPr bwMode="auto">
          <a:xfrm>
            <a:off x="8459788" y="6092825"/>
            <a:ext cx="501650" cy="531813"/>
          </a:xfrm>
          <a:prstGeom prst="rect">
            <a:avLst/>
          </a:prstGeom>
          <a:noFill/>
        </p:spPr>
      </p:pic>
      <p:pic>
        <p:nvPicPr>
          <p:cNvPr id="217091" name="Picture 3" descr="left_button">
            <a:hlinkClick r:id="" action="ppaction://hlinkshowjump?jump=previousslide"/>
          </p:cNvPr>
          <p:cNvPicPr>
            <a:picLocks noChangeAspect="1" noChangeArrowheads="1"/>
          </p:cNvPicPr>
          <p:nvPr/>
        </p:nvPicPr>
        <p:blipFill>
          <a:blip r:embed="rId4" cstate="print"/>
          <a:srcRect/>
          <a:stretch>
            <a:fillRect/>
          </a:stretch>
        </p:blipFill>
        <p:spPr bwMode="auto">
          <a:xfrm>
            <a:off x="179388" y="6078538"/>
            <a:ext cx="542925" cy="576262"/>
          </a:xfrm>
          <a:prstGeom prst="rect">
            <a:avLst/>
          </a:prstGeom>
          <a:noFill/>
        </p:spPr>
      </p:pic>
      <p:sp>
        <p:nvSpPr>
          <p:cNvPr id="217092" name="Text Box 4"/>
          <p:cNvSpPr txBox="1">
            <a:spLocks noChangeArrowheads="1"/>
          </p:cNvSpPr>
          <p:nvPr/>
        </p:nvSpPr>
        <p:spPr bwMode="auto">
          <a:xfrm>
            <a:off x="288925" y="1027113"/>
            <a:ext cx="8550275" cy="822325"/>
          </a:xfrm>
          <a:prstGeom prst="rect">
            <a:avLst/>
          </a:prstGeom>
          <a:noFill/>
          <a:ln w="28575">
            <a:noFill/>
            <a:miter lim="800000"/>
            <a:headEnd/>
            <a:tailEnd/>
          </a:ln>
          <a:effectLst/>
        </p:spPr>
        <p:txBody>
          <a:bodyPr>
            <a:spAutoFit/>
          </a:bodyPr>
          <a:lstStyle/>
          <a:p>
            <a:pPr eaLnBrk="0" hangingPunct="0"/>
            <a:r>
              <a:rPr lang="en-GB"/>
              <a:t>We can use powers to help solve many problems involving repeated percentage increase and decrease. For example,</a:t>
            </a:r>
          </a:p>
        </p:txBody>
      </p:sp>
      <p:sp>
        <p:nvSpPr>
          <p:cNvPr id="217093" name="Rectangle 5"/>
          <p:cNvSpPr>
            <a:spLocks noGrp="1" noChangeArrowheads="1"/>
          </p:cNvSpPr>
          <p:nvPr>
            <p:ph type="title" idx="4294967295"/>
          </p:nvPr>
        </p:nvSpPr>
        <p:spPr>
          <a:xfrm>
            <a:off x="152400" y="153988"/>
            <a:ext cx="6848475" cy="474662"/>
          </a:xfrm>
          <a:noFill/>
          <a:ln/>
        </p:spPr>
        <p:txBody>
          <a:bodyPr>
            <a:normAutofit fontScale="90000"/>
          </a:bodyPr>
          <a:lstStyle/>
          <a:p>
            <a:r>
              <a:rPr lang="en-GB">
                <a:solidFill>
                  <a:srgbClr val="5B0091"/>
                </a:solidFill>
              </a:rPr>
              <a:t>Repeated percentage change</a:t>
            </a:r>
            <a:endParaRPr lang="en-GB"/>
          </a:p>
        </p:txBody>
      </p:sp>
      <p:sp>
        <p:nvSpPr>
          <p:cNvPr id="217095" name="Text Box 7"/>
          <p:cNvSpPr txBox="1">
            <a:spLocks noChangeArrowheads="1"/>
          </p:cNvSpPr>
          <p:nvPr/>
        </p:nvSpPr>
        <p:spPr bwMode="auto">
          <a:xfrm>
            <a:off x="550863" y="2005013"/>
            <a:ext cx="8043862" cy="850900"/>
          </a:xfrm>
          <a:prstGeom prst="rect">
            <a:avLst/>
          </a:prstGeom>
          <a:solidFill>
            <a:srgbClr val="FFFFCC"/>
          </a:solidFill>
          <a:ln w="28575">
            <a:solidFill>
              <a:schemeClr val="tx1"/>
            </a:solidFill>
            <a:miter lim="800000"/>
            <a:headEnd/>
            <a:tailEnd/>
          </a:ln>
          <a:effectLst/>
        </p:spPr>
        <p:txBody>
          <a:bodyPr wrap="none">
            <a:spAutoFit/>
          </a:bodyPr>
          <a:lstStyle/>
          <a:p>
            <a:pPr algn="ctr" eaLnBrk="0" hangingPunct="0"/>
            <a:r>
              <a:rPr lang="en-GB"/>
              <a:t>The population of a village increases by 2% each year.</a:t>
            </a:r>
          </a:p>
          <a:p>
            <a:pPr algn="ctr" eaLnBrk="0" hangingPunct="0"/>
            <a:r>
              <a:rPr lang="en-GB"/>
              <a:t>If the current population is 2345, what will it be in 5 years?</a:t>
            </a:r>
          </a:p>
        </p:txBody>
      </p:sp>
      <p:sp>
        <p:nvSpPr>
          <p:cNvPr id="217096" name="Text Box 8"/>
          <p:cNvSpPr txBox="1">
            <a:spLocks noChangeArrowheads="1"/>
          </p:cNvSpPr>
          <p:nvPr/>
        </p:nvSpPr>
        <p:spPr bwMode="auto">
          <a:xfrm>
            <a:off x="288925" y="3011488"/>
            <a:ext cx="7710488" cy="457200"/>
          </a:xfrm>
          <a:prstGeom prst="rect">
            <a:avLst/>
          </a:prstGeom>
          <a:noFill/>
          <a:ln w="9525">
            <a:noFill/>
            <a:miter lim="800000"/>
            <a:headEnd/>
            <a:tailEnd/>
          </a:ln>
          <a:effectLst/>
        </p:spPr>
        <p:txBody>
          <a:bodyPr wrap="none">
            <a:spAutoFit/>
          </a:bodyPr>
          <a:lstStyle/>
          <a:p>
            <a:pPr eaLnBrk="0" hangingPunct="0"/>
            <a:r>
              <a:rPr lang="en-GB"/>
              <a:t>To increase the population by 2% we multiply it by 1.02.</a:t>
            </a:r>
          </a:p>
        </p:txBody>
      </p:sp>
      <p:sp>
        <p:nvSpPr>
          <p:cNvPr id="217097" name="Text Box 9"/>
          <p:cNvSpPr txBox="1">
            <a:spLocks noChangeArrowheads="1"/>
          </p:cNvSpPr>
          <p:nvPr/>
        </p:nvSpPr>
        <p:spPr bwMode="auto">
          <a:xfrm>
            <a:off x="288925" y="3544888"/>
            <a:ext cx="4846638" cy="457200"/>
          </a:xfrm>
          <a:prstGeom prst="rect">
            <a:avLst/>
          </a:prstGeom>
          <a:noFill/>
          <a:ln w="9525">
            <a:noFill/>
            <a:miter lim="800000"/>
            <a:headEnd/>
            <a:tailEnd/>
          </a:ln>
          <a:effectLst/>
        </p:spPr>
        <p:txBody>
          <a:bodyPr wrap="none">
            <a:spAutoFit/>
          </a:bodyPr>
          <a:lstStyle/>
          <a:p>
            <a:pPr eaLnBrk="0" hangingPunct="0"/>
            <a:r>
              <a:rPr lang="en-GB"/>
              <a:t>After 5 years the population will be</a:t>
            </a:r>
          </a:p>
        </p:txBody>
      </p:sp>
      <p:sp>
        <p:nvSpPr>
          <p:cNvPr id="217098" name="Text Box 10"/>
          <p:cNvSpPr txBox="1">
            <a:spLocks noChangeArrowheads="1"/>
          </p:cNvSpPr>
          <p:nvPr/>
        </p:nvSpPr>
        <p:spPr bwMode="auto">
          <a:xfrm>
            <a:off x="1936750" y="4078288"/>
            <a:ext cx="2178050" cy="457200"/>
          </a:xfrm>
          <a:prstGeom prst="rect">
            <a:avLst/>
          </a:prstGeom>
          <a:noFill/>
          <a:ln w="9525">
            <a:noFill/>
            <a:miter lim="800000"/>
            <a:headEnd/>
            <a:tailEnd/>
          </a:ln>
          <a:effectLst/>
        </p:spPr>
        <p:txBody>
          <a:bodyPr wrap="none">
            <a:spAutoFit/>
          </a:bodyPr>
          <a:lstStyle/>
          <a:p>
            <a:pPr eaLnBrk="0" hangingPunct="0"/>
            <a:r>
              <a:rPr lang="en-GB"/>
              <a:t>2345 × 1.02</a:t>
            </a:r>
            <a:r>
              <a:rPr lang="en-GB" baseline="30000"/>
              <a:t>5</a:t>
            </a:r>
            <a:r>
              <a:rPr lang="en-GB"/>
              <a:t> =</a:t>
            </a:r>
          </a:p>
        </p:txBody>
      </p:sp>
      <p:sp>
        <p:nvSpPr>
          <p:cNvPr id="217099" name="Text Box 11"/>
          <p:cNvSpPr txBox="1">
            <a:spLocks noChangeArrowheads="1"/>
          </p:cNvSpPr>
          <p:nvPr/>
        </p:nvSpPr>
        <p:spPr bwMode="auto">
          <a:xfrm>
            <a:off x="4022725" y="4078288"/>
            <a:ext cx="3981450" cy="457200"/>
          </a:xfrm>
          <a:prstGeom prst="rect">
            <a:avLst/>
          </a:prstGeom>
          <a:noFill/>
          <a:ln w="9525">
            <a:noFill/>
            <a:miter lim="800000"/>
            <a:headEnd/>
            <a:tailEnd/>
          </a:ln>
          <a:effectLst/>
        </p:spPr>
        <p:txBody>
          <a:bodyPr wrap="none">
            <a:spAutoFit/>
          </a:bodyPr>
          <a:lstStyle/>
          <a:p>
            <a:pPr eaLnBrk="0" hangingPunct="0"/>
            <a:r>
              <a:rPr lang="en-GB"/>
              <a:t>2589  (to the nearest whole)</a:t>
            </a:r>
          </a:p>
        </p:txBody>
      </p:sp>
      <p:sp>
        <p:nvSpPr>
          <p:cNvPr id="217105" name="Text Box 17"/>
          <p:cNvSpPr txBox="1">
            <a:spLocks noChangeArrowheads="1"/>
          </p:cNvSpPr>
          <p:nvPr/>
        </p:nvSpPr>
        <p:spPr bwMode="auto">
          <a:xfrm>
            <a:off x="1584325" y="4727575"/>
            <a:ext cx="5976938" cy="485775"/>
          </a:xfrm>
          <a:prstGeom prst="rect">
            <a:avLst/>
          </a:prstGeom>
          <a:solidFill>
            <a:srgbClr val="FFFFCC"/>
          </a:solidFill>
          <a:ln w="28575">
            <a:solidFill>
              <a:schemeClr val="tx1"/>
            </a:solidFill>
            <a:miter lim="800000"/>
            <a:headEnd/>
            <a:tailEnd/>
          </a:ln>
          <a:effectLst/>
        </p:spPr>
        <p:txBody>
          <a:bodyPr wrap="none">
            <a:spAutoFit/>
          </a:bodyPr>
          <a:lstStyle/>
          <a:p>
            <a:pPr algn="ctr" eaLnBrk="0" hangingPunct="0"/>
            <a:r>
              <a:rPr lang="en-GB"/>
              <a:t>What will the population be after 10 years?</a:t>
            </a:r>
          </a:p>
        </p:txBody>
      </p:sp>
      <p:sp>
        <p:nvSpPr>
          <p:cNvPr id="217106" name="Text Box 18"/>
          <p:cNvSpPr txBox="1">
            <a:spLocks noChangeArrowheads="1"/>
          </p:cNvSpPr>
          <p:nvPr/>
        </p:nvSpPr>
        <p:spPr bwMode="auto">
          <a:xfrm>
            <a:off x="304800" y="5297488"/>
            <a:ext cx="4846638" cy="457200"/>
          </a:xfrm>
          <a:prstGeom prst="rect">
            <a:avLst/>
          </a:prstGeom>
          <a:noFill/>
          <a:ln w="9525">
            <a:noFill/>
            <a:miter lim="800000"/>
            <a:headEnd/>
            <a:tailEnd/>
          </a:ln>
          <a:effectLst/>
        </p:spPr>
        <p:txBody>
          <a:bodyPr wrap="none">
            <a:spAutoFit/>
          </a:bodyPr>
          <a:lstStyle/>
          <a:p>
            <a:pPr eaLnBrk="0" hangingPunct="0"/>
            <a:r>
              <a:rPr lang="en-GB"/>
              <a:t>After 5 years the population will be</a:t>
            </a:r>
          </a:p>
        </p:txBody>
      </p:sp>
      <p:sp>
        <p:nvSpPr>
          <p:cNvPr id="217107" name="Text Box 19"/>
          <p:cNvSpPr txBox="1">
            <a:spLocks noChangeArrowheads="1"/>
          </p:cNvSpPr>
          <p:nvPr/>
        </p:nvSpPr>
        <p:spPr bwMode="auto">
          <a:xfrm>
            <a:off x="1905000" y="5830888"/>
            <a:ext cx="2290763" cy="457200"/>
          </a:xfrm>
          <a:prstGeom prst="rect">
            <a:avLst/>
          </a:prstGeom>
          <a:noFill/>
          <a:ln w="9525">
            <a:noFill/>
            <a:miter lim="800000"/>
            <a:headEnd/>
            <a:tailEnd/>
          </a:ln>
          <a:effectLst/>
        </p:spPr>
        <p:txBody>
          <a:bodyPr wrap="none">
            <a:spAutoFit/>
          </a:bodyPr>
          <a:lstStyle/>
          <a:p>
            <a:pPr eaLnBrk="0" hangingPunct="0"/>
            <a:r>
              <a:rPr lang="en-GB"/>
              <a:t>2345 × 1.02</a:t>
            </a:r>
            <a:r>
              <a:rPr lang="en-GB" baseline="30000"/>
              <a:t>10</a:t>
            </a:r>
            <a:r>
              <a:rPr lang="en-GB"/>
              <a:t> =</a:t>
            </a:r>
          </a:p>
        </p:txBody>
      </p:sp>
      <p:sp>
        <p:nvSpPr>
          <p:cNvPr id="217108" name="Text Box 20"/>
          <p:cNvSpPr txBox="1">
            <a:spLocks noChangeArrowheads="1"/>
          </p:cNvSpPr>
          <p:nvPr/>
        </p:nvSpPr>
        <p:spPr bwMode="auto">
          <a:xfrm>
            <a:off x="4124325" y="5830888"/>
            <a:ext cx="3981450" cy="457200"/>
          </a:xfrm>
          <a:prstGeom prst="rect">
            <a:avLst/>
          </a:prstGeom>
          <a:noFill/>
          <a:ln w="9525">
            <a:noFill/>
            <a:miter lim="800000"/>
            <a:headEnd/>
            <a:tailEnd/>
          </a:ln>
          <a:effectLst/>
        </p:spPr>
        <p:txBody>
          <a:bodyPr wrap="none">
            <a:spAutoFit/>
          </a:bodyPr>
          <a:lstStyle/>
          <a:p>
            <a:pPr eaLnBrk="0" hangingPunct="0"/>
            <a:r>
              <a:rPr lang="en-GB"/>
              <a:t>2859  (to the nearest whole)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0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0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7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70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71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71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71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7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6" grpId="0"/>
      <p:bldP spid="217097" grpId="0"/>
      <p:bldP spid="217098" grpId="0"/>
      <p:bldP spid="217099" grpId="0"/>
      <p:bldP spid="217105" grpId="0" animBg="1"/>
      <p:bldP spid="217106" grpId="0"/>
      <p:bldP spid="217107" grpId="0"/>
      <p:bldP spid="21710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5" name="Picture 3" descr="left_button">
            <a:hlinkClick r:id="" action="ppaction://hlinkshowjump?jump=previousslide"/>
          </p:cNvPr>
          <p:cNvPicPr>
            <a:picLocks noChangeAspect="1" noChangeArrowheads="1"/>
          </p:cNvPicPr>
          <p:nvPr/>
        </p:nvPicPr>
        <p:blipFill>
          <a:blip r:embed="rId3" cstate="print"/>
          <a:srcRect/>
          <a:stretch>
            <a:fillRect/>
          </a:stretch>
        </p:blipFill>
        <p:spPr bwMode="auto">
          <a:xfrm>
            <a:off x="179388" y="6078538"/>
            <a:ext cx="542925" cy="576262"/>
          </a:xfrm>
          <a:prstGeom prst="rect">
            <a:avLst/>
          </a:prstGeom>
          <a:noFill/>
        </p:spPr>
      </p:pic>
      <p:sp>
        <p:nvSpPr>
          <p:cNvPr id="233477" name="Rectangle 5"/>
          <p:cNvSpPr>
            <a:spLocks noGrp="1" noChangeArrowheads="1"/>
          </p:cNvSpPr>
          <p:nvPr>
            <p:ph type="title" idx="4294967295"/>
          </p:nvPr>
        </p:nvSpPr>
        <p:spPr>
          <a:xfrm>
            <a:off x="152400" y="153988"/>
            <a:ext cx="6848475" cy="474662"/>
          </a:xfrm>
          <a:noFill/>
          <a:ln/>
        </p:spPr>
        <p:txBody>
          <a:bodyPr>
            <a:normAutofit fontScale="90000"/>
          </a:bodyPr>
          <a:lstStyle/>
          <a:p>
            <a:r>
              <a:rPr lang="en-GB">
                <a:solidFill>
                  <a:srgbClr val="5B0091"/>
                </a:solidFill>
              </a:rPr>
              <a:t>Repeated percentage change</a:t>
            </a:r>
            <a:endParaRPr lang="en-GB"/>
          </a:p>
        </p:txBody>
      </p:sp>
      <p:sp>
        <p:nvSpPr>
          <p:cNvPr id="233478" name="Text Box 6"/>
          <p:cNvSpPr txBox="1">
            <a:spLocks noChangeArrowheads="1"/>
          </p:cNvSpPr>
          <p:nvPr/>
        </p:nvSpPr>
        <p:spPr bwMode="auto">
          <a:xfrm>
            <a:off x="1976438" y="2209800"/>
            <a:ext cx="5191125" cy="850900"/>
          </a:xfrm>
          <a:prstGeom prst="rect">
            <a:avLst/>
          </a:prstGeom>
          <a:solidFill>
            <a:srgbClr val="FFFFCC"/>
          </a:solidFill>
          <a:ln w="28575">
            <a:solidFill>
              <a:schemeClr val="tx1"/>
            </a:solidFill>
            <a:miter lim="800000"/>
            <a:headEnd/>
            <a:tailEnd/>
          </a:ln>
          <a:effectLst/>
        </p:spPr>
        <p:txBody>
          <a:bodyPr>
            <a:spAutoFit/>
          </a:bodyPr>
          <a:lstStyle/>
          <a:p>
            <a:pPr algn="ctr" eaLnBrk="0" hangingPunct="0"/>
            <a:r>
              <a:rPr lang="en-GB"/>
              <a:t>The car costs £24 000 in 2005. </a:t>
            </a:r>
          </a:p>
          <a:p>
            <a:pPr algn="ctr" eaLnBrk="0" hangingPunct="0"/>
            <a:r>
              <a:rPr lang="en-GB"/>
              <a:t>How much will it be worth in 2013?</a:t>
            </a:r>
          </a:p>
        </p:txBody>
      </p:sp>
      <p:sp>
        <p:nvSpPr>
          <p:cNvPr id="233479" name="Text Box 7"/>
          <p:cNvSpPr txBox="1">
            <a:spLocks noChangeArrowheads="1"/>
          </p:cNvSpPr>
          <p:nvPr/>
        </p:nvSpPr>
        <p:spPr bwMode="auto">
          <a:xfrm>
            <a:off x="288925" y="3365500"/>
            <a:ext cx="7302500" cy="457200"/>
          </a:xfrm>
          <a:prstGeom prst="rect">
            <a:avLst/>
          </a:prstGeom>
          <a:noFill/>
          <a:ln w="9525">
            <a:noFill/>
            <a:miter lim="800000"/>
            <a:headEnd/>
            <a:tailEnd/>
          </a:ln>
          <a:effectLst/>
        </p:spPr>
        <p:txBody>
          <a:bodyPr wrap="none">
            <a:spAutoFit/>
          </a:bodyPr>
          <a:lstStyle/>
          <a:p>
            <a:pPr eaLnBrk="0" hangingPunct="0"/>
            <a:r>
              <a:rPr lang="en-GB"/>
              <a:t>To decrease the value by 15% we multiply it by 0.85.</a:t>
            </a:r>
          </a:p>
        </p:txBody>
      </p:sp>
      <p:sp>
        <p:nvSpPr>
          <p:cNvPr id="233480" name="Text Box 8"/>
          <p:cNvSpPr txBox="1">
            <a:spLocks noChangeArrowheads="1"/>
          </p:cNvSpPr>
          <p:nvPr/>
        </p:nvSpPr>
        <p:spPr bwMode="auto">
          <a:xfrm>
            <a:off x="288925" y="4727575"/>
            <a:ext cx="5521325" cy="457200"/>
          </a:xfrm>
          <a:prstGeom prst="rect">
            <a:avLst/>
          </a:prstGeom>
          <a:noFill/>
          <a:ln w="9525">
            <a:noFill/>
            <a:miter lim="800000"/>
            <a:headEnd/>
            <a:tailEnd/>
          </a:ln>
          <a:effectLst/>
        </p:spPr>
        <p:txBody>
          <a:bodyPr wrap="none">
            <a:spAutoFit/>
          </a:bodyPr>
          <a:lstStyle/>
          <a:p>
            <a:pPr eaLnBrk="0" hangingPunct="0"/>
            <a:r>
              <a:rPr lang="en-GB"/>
              <a:t>After 8 years the value of the car will be</a:t>
            </a:r>
          </a:p>
        </p:txBody>
      </p:sp>
      <p:sp>
        <p:nvSpPr>
          <p:cNvPr id="233481" name="Text Box 9"/>
          <p:cNvSpPr txBox="1">
            <a:spLocks noChangeArrowheads="1"/>
          </p:cNvSpPr>
          <p:nvPr/>
        </p:nvSpPr>
        <p:spPr bwMode="auto">
          <a:xfrm>
            <a:off x="2046288" y="5410200"/>
            <a:ext cx="2601912" cy="457200"/>
          </a:xfrm>
          <a:prstGeom prst="rect">
            <a:avLst/>
          </a:prstGeom>
          <a:noFill/>
          <a:ln w="9525">
            <a:noFill/>
            <a:miter lim="800000"/>
            <a:headEnd/>
            <a:tailEnd/>
          </a:ln>
          <a:effectLst/>
        </p:spPr>
        <p:txBody>
          <a:bodyPr wrap="none">
            <a:spAutoFit/>
          </a:bodyPr>
          <a:lstStyle/>
          <a:p>
            <a:pPr eaLnBrk="0" hangingPunct="0"/>
            <a:r>
              <a:rPr lang="en-GB"/>
              <a:t>£24 000 × 0.85</a:t>
            </a:r>
            <a:r>
              <a:rPr lang="en-GB" baseline="30000"/>
              <a:t>8</a:t>
            </a:r>
            <a:r>
              <a:rPr lang="en-GB"/>
              <a:t> =</a:t>
            </a:r>
          </a:p>
        </p:txBody>
      </p:sp>
      <p:sp>
        <p:nvSpPr>
          <p:cNvPr id="233482" name="Text Box 10"/>
          <p:cNvSpPr txBox="1">
            <a:spLocks noChangeArrowheads="1"/>
          </p:cNvSpPr>
          <p:nvPr/>
        </p:nvSpPr>
        <p:spPr bwMode="auto">
          <a:xfrm>
            <a:off x="4545013" y="5410200"/>
            <a:ext cx="4370387" cy="457200"/>
          </a:xfrm>
          <a:prstGeom prst="rect">
            <a:avLst/>
          </a:prstGeom>
          <a:noFill/>
          <a:ln w="9525">
            <a:noFill/>
            <a:miter lim="800000"/>
            <a:headEnd/>
            <a:tailEnd/>
          </a:ln>
          <a:effectLst/>
        </p:spPr>
        <p:txBody>
          <a:bodyPr wrap="none">
            <a:spAutoFit/>
          </a:bodyPr>
          <a:lstStyle/>
          <a:p>
            <a:pPr eaLnBrk="0" hangingPunct="0"/>
            <a:r>
              <a:rPr lang="en-GB"/>
              <a:t>£6540    (to the nearest pound)</a:t>
            </a:r>
          </a:p>
        </p:txBody>
      </p:sp>
      <p:sp>
        <p:nvSpPr>
          <p:cNvPr id="233487" name="Rectangle 15"/>
          <p:cNvSpPr>
            <a:spLocks noChangeArrowheads="1"/>
          </p:cNvSpPr>
          <p:nvPr/>
        </p:nvSpPr>
        <p:spPr bwMode="auto">
          <a:xfrm>
            <a:off x="288925" y="1066800"/>
            <a:ext cx="5045075" cy="822325"/>
          </a:xfrm>
          <a:prstGeom prst="rect">
            <a:avLst/>
          </a:prstGeom>
          <a:noFill/>
          <a:ln w="9525">
            <a:noFill/>
            <a:miter lim="800000"/>
            <a:headEnd/>
            <a:tailEnd/>
          </a:ln>
          <a:effectLst/>
        </p:spPr>
        <p:txBody>
          <a:bodyPr>
            <a:spAutoFit/>
          </a:bodyPr>
          <a:lstStyle/>
          <a:p>
            <a:pPr eaLnBrk="0" hangingPunct="0"/>
            <a:r>
              <a:rPr lang="en-GB"/>
              <a:t>The value of a new car depreciates at a rate of 15% a year.</a:t>
            </a:r>
          </a:p>
        </p:txBody>
      </p:sp>
      <p:sp>
        <p:nvSpPr>
          <p:cNvPr id="233488" name="Text Box 16"/>
          <p:cNvSpPr txBox="1">
            <a:spLocks noChangeArrowheads="1"/>
          </p:cNvSpPr>
          <p:nvPr/>
        </p:nvSpPr>
        <p:spPr bwMode="auto">
          <a:xfrm>
            <a:off x="288925" y="4046538"/>
            <a:ext cx="6034088" cy="457200"/>
          </a:xfrm>
          <a:prstGeom prst="rect">
            <a:avLst/>
          </a:prstGeom>
          <a:noFill/>
          <a:ln w="9525">
            <a:noFill/>
            <a:miter lim="800000"/>
            <a:headEnd/>
            <a:tailEnd/>
          </a:ln>
          <a:effectLst/>
        </p:spPr>
        <p:txBody>
          <a:bodyPr wrap="none">
            <a:spAutoFit/>
          </a:bodyPr>
          <a:lstStyle/>
          <a:p>
            <a:pPr eaLnBrk="0" hangingPunct="0"/>
            <a:r>
              <a:rPr lang="en-GB"/>
              <a:t>There are 8 years between 2005 and 2013.</a:t>
            </a:r>
          </a:p>
        </p:txBody>
      </p:sp>
      <p:pic>
        <p:nvPicPr>
          <p:cNvPr id="233489" name="Picture 17"/>
          <p:cNvPicPr>
            <a:picLocks noChangeAspect="1" noChangeArrowheads="1"/>
          </p:cNvPicPr>
          <p:nvPr/>
        </p:nvPicPr>
        <p:blipFill>
          <a:blip r:embed="rId4" cstate="print"/>
          <a:srcRect/>
          <a:stretch>
            <a:fillRect/>
          </a:stretch>
        </p:blipFill>
        <p:spPr bwMode="auto">
          <a:xfrm>
            <a:off x="5524500" y="908050"/>
            <a:ext cx="2216150" cy="11144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4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4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34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34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3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9" grpId="0"/>
      <p:bldP spid="233480" grpId="0"/>
      <p:bldP spid="233481" grpId="0"/>
      <p:bldP spid="233482" grpId="0"/>
      <p:bldP spid="23348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Reverse</a:t>
            </a:r>
            <a:endParaRPr lang="en-GB" dirty="0"/>
          </a:p>
        </p:txBody>
      </p:sp>
      <p:sp>
        <p:nvSpPr>
          <p:cNvPr id="3" name="Content Placeholder 2"/>
          <p:cNvSpPr>
            <a:spLocks noGrp="1"/>
          </p:cNvSpPr>
          <p:nvPr>
            <p:ph idx="1"/>
          </p:nvPr>
        </p:nvSpPr>
        <p:spPr/>
        <p:txBody>
          <a:bodyPr/>
          <a:lstStyle/>
          <a:p>
            <a:r>
              <a:rPr lang="en-GB" dirty="0" smtClean="0"/>
              <a:t>Bought a car 1 year ago and it has lost 45% of its value and is worth £ 3000 now, what did it cost me?</a:t>
            </a:r>
          </a:p>
          <a:p>
            <a:endParaRPr lang="en-GB" dirty="0" smtClean="0"/>
          </a:p>
          <a:p>
            <a:r>
              <a:rPr lang="en-GB" dirty="0" smtClean="0"/>
              <a:t>? X .55 = £3000    so  ? = 3000/0.55 = £5454.55</a:t>
            </a:r>
          </a:p>
          <a:p>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Compound</a:t>
            </a:r>
            <a:endParaRPr lang="en-GB" dirty="0"/>
          </a:p>
        </p:txBody>
      </p:sp>
      <p:sp>
        <p:nvSpPr>
          <p:cNvPr id="3" name="Content Placeholder 2"/>
          <p:cNvSpPr>
            <a:spLocks noGrp="1"/>
          </p:cNvSpPr>
          <p:nvPr>
            <p:ph idx="1"/>
          </p:nvPr>
        </p:nvSpPr>
        <p:spPr/>
        <p:txBody>
          <a:bodyPr/>
          <a:lstStyle/>
          <a:p>
            <a:r>
              <a:rPr lang="en-GB" dirty="0" smtClean="0"/>
              <a:t>Invest £ 5000  for 5 years earns 3% compound interest</a:t>
            </a:r>
          </a:p>
          <a:p>
            <a:endParaRPr lang="en-GB" dirty="0" smtClean="0"/>
          </a:p>
          <a:p>
            <a:r>
              <a:rPr lang="en-GB" dirty="0" smtClean="0"/>
              <a:t>5000 x 1.03^5</a:t>
            </a: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t>Percentages</a:t>
            </a:r>
            <a:endParaRPr lang="en-GB" dirty="0"/>
          </a:p>
        </p:txBody>
      </p:sp>
      <p:sp>
        <p:nvSpPr>
          <p:cNvPr id="3" name="Content Placeholder 2"/>
          <p:cNvSpPr>
            <a:spLocks noGrp="1"/>
          </p:cNvSpPr>
          <p:nvPr>
            <p:ph idx="1"/>
          </p:nvPr>
        </p:nvSpPr>
        <p:spPr>
          <a:xfrm>
            <a:off x="457200" y="1600201"/>
            <a:ext cx="8229600" cy="2476872"/>
          </a:xfrm>
        </p:spPr>
        <p:txBody>
          <a:bodyPr/>
          <a:lstStyle/>
          <a:p>
            <a:endParaRPr lang="en-GB" dirty="0"/>
          </a:p>
        </p:txBody>
      </p:sp>
      <p:graphicFrame>
        <p:nvGraphicFramePr>
          <p:cNvPr id="4" name="Table 3"/>
          <p:cNvGraphicFramePr>
            <a:graphicFrameLocks noGrp="1"/>
          </p:cNvGraphicFramePr>
          <p:nvPr/>
        </p:nvGraphicFramePr>
        <p:xfrm>
          <a:off x="683568" y="908720"/>
          <a:ext cx="7848872" cy="3960441"/>
        </p:xfrm>
        <a:graphic>
          <a:graphicData uri="http://schemas.openxmlformats.org/drawingml/2006/table">
            <a:tbl>
              <a:tblPr firstRow="1" bandRow="1">
                <a:tableStyleId>{5C22544A-7EE6-4342-B048-85BDC9FD1C3A}</a:tableStyleId>
              </a:tblPr>
              <a:tblGrid>
                <a:gridCol w="1962218"/>
                <a:gridCol w="1962218"/>
                <a:gridCol w="1962218"/>
                <a:gridCol w="1962218"/>
              </a:tblGrid>
              <a:tr h="440049">
                <a:tc>
                  <a:txBody>
                    <a:bodyPr/>
                    <a:lstStyle/>
                    <a:p>
                      <a:endParaRPr lang="en-GB" dirty="0"/>
                    </a:p>
                  </a:txBody>
                  <a:tcPr/>
                </a:tc>
                <a:tc>
                  <a:txBody>
                    <a:bodyPr/>
                    <a:lstStyle/>
                    <a:p>
                      <a:r>
                        <a:rPr lang="en-GB" dirty="0" smtClean="0"/>
                        <a:t>find</a:t>
                      </a:r>
                      <a:endParaRPr lang="en-GB" dirty="0"/>
                    </a:p>
                  </a:txBody>
                  <a:tcPr/>
                </a:tc>
                <a:tc>
                  <a:txBody>
                    <a:bodyPr/>
                    <a:lstStyle/>
                    <a:p>
                      <a:r>
                        <a:rPr lang="en-GB" dirty="0" smtClean="0"/>
                        <a:t>Increase  (1...</a:t>
                      </a:r>
                      <a:endParaRPr lang="en-GB" dirty="0"/>
                    </a:p>
                  </a:txBody>
                  <a:tcPr/>
                </a:tc>
                <a:tc>
                  <a:txBody>
                    <a:bodyPr/>
                    <a:lstStyle/>
                    <a:p>
                      <a:r>
                        <a:rPr lang="en-GB" dirty="0" smtClean="0"/>
                        <a:t>Decrease  (100-</a:t>
                      </a:r>
                      <a:endParaRPr lang="en-GB" dirty="0"/>
                    </a:p>
                  </a:txBody>
                  <a:tcPr/>
                </a:tc>
              </a:tr>
              <a:tr h="440049">
                <a:tc>
                  <a:txBody>
                    <a:bodyPr/>
                    <a:lstStyle/>
                    <a:p>
                      <a:r>
                        <a:rPr lang="en-GB" dirty="0" smtClean="0"/>
                        <a:t>70%</a:t>
                      </a:r>
                    </a:p>
                  </a:txBody>
                  <a:tcPr/>
                </a:tc>
                <a:tc>
                  <a:txBody>
                    <a:bodyPr/>
                    <a:lstStyle/>
                    <a:p>
                      <a:r>
                        <a:rPr lang="en-GB" dirty="0" smtClean="0"/>
                        <a:t>0.7</a:t>
                      </a:r>
                      <a:endParaRPr lang="en-GB" dirty="0"/>
                    </a:p>
                  </a:txBody>
                  <a:tcPr/>
                </a:tc>
                <a:tc>
                  <a:txBody>
                    <a:bodyPr/>
                    <a:lstStyle/>
                    <a:p>
                      <a:r>
                        <a:rPr lang="en-GB" dirty="0" smtClean="0"/>
                        <a:t>1.7</a:t>
                      </a:r>
                      <a:endParaRPr lang="en-GB" dirty="0"/>
                    </a:p>
                  </a:txBody>
                  <a:tcPr/>
                </a:tc>
                <a:tc>
                  <a:txBody>
                    <a:bodyPr/>
                    <a:lstStyle/>
                    <a:p>
                      <a:r>
                        <a:rPr lang="en-GB" dirty="0" smtClean="0"/>
                        <a:t>0.3</a:t>
                      </a:r>
                      <a:endParaRPr lang="en-GB" dirty="0"/>
                    </a:p>
                  </a:txBody>
                  <a:tcPr/>
                </a:tc>
              </a:tr>
              <a:tr h="440049">
                <a:tc>
                  <a:txBody>
                    <a:bodyPr/>
                    <a:lstStyle/>
                    <a:p>
                      <a:r>
                        <a:rPr lang="en-GB" dirty="0" smtClean="0"/>
                        <a:t>7%</a:t>
                      </a:r>
                      <a:endParaRPr lang="en-GB" dirty="0"/>
                    </a:p>
                  </a:txBody>
                  <a:tcPr/>
                </a:tc>
                <a:tc>
                  <a:txBody>
                    <a:bodyPr/>
                    <a:lstStyle/>
                    <a:p>
                      <a:r>
                        <a:rPr lang="en-GB" dirty="0" smtClean="0"/>
                        <a:t>0.07</a:t>
                      </a:r>
                      <a:endParaRPr lang="en-GB" dirty="0"/>
                    </a:p>
                  </a:txBody>
                  <a:tcPr/>
                </a:tc>
                <a:tc>
                  <a:txBody>
                    <a:bodyPr/>
                    <a:lstStyle/>
                    <a:p>
                      <a:r>
                        <a:rPr lang="en-GB" dirty="0" smtClean="0"/>
                        <a:t>1.07</a:t>
                      </a:r>
                      <a:endParaRPr lang="en-GB" dirty="0"/>
                    </a:p>
                  </a:txBody>
                  <a:tcPr/>
                </a:tc>
                <a:tc>
                  <a:txBody>
                    <a:bodyPr/>
                    <a:lstStyle/>
                    <a:p>
                      <a:r>
                        <a:rPr lang="en-GB" dirty="0" smtClean="0"/>
                        <a:t>0.93</a:t>
                      </a:r>
                      <a:endParaRPr lang="en-GB" dirty="0"/>
                    </a:p>
                  </a:txBody>
                  <a:tcPr/>
                </a:tc>
              </a:tr>
              <a:tr h="440049">
                <a:tc>
                  <a:txBody>
                    <a:bodyPr/>
                    <a:lstStyle/>
                    <a:p>
                      <a:r>
                        <a:rPr lang="en-GB" dirty="0" smtClean="0"/>
                        <a:t>16.5%</a:t>
                      </a:r>
                      <a:endParaRPr lang="en-GB" dirty="0"/>
                    </a:p>
                  </a:txBody>
                  <a:tcPr/>
                </a:tc>
                <a:tc>
                  <a:txBody>
                    <a:bodyPr/>
                    <a:lstStyle/>
                    <a:p>
                      <a:r>
                        <a:rPr lang="en-GB" dirty="0" smtClean="0"/>
                        <a:t>0.165</a:t>
                      </a:r>
                      <a:endParaRPr lang="en-GB" dirty="0"/>
                    </a:p>
                  </a:txBody>
                  <a:tcPr/>
                </a:tc>
                <a:tc>
                  <a:txBody>
                    <a:bodyPr/>
                    <a:lstStyle/>
                    <a:p>
                      <a:r>
                        <a:rPr lang="en-GB" dirty="0" smtClean="0"/>
                        <a:t>1.165</a:t>
                      </a:r>
                      <a:endParaRPr lang="en-GB" dirty="0"/>
                    </a:p>
                  </a:txBody>
                  <a:tcPr/>
                </a:tc>
                <a:tc>
                  <a:txBody>
                    <a:bodyPr/>
                    <a:lstStyle/>
                    <a:p>
                      <a:r>
                        <a:rPr lang="en-GB" dirty="0" smtClean="0"/>
                        <a:t>.835</a:t>
                      </a:r>
                      <a:endParaRPr lang="en-GB" dirty="0"/>
                    </a:p>
                  </a:txBody>
                  <a:tcPr/>
                </a:tc>
              </a:tr>
              <a:tr h="440049">
                <a:tc>
                  <a:txBody>
                    <a:bodyPr/>
                    <a:lstStyle/>
                    <a:p>
                      <a:r>
                        <a:rPr lang="en-GB" dirty="0" smtClean="0"/>
                        <a:t>23%</a:t>
                      </a:r>
                      <a:endParaRPr lang="en-GB" dirty="0"/>
                    </a:p>
                  </a:txBody>
                  <a:tcPr/>
                </a:tc>
                <a:tc>
                  <a:txBody>
                    <a:bodyPr/>
                    <a:lstStyle/>
                    <a:p>
                      <a:r>
                        <a:rPr lang="en-GB" dirty="0" smtClean="0"/>
                        <a:t>0.23</a:t>
                      </a:r>
                      <a:endParaRPr lang="en-GB" dirty="0"/>
                    </a:p>
                  </a:txBody>
                  <a:tcPr/>
                </a:tc>
                <a:tc>
                  <a:txBody>
                    <a:bodyPr/>
                    <a:lstStyle/>
                    <a:p>
                      <a:r>
                        <a:rPr lang="en-GB" dirty="0" smtClean="0"/>
                        <a:t>1.23</a:t>
                      </a:r>
                      <a:endParaRPr lang="en-GB" dirty="0"/>
                    </a:p>
                  </a:txBody>
                  <a:tcPr/>
                </a:tc>
                <a:tc>
                  <a:txBody>
                    <a:bodyPr/>
                    <a:lstStyle/>
                    <a:p>
                      <a:r>
                        <a:rPr lang="en-GB" dirty="0" smtClean="0"/>
                        <a:t>0.77</a:t>
                      </a:r>
                      <a:endParaRPr lang="en-GB" dirty="0"/>
                    </a:p>
                  </a:txBody>
                  <a:tcPr/>
                </a:tc>
              </a:tr>
              <a:tr h="440049">
                <a:tc>
                  <a:txBody>
                    <a:bodyPr/>
                    <a:lstStyle/>
                    <a:p>
                      <a:r>
                        <a:rPr lang="en-GB" dirty="0" smtClean="0"/>
                        <a:t>5.25%</a:t>
                      </a:r>
                      <a:endParaRPr lang="en-GB" dirty="0"/>
                    </a:p>
                  </a:txBody>
                  <a:tcPr/>
                </a:tc>
                <a:tc>
                  <a:txBody>
                    <a:bodyPr/>
                    <a:lstStyle/>
                    <a:p>
                      <a:r>
                        <a:rPr lang="en-GB" dirty="0" smtClean="0"/>
                        <a:t>0.0525</a:t>
                      </a:r>
                      <a:endParaRPr lang="en-GB" dirty="0"/>
                    </a:p>
                  </a:txBody>
                  <a:tcPr/>
                </a:tc>
                <a:tc>
                  <a:txBody>
                    <a:bodyPr/>
                    <a:lstStyle/>
                    <a:p>
                      <a:r>
                        <a:rPr lang="en-GB" dirty="0" smtClean="0"/>
                        <a:t>1.0525</a:t>
                      </a:r>
                      <a:endParaRPr lang="en-GB" dirty="0"/>
                    </a:p>
                  </a:txBody>
                  <a:tcPr/>
                </a:tc>
                <a:tc>
                  <a:txBody>
                    <a:bodyPr/>
                    <a:lstStyle/>
                    <a:p>
                      <a:r>
                        <a:rPr lang="en-GB" dirty="0" smtClean="0"/>
                        <a:t>0.9475</a:t>
                      </a:r>
                      <a:endParaRPr lang="en-GB" dirty="0"/>
                    </a:p>
                  </a:txBody>
                  <a:tcPr/>
                </a:tc>
              </a:tr>
              <a:tr h="440049">
                <a:tc>
                  <a:txBody>
                    <a:bodyPr/>
                    <a:lstStyle/>
                    <a:p>
                      <a:r>
                        <a:rPr lang="en-GB" dirty="0" smtClean="0"/>
                        <a:t>16%</a:t>
                      </a:r>
                      <a:endParaRPr lang="en-GB" dirty="0"/>
                    </a:p>
                  </a:txBody>
                  <a:tcPr/>
                </a:tc>
                <a:tc>
                  <a:txBody>
                    <a:bodyPr/>
                    <a:lstStyle/>
                    <a:p>
                      <a:r>
                        <a:rPr lang="en-GB" dirty="0" smtClean="0"/>
                        <a:t>0.16</a:t>
                      </a:r>
                      <a:endParaRPr lang="en-GB" dirty="0"/>
                    </a:p>
                  </a:txBody>
                  <a:tcPr/>
                </a:tc>
                <a:tc>
                  <a:txBody>
                    <a:bodyPr/>
                    <a:lstStyle/>
                    <a:p>
                      <a:r>
                        <a:rPr lang="en-GB" dirty="0" smtClean="0"/>
                        <a:t>1.16</a:t>
                      </a:r>
                      <a:endParaRPr lang="en-GB" dirty="0"/>
                    </a:p>
                  </a:txBody>
                  <a:tcPr/>
                </a:tc>
                <a:tc>
                  <a:txBody>
                    <a:bodyPr/>
                    <a:lstStyle/>
                    <a:p>
                      <a:r>
                        <a:rPr lang="en-GB" dirty="0" smtClean="0"/>
                        <a:t>.84</a:t>
                      </a:r>
                      <a:endParaRPr lang="en-GB" dirty="0"/>
                    </a:p>
                  </a:txBody>
                  <a:tcPr/>
                </a:tc>
              </a:tr>
              <a:tr h="440049">
                <a:tc>
                  <a:txBody>
                    <a:bodyPr/>
                    <a:lstStyle/>
                    <a:p>
                      <a:r>
                        <a:rPr lang="en-GB" dirty="0" smtClean="0"/>
                        <a:t>3%</a:t>
                      </a:r>
                      <a:endParaRPr lang="en-GB" dirty="0"/>
                    </a:p>
                  </a:txBody>
                  <a:tcPr/>
                </a:tc>
                <a:tc>
                  <a:txBody>
                    <a:bodyPr/>
                    <a:lstStyle/>
                    <a:p>
                      <a:r>
                        <a:rPr lang="en-GB" dirty="0" smtClean="0"/>
                        <a:t>0.03</a:t>
                      </a:r>
                      <a:endParaRPr lang="en-GB" dirty="0"/>
                    </a:p>
                  </a:txBody>
                  <a:tcPr/>
                </a:tc>
                <a:tc>
                  <a:txBody>
                    <a:bodyPr/>
                    <a:lstStyle/>
                    <a:p>
                      <a:r>
                        <a:rPr lang="en-GB" dirty="0" smtClean="0"/>
                        <a:t>1.03</a:t>
                      </a:r>
                      <a:endParaRPr lang="en-GB" dirty="0"/>
                    </a:p>
                  </a:txBody>
                  <a:tcPr/>
                </a:tc>
                <a:tc>
                  <a:txBody>
                    <a:bodyPr/>
                    <a:lstStyle/>
                    <a:p>
                      <a:r>
                        <a:rPr lang="en-GB" dirty="0" smtClean="0"/>
                        <a:t>0.97</a:t>
                      </a:r>
                      <a:endParaRPr lang="en-GB" dirty="0"/>
                    </a:p>
                  </a:txBody>
                  <a:tcPr/>
                </a:tc>
              </a:tr>
              <a:tr h="440049">
                <a:tc>
                  <a:txBody>
                    <a:bodyPr/>
                    <a:lstStyle/>
                    <a:p>
                      <a:r>
                        <a:rPr lang="en-GB" dirty="0" smtClean="0"/>
                        <a:t>11%</a:t>
                      </a:r>
                      <a:endParaRPr lang="en-GB" dirty="0"/>
                    </a:p>
                  </a:txBody>
                  <a:tcPr/>
                </a:tc>
                <a:tc>
                  <a:txBody>
                    <a:bodyPr/>
                    <a:lstStyle/>
                    <a:p>
                      <a:r>
                        <a:rPr lang="en-GB" dirty="0" smtClean="0"/>
                        <a:t>.11</a:t>
                      </a:r>
                      <a:endParaRPr lang="en-GB" dirty="0"/>
                    </a:p>
                  </a:txBody>
                  <a:tcPr/>
                </a:tc>
                <a:tc>
                  <a:txBody>
                    <a:bodyPr/>
                    <a:lstStyle/>
                    <a:p>
                      <a:r>
                        <a:rPr lang="en-GB" dirty="0" smtClean="0"/>
                        <a:t>1.11</a:t>
                      </a:r>
                      <a:endParaRPr lang="en-GB" dirty="0"/>
                    </a:p>
                  </a:txBody>
                  <a:tcPr/>
                </a:tc>
                <a:tc>
                  <a:txBody>
                    <a:bodyPr/>
                    <a:lstStyle/>
                    <a:p>
                      <a:r>
                        <a:rPr lang="en-GB" dirty="0" smtClean="0"/>
                        <a:t>0.89</a:t>
                      </a:r>
                      <a:endParaRPr lang="en-GB" dirty="0"/>
                    </a:p>
                  </a:txBody>
                  <a:tcPr/>
                </a:tc>
              </a:tr>
            </a:tbl>
          </a:graphicData>
        </a:graphic>
      </p:graphicFrame>
      <p:sp>
        <p:nvSpPr>
          <p:cNvPr id="5" name="TextBox 4"/>
          <p:cNvSpPr txBox="1"/>
          <p:nvPr/>
        </p:nvSpPr>
        <p:spPr>
          <a:xfrm>
            <a:off x="1619672" y="4941168"/>
            <a:ext cx="6408712" cy="1815882"/>
          </a:xfrm>
          <a:prstGeom prst="rect">
            <a:avLst/>
          </a:prstGeom>
          <a:noFill/>
        </p:spPr>
        <p:txBody>
          <a:bodyPr wrap="square" rtlCol="0">
            <a:spAutoFit/>
          </a:bodyPr>
          <a:lstStyle/>
          <a:p>
            <a:r>
              <a:rPr lang="en-GB" sz="2800" dirty="0" smtClean="0"/>
              <a:t>Find 12% of 500           500 X </a:t>
            </a:r>
            <a:r>
              <a:rPr lang="en-GB" sz="2800" dirty="0" smtClean="0">
                <a:solidFill>
                  <a:srgbClr val="FF0000"/>
                </a:solidFill>
              </a:rPr>
              <a:t>0.12</a:t>
            </a:r>
          </a:p>
          <a:p>
            <a:r>
              <a:rPr lang="en-GB" sz="2800" dirty="0" smtClean="0"/>
              <a:t>Increase  500 by 12%     500 </a:t>
            </a:r>
            <a:r>
              <a:rPr lang="en-GB" sz="2800" dirty="0" smtClean="0">
                <a:solidFill>
                  <a:srgbClr val="FF0000"/>
                </a:solidFill>
              </a:rPr>
              <a:t>x 1.12</a:t>
            </a:r>
          </a:p>
          <a:p>
            <a:r>
              <a:rPr lang="en-GB" sz="2800" dirty="0" smtClean="0"/>
              <a:t>Decrease 500 by 12%   500 </a:t>
            </a:r>
            <a:r>
              <a:rPr lang="en-GB" sz="2800" dirty="0" smtClean="0">
                <a:solidFill>
                  <a:srgbClr val="FF0000"/>
                </a:solidFill>
              </a:rPr>
              <a:t>x 0.88</a:t>
            </a:r>
          </a:p>
          <a:p>
            <a:endParaRPr lang="en-GB" sz="2800"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Fractions, Decimals and Percentages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67585" name="Rectangle 1"/>
          <p:cNvSpPr>
            <a:spLocks noChangeArrowheads="1"/>
          </p:cNvSpPr>
          <p:nvPr/>
        </p:nvSpPr>
        <p:spPr bwMode="auto">
          <a:xfrm>
            <a:off x="7343800" y="610136"/>
            <a:ext cx="1800200" cy="6247864"/>
          </a:xfrm>
          <a:prstGeom prst="rect">
            <a:avLst/>
          </a:prstGeom>
          <a:solidFill>
            <a:srgbClr val="FFC000"/>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buFont typeface="+mj-lt"/>
              <a:buAutoNum type="arabicPeriod"/>
            </a:pPr>
            <a:r>
              <a:rPr lang="en-GB" sz="1100" b="1" u="sng" dirty="0" smtClean="0"/>
              <a:t>   </a:t>
            </a:r>
          </a:p>
          <a:p>
            <a:pPr marL="800100" lvl="1" indent="-342900">
              <a:buFont typeface="+mj-lt"/>
              <a:buAutoNum type="alphaLcParenR"/>
            </a:pPr>
            <a:r>
              <a:rPr lang="en-GB" sz="1100" b="1" u="sng" dirty="0" smtClean="0"/>
              <a:t>75%</a:t>
            </a:r>
            <a:endParaRPr lang="en-GB" sz="1400" dirty="0" smtClean="0"/>
          </a:p>
          <a:p>
            <a:pPr marL="800100" lvl="1" indent="-342900">
              <a:buFont typeface="+mj-lt"/>
              <a:buAutoNum type="alphaLcParenR"/>
            </a:pPr>
            <a:r>
              <a:rPr lang="en-GB" sz="1100" b="1" u="sng" dirty="0" smtClean="0"/>
              <a:t>10%</a:t>
            </a:r>
            <a:endParaRPr lang="en-GB" sz="1400" dirty="0" smtClean="0"/>
          </a:p>
          <a:p>
            <a:pPr marL="800100" lvl="1" indent="-342900">
              <a:buFont typeface="+mj-lt"/>
              <a:buAutoNum type="alphaLcParenR"/>
            </a:pPr>
            <a:r>
              <a:rPr lang="en-GB" sz="1100" b="1" u="sng" dirty="0" smtClean="0"/>
              <a:t>20%</a:t>
            </a:r>
            <a:endParaRPr lang="en-GB" sz="1400" dirty="0" smtClean="0"/>
          </a:p>
          <a:p>
            <a:pPr marL="800100" lvl="1" indent="-342900">
              <a:buFont typeface="+mj-lt"/>
              <a:buAutoNum type="alphaLcParenR"/>
            </a:pPr>
            <a:r>
              <a:rPr lang="en-GB" sz="1100" b="1" u="sng" dirty="0" smtClean="0"/>
              <a:t>35%</a:t>
            </a:r>
            <a:endParaRPr lang="en-GB" sz="1400" dirty="0" smtClean="0"/>
          </a:p>
          <a:p>
            <a:pPr marL="800100" lvl="1" indent="-342900">
              <a:buFont typeface="+mj-lt"/>
              <a:buAutoNum type="alphaLcParenR"/>
            </a:pPr>
            <a:r>
              <a:rPr lang="en-GB" sz="1100" b="1" u="sng" dirty="0" smtClean="0"/>
              <a:t>42%</a:t>
            </a:r>
            <a:endParaRPr lang="en-GB" sz="1400" dirty="0" smtClean="0"/>
          </a:p>
          <a:p>
            <a:pPr marL="342900" lvl="0" indent="-342900">
              <a:buFont typeface="+mj-lt"/>
              <a:buAutoNum type="arabicPeriod"/>
            </a:pPr>
            <a:r>
              <a:rPr lang="en-GB" sz="1100" b="1" dirty="0" smtClean="0"/>
              <a:t> </a:t>
            </a:r>
            <a:endParaRPr lang="en-GB" sz="1400" dirty="0" smtClean="0"/>
          </a:p>
          <a:p>
            <a:pPr marL="800100" lvl="1" indent="-342900">
              <a:buFont typeface="+mj-lt"/>
              <a:buAutoNum type="alphaLcParenR"/>
            </a:pPr>
            <a:r>
              <a:rPr lang="en-GB" sz="1100" b="1" u="sng" dirty="0" smtClean="0"/>
              <a:t>0.7</a:t>
            </a:r>
            <a:endParaRPr lang="en-GB" sz="1400" dirty="0" smtClean="0"/>
          </a:p>
          <a:p>
            <a:pPr marL="800100" lvl="1" indent="-342900">
              <a:buFont typeface="+mj-lt"/>
              <a:buAutoNum type="alphaLcParenR"/>
            </a:pPr>
            <a:r>
              <a:rPr lang="en-GB" sz="1100" b="1" u="sng" dirty="0" smtClean="0"/>
              <a:t>0.25</a:t>
            </a:r>
            <a:endParaRPr lang="en-GB" sz="1400" dirty="0" smtClean="0"/>
          </a:p>
          <a:p>
            <a:pPr marL="800100" lvl="1" indent="-342900">
              <a:buFont typeface="+mj-lt"/>
              <a:buAutoNum type="alphaLcParenR"/>
            </a:pPr>
            <a:r>
              <a:rPr lang="en-GB" sz="1100" b="1" u="sng" dirty="0" smtClean="0"/>
              <a:t>0.3</a:t>
            </a:r>
            <a:endParaRPr lang="en-GB" sz="1400" dirty="0" smtClean="0"/>
          </a:p>
          <a:p>
            <a:pPr marL="800100" lvl="1" indent="-342900">
              <a:buFont typeface="+mj-lt"/>
              <a:buAutoNum type="alphaLcParenR"/>
            </a:pPr>
            <a:r>
              <a:rPr lang="en-GB" sz="1100" b="1" u="sng" dirty="0" smtClean="0"/>
              <a:t>0.15</a:t>
            </a:r>
            <a:endParaRPr lang="en-GB" sz="1400" dirty="0" smtClean="0"/>
          </a:p>
          <a:p>
            <a:pPr marL="800100" lvl="1" indent="-342900">
              <a:buFont typeface="+mj-lt"/>
              <a:buAutoNum type="alphaLcParenR"/>
            </a:pPr>
            <a:r>
              <a:rPr lang="en-GB" sz="1100" b="1" u="sng" dirty="0" smtClean="0"/>
              <a:t>0.05</a:t>
            </a:r>
            <a:endParaRPr lang="en-GB" sz="1400" dirty="0" smtClean="0"/>
          </a:p>
          <a:p>
            <a:pPr marL="342900" lvl="0" indent="-342900">
              <a:buFont typeface="+mj-lt"/>
              <a:buAutoNum type="arabicPeriod"/>
            </a:pPr>
            <a:r>
              <a:rPr lang="en-GB" sz="1100" b="1" dirty="0" smtClean="0"/>
              <a:t> </a:t>
            </a:r>
            <a:endParaRPr lang="en-GB" sz="1400" dirty="0" smtClean="0"/>
          </a:p>
          <a:p>
            <a:pPr marL="800100" lvl="1" indent="-342900">
              <a:buFont typeface="+mj-lt"/>
              <a:buAutoNum type="alphaLcParenR"/>
            </a:pPr>
            <a:r>
              <a:rPr lang="en-GB" sz="1100" b="1" u="sng" dirty="0" smtClean="0"/>
              <a:t>60% </a:t>
            </a:r>
            <a:endParaRPr lang="en-GB" sz="1400" dirty="0" smtClean="0"/>
          </a:p>
          <a:p>
            <a:pPr marL="800100" lvl="1" indent="-342900">
              <a:buFont typeface="+mj-lt"/>
              <a:buAutoNum type="alphaLcParenR"/>
            </a:pPr>
            <a:r>
              <a:rPr lang="en-GB" sz="1100" b="1" u="sng" dirty="0" smtClean="0"/>
              <a:t>70%</a:t>
            </a:r>
            <a:endParaRPr lang="en-GB" sz="1400" dirty="0" smtClean="0"/>
          </a:p>
          <a:p>
            <a:pPr marL="800100" lvl="1" indent="-342900">
              <a:buFont typeface="+mj-lt"/>
              <a:buAutoNum type="alphaLcParenR"/>
            </a:pPr>
            <a:r>
              <a:rPr lang="en-GB" sz="1100" b="1" u="sng" dirty="0" smtClean="0"/>
              <a:t>8%</a:t>
            </a:r>
            <a:endParaRPr lang="en-GB" sz="1400" dirty="0" smtClean="0"/>
          </a:p>
          <a:p>
            <a:pPr marL="800100" lvl="1" indent="-342900">
              <a:buFont typeface="+mj-lt"/>
              <a:buAutoNum type="alphaLcParenR"/>
            </a:pPr>
            <a:r>
              <a:rPr lang="en-GB" sz="1100" b="1" u="sng" dirty="0" smtClean="0"/>
              <a:t>27%</a:t>
            </a:r>
            <a:endParaRPr lang="en-GB" sz="1400" dirty="0" smtClean="0"/>
          </a:p>
          <a:p>
            <a:pPr marL="800100" lvl="1" indent="-342900">
              <a:buFont typeface="+mj-lt"/>
              <a:buAutoNum type="alphaLcParenR"/>
            </a:pPr>
            <a:r>
              <a:rPr lang="en-GB" sz="1100" b="1" u="sng" dirty="0" smtClean="0"/>
              <a:t>80%</a:t>
            </a:r>
            <a:endParaRPr lang="en-GB" sz="1400" dirty="0" smtClean="0"/>
          </a:p>
          <a:p>
            <a:pPr marL="342900" lvl="0" indent="-342900">
              <a:buFont typeface="+mj-lt"/>
              <a:buAutoNum type="arabicPeriod"/>
            </a:pPr>
            <a:r>
              <a:rPr lang="en-GB" sz="1100" b="1" u="sng" dirty="0" smtClean="0"/>
              <a:t>   </a:t>
            </a:r>
            <a:endParaRPr lang="en-GB" sz="1400" dirty="0" smtClean="0"/>
          </a:p>
          <a:p>
            <a:pPr marL="800100" lvl="1" indent="-342900">
              <a:buFont typeface="+mj-lt"/>
              <a:buAutoNum type="alphaLcParenR"/>
            </a:pPr>
            <a:r>
              <a:rPr lang="en-GB" sz="1100" b="1" u="sng" dirty="0" smtClean="0"/>
              <a:t>¼</a:t>
            </a:r>
            <a:endParaRPr lang="en-GB" sz="1400" dirty="0" smtClean="0"/>
          </a:p>
          <a:p>
            <a:pPr marL="800100" lvl="1" indent="-342900">
              <a:buFont typeface="+mj-lt"/>
              <a:buAutoNum type="alphaLcParenR"/>
            </a:pPr>
            <a:r>
              <a:rPr lang="en-GB" sz="1100" b="1" u="sng" dirty="0" smtClean="0"/>
              <a:t>33/100</a:t>
            </a:r>
            <a:endParaRPr lang="en-GB" sz="1400" dirty="0" smtClean="0"/>
          </a:p>
          <a:p>
            <a:pPr marL="800100" lvl="1" indent="-342900">
              <a:buFont typeface="+mj-lt"/>
              <a:buAutoNum type="alphaLcParenR"/>
            </a:pPr>
            <a:r>
              <a:rPr lang="en-GB" sz="1100" b="1" u="sng" dirty="0" smtClean="0"/>
              <a:t>51/100</a:t>
            </a:r>
            <a:endParaRPr lang="en-GB" sz="1400" dirty="0" smtClean="0"/>
          </a:p>
          <a:p>
            <a:pPr marL="800100" lvl="1" indent="-342900">
              <a:buFont typeface="+mj-lt"/>
              <a:buAutoNum type="alphaLcParenR"/>
            </a:pPr>
            <a:r>
              <a:rPr lang="en-GB" sz="1100" b="1" u="sng" dirty="0" smtClean="0"/>
              <a:t>4/5</a:t>
            </a:r>
            <a:endParaRPr lang="en-GB" sz="1400" dirty="0" smtClean="0"/>
          </a:p>
          <a:p>
            <a:pPr marL="800100" lvl="1" indent="-342900">
              <a:buFont typeface="+mj-lt"/>
              <a:buAutoNum type="alphaLcParenR"/>
            </a:pPr>
            <a:r>
              <a:rPr lang="en-GB" sz="1100" b="1" u="sng" dirty="0" smtClean="0"/>
              <a:t>1/5</a:t>
            </a:r>
            <a:endParaRPr lang="en-GB" sz="1400" dirty="0" smtClean="0"/>
          </a:p>
          <a:p>
            <a:pPr marL="342900" lvl="0" indent="-342900">
              <a:buFont typeface="+mj-lt"/>
              <a:buAutoNum type="arabicPeriod"/>
            </a:pPr>
            <a:r>
              <a:rPr lang="en-GB" sz="1100" b="1" u="sng" dirty="0" smtClean="0"/>
              <a:t>   </a:t>
            </a:r>
            <a:endParaRPr lang="en-GB" sz="1400" dirty="0" smtClean="0"/>
          </a:p>
          <a:p>
            <a:pPr marL="800100" lvl="1" indent="-342900">
              <a:buFont typeface="+mj-lt"/>
              <a:buAutoNum type="alphaLcParenR"/>
            </a:pPr>
            <a:r>
              <a:rPr lang="en-GB" sz="1100" b="1" u="sng" dirty="0" smtClean="0"/>
              <a:t>0.4</a:t>
            </a:r>
            <a:endParaRPr lang="en-GB" sz="1400" dirty="0" smtClean="0"/>
          </a:p>
          <a:p>
            <a:pPr marL="800100" lvl="1" indent="-342900">
              <a:buFont typeface="+mj-lt"/>
              <a:buAutoNum type="alphaLcParenR"/>
            </a:pPr>
            <a:r>
              <a:rPr lang="en-GB" sz="1100" b="1" u="sng" dirty="0" smtClean="0"/>
              <a:t>0.9</a:t>
            </a:r>
            <a:endParaRPr lang="en-GB" sz="1400" dirty="0" smtClean="0"/>
          </a:p>
          <a:p>
            <a:pPr marL="800100" lvl="1" indent="-342900">
              <a:buFont typeface="+mj-lt"/>
              <a:buAutoNum type="alphaLcParenR"/>
            </a:pPr>
            <a:r>
              <a:rPr lang="en-GB" sz="1100" b="1" u="sng" dirty="0" smtClean="0"/>
              <a:t>0.74</a:t>
            </a:r>
            <a:endParaRPr lang="en-GB" sz="1400" dirty="0" smtClean="0"/>
          </a:p>
          <a:p>
            <a:pPr marL="800100" lvl="1" indent="-342900">
              <a:buFont typeface="+mj-lt"/>
              <a:buAutoNum type="alphaLcParenR"/>
            </a:pPr>
            <a:r>
              <a:rPr lang="en-GB" sz="1100" b="1" u="sng" dirty="0" smtClean="0"/>
              <a:t>0.03</a:t>
            </a:r>
            <a:endParaRPr lang="en-GB" sz="1400" dirty="0" smtClean="0"/>
          </a:p>
          <a:p>
            <a:pPr marL="800100" lvl="1" indent="-342900">
              <a:buFont typeface="+mj-lt"/>
              <a:buAutoNum type="alphaLcParenR"/>
            </a:pPr>
            <a:r>
              <a:rPr lang="en-GB" sz="1100" b="1" u="sng" dirty="0" smtClean="0"/>
              <a:t>0.05</a:t>
            </a:r>
            <a:endParaRPr lang="en-GB" sz="1400" dirty="0" smtClean="0"/>
          </a:p>
          <a:p>
            <a:pPr marL="342900" lvl="0" indent="-342900">
              <a:buFont typeface="+mj-lt"/>
              <a:buAutoNum type="arabicPeriod"/>
            </a:pPr>
            <a:r>
              <a:rPr lang="en-GB" sz="1100" b="1" u="sng" dirty="0" smtClean="0"/>
              <a:t>  </a:t>
            </a:r>
            <a:endParaRPr lang="en-GB" sz="1400" dirty="0" smtClean="0"/>
          </a:p>
          <a:p>
            <a:pPr marL="800100" lvl="1" indent="-342900">
              <a:buFont typeface="+mj-lt"/>
              <a:buAutoNum type="alphaLcParenR"/>
            </a:pPr>
            <a:r>
              <a:rPr lang="en-GB" sz="1100" b="1" u="sng" dirty="0" smtClean="0"/>
              <a:t>7/10</a:t>
            </a:r>
            <a:endParaRPr lang="en-GB" sz="1400" dirty="0" smtClean="0"/>
          </a:p>
          <a:p>
            <a:pPr marL="800100" lvl="1" indent="-342900">
              <a:buFont typeface="+mj-lt"/>
              <a:buAutoNum type="alphaLcParenR"/>
            </a:pPr>
            <a:r>
              <a:rPr lang="en-GB" sz="1100" b="1" u="sng" dirty="0" smtClean="0"/>
              <a:t>3/5</a:t>
            </a:r>
            <a:endParaRPr lang="en-GB" sz="1400" dirty="0" smtClean="0"/>
          </a:p>
          <a:p>
            <a:pPr marL="800100" lvl="1" indent="-342900">
              <a:buFont typeface="+mj-lt"/>
              <a:buAutoNum type="alphaLcParenR"/>
            </a:pPr>
            <a:r>
              <a:rPr lang="en-GB" sz="1100" b="1" u="sng" dirty="0" smtClean="0"/>
              <a:t>11/50</a:t>
            </a:r>
            <a:endParaRPr lang="en-GB" sz="1400" dirty="0" smtClean="0"/>
          </a:p>
          <a:p>
            <a:pPr marL="800100" lvl="1" indent="-342900">
              <a:buFont typeface="+mj-lt"/>
              <a:buAutoNum type="alphaLcParenR"/>
            </a:pPr>
            <a:r>
              <a:rPr lang="en-GB" sz="1100" b="1" u="sng" dirty="0" smtClean="0"/>
              <a:t>7/20</a:t>
            </a:r>
            <a:endParaRPr lang="en-GB" sz="1400" dirty="0" smtClean="0"/>
          </a:p>
          <a:p>
            <a:pPr marL="800100" lvl="1" indent="-342900">
              <a:buFont typeface="+mj-lt"/>
              <a:buAutoNum type="alphaLcParenR"/>
            </a:pPr>
            <a:r>
              <a:rPr lang="en-GB" sz="1100" b="1" u="sng" dirty="0" smtClean="0"/>
              <a:t>21/50</a:t>
            </a:r>
            <a:endParaRPr lang="en-GB" sz="1400" dirty="0"/>
          </a:p>
        </p:txBody>
      </p:sp>
      <p:pic>
        <p:nvPicPr>
          <p:cNvPr id="67586" name="Picture 2"/>
          <p:cNvPicPr>
            <a:picLocks noChangeAspect="1" noChangeArrowheads="1"/>
          </p:cNvPicPr>
          <p:nvPr/>
        </p:nvPicPr>
        <p:blipFill>
          <a:blip r:embed="rId2" cstate="print"/>
          <a:srcRect l="5807" t="32110" r="56006" b="17688"/>
          <a:stretch>
            <a:fillRect/>
          </a:stretch>
        </p:blipFill>
        <p:spPr bwMode="auto">
          <a:xfrm>
            <a:off x="467544" y="980728"/>
            <a:ext cx="6722159" cy="4968552"/>
          </a:xfrm>
          <a:prstGeom prst="rect">
            <a:avLst/>
          </a:prstGeom>
          <a:noFill/>
          <a:ln w="28575">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sz="4800" dirty="0" smtClean="0">
                <a:latin typeface="Century Gothic" pitchFamily="34" charset="0"/>
              </a:rPr>
              <a:t>Finding Percentages</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45057" name="Rectangle 1"/>
          <p:cNvSpPr>
            <a:spLocks noChangeArrowheads="1"/>
          </p:cNvSpPr>
          <p:nvPr/>
        </p:nvSpPr>
        <p:spPr bwMode="auto">
          <a:xfrm>
            <a:off x="1" y="871065"/>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arenR"/>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Some percentages I can find easily by doing a single sum, what single sums can I do to find:</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b. 50%	  c.25%</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 I know 10% how can I find:</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b. 1%	    c. 20 %	d. 90%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 I know 50% how can I find:</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b. 25%</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30% of 250	b.   40% of 500      c. 15% of 220    	d.  75%   of  84</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35% of 440	b.   65% of 450      c. 16% of 220    	d.  82% of  96</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94% of 640	b.   8% of 520      c. 27% of 220    	d.  53% of  96</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Compare you methods for the questions above with a partner, where they the same ?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1681" name="Rectangle 1"/>
          <p:cNvSpPr>
            <a:spLocks noChangeArrowheads="1"/>
          </p:cNvSpPr>
          <p:nvPr/>
        </p:nvSpPr>
        <p:spPr bwMode="auto">
          <a:xfrm>
            <a:off x="6300192" y="332656"/>
            <a:ext cx="2843808" cy="6186309"/>
          </a:xfrm>
          <a:prstGeom prst="rect">
            <a:avLst/>
          </a:prstGeom>
          <a:solidFill>
            <a:srgbClr val="FFC000"/>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tabLst/>
            </a:pPr>
            <a:r>
              <a:rPr kumimoji="0" lang="en-GB" sz="2400" b="0" i="0" u="none" strike="noStrike" cap="none" normalizeH="0" dirty="0" smtClean="0">
                <a:ln>
                  <a:noFill/>
                </a:ln>
                <a:solidFill>
                  <a:schemeClr val="tx1"/>
                </a:solidFill>
                <a:effectLst/>
                <a:latin typeface="Arial" pitchFamily="34" charset="0"/>
                <a:cs typeface="Arial" pitchFamily="34" charset="0"/>
              </a:rPr>
              <a:t>ANSWERS</a:t>
            </a:r>
            <a:endParaRPr kumimoji="0" lang="en-GB" sz="800" b="0" i="0" u="none" strike="noStrike" cap="none" normalizeH="0" dirty="0" smtClean="0">
              <a:ln>
                <a:noFill/>
              </a:ln>
              <a:solidFill>
                <a:schemeClr val="tx1"/>
              </a:solidFill>
              <a:effectLst/>
              <a:latin typeface="Arial" pitchFamily="34" charset="0"/>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tabLst/>
            </a:pPr>
            <a:endParaRPr lang="en-GB" sz="800" dirty="0" smtClean="0">
              <a:latin typeface="Arial" pitchFamily="34" charset="0"/>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tabLst/>
            </a:pP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divide by 10</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divide by 2</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divide by 4</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half the answer</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divide by 10</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double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multiply by 9 or subtract 10% from original quantity</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divide by 10</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half 50%</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75</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200</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33</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63</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154</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292.5</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35.2</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78.72</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601.6</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41.6</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59.4</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50.88</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Percentage Increase/Decrease</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5121" name="Rectangle 1"/>
          <p:cNvSpPr>
            <a:spLocks noChangeArrowheads="1"/>
          </p:cNvSpPr>
          <p:nvPr/>
        </p:nvSpPr>
        <p:spPr bwMode="auto">
          <a:xfrm>
            <a:off x="0" y="759768"/>
            <a:ext cx="4932040" cy="5262979"/>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Explain how you would use a calculator to increase an amount by a given percent.</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Increase the following amounts by 42%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£225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£306</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£448</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£512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TV costs £120, how much will it cost if its price is increased by:</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31%</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62.5%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99.9%</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Simon puts £70 in a bank, each year the money in his bank increase by 5.5%, how much does he have in: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year</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years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years?</a:t>
            </a:r>
            <a:endParaRPr kumimoji="0" lang="en-GB"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4932040" y="764704"/>
            <a:ext cx="4211960" cy="5262979"/>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Explain how you would use a calculator to decrease an amount by a given percent.</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a:t>
            </a:r>
            <a:r>
              <a:rPr kumimoji="0" lang="en-GB" sz="16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Decrease the following amounts by 28%</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£225</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£306</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£125</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£448</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£512</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   A TV costs £120, how much will it cost if its price is decreased by:</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32%</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79%</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73.5%</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42%</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   A car bought for £6, 500 depreciates in value by 12.5% each year, how much will it be worth after:</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lvl="1" indent="-342900" eaLnBrk="0" fontAlgn="base" hangingPunct="0">
              <a:spcBef>
                <a:spcPct val="0"/>
              </a:spcBef>
              <a:spcAft>
                <a:spcPct val="0"/>
              </a:spcAft>
              <a:buFont typeface="+mj-lt"/>
              <a:buAutoNum type="alphaLcParenR"/>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year</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lvl="1" indent="-342900" eaLnBrk="0" fontAlgn="base" hangingPunct="0">
              <a:spcBef>
                <a:spcPct val="0"/>
              </a:spcBef>
              <a:spcAft>
                <a:spcPct val="0"/>
              </a:spcAft>
              <a:buFont typeface="+mj-lt"/>
              <a:buAutoNum type="alphaLcParenR"/>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years</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lvl="1" indent="-342900" eaLnBrk="0" fontAlgn="base" hangingPunct="0">
              <a:spcBef>
                <a:spcPct val="0"/>
              </a:spcBef>
              <a:spcAft>
                <a:spcPct val="0"/>
              </a:spcAft>
              <a:buFont typeface="+mj-lt"/>
              <a:buAutoNum type="alphaLcParenR"/>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years?</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0417" name="Rectangle 1"/>
          <p:cNvSpPr>
            <a:spLocks noChangeArrowheads="1"/>
          </p:cNvSpPr>
          <p:nvPr/>
        </p:nvSpPr>
        <p:spPr bwMode="auto">
          <a:xfrm>
            <a:off x="7092280" y="0"/>
            <a:ext cx="2051720" cy="6509474"/>
          </a:xfrm>
          <a:prstGeom prst="rect">
            <a:avLst/>
          </a:prstGeom>
          <a:solidFill>
            <a:srgbClr val="FFC000"/>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tabLst/>
            </a:pPr>
            <a:r>
              <a:rPr lang="en-GB" sz="1200" b="1" dirty="0" smtClean="0">
                <a:latin typeface="Comic Sans MS" pitchFamily="66" charset="0"/>
                <a:cs typeface="Times New Roman" pitchFamily="18" charset="0"/>
              </a:rPr>
              <a:t>ANSWERS</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319.5</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434.52</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177.5</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636.16</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727.04</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buFontTx/>
              <a:buAutoNum type="arabicPeriod"/>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lvl="1" eaLnBrk="0" fontAlgn="base" hangingPunct="0">
              <a:spcBef>
                <a:spcPct val="0"/>
              </a:spcBef>
              <a:spcAft>
                <a:spcPct val="0"/>
              </a:spcAft>
              <a:buFontTx/>
              <a:buAutoNum type="alphaLcParenR"/>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134.40</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157.20</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186</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195</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239.88</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73.50</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77.91</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91.49</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162</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220.32</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90</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322.56</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368.64</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buFontTx/>
              <a:buAutoNum type="arabicPeriod"/>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lvl="1" eaLnBrk="0" fontAlgn="base" hangingPunct="0">
              <a:spcBef>
                <a:spcPct val="0"/>
              </a:spcBef>
              <a:spcAft>
                <a:spcPct val="0"/>
              </a:spcAft>
              <a:buFontTx/>
              <a:buAutoNum type="alphaLcParenR"/>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97.20</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81.60</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25.20</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31.80</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69.60</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5687.50</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4976.56</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333.91</a:t>
            </a:r>
            <a:endParaRPr kumimoji="0" lang="en-GB" sz="28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Reverse Percentages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2049" name="Rectangle 1"/>
          <p:cNvSpPr>
            <a:spLocks noChangeArrowheads="1"/>
          </p:cNvSpPr>
          <p:nvPr/>
        </p:nvSpPr>
        <p:spPr bwMode="auto">
          <a:xfrm>
            <a:off x="0" y="764704"/>
            <a:ext cx="5004048" cy="5078313"/>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would you multiply an amount by to  increase it by:</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the original prices of these prices that have been increased by the given percentage: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£49.5 after 10% increase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£74.75 after 15% increase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£61 after 22% increase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£104 after 30% increase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£120 after 50% increase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have £252 in my bank account; this is due to me earning 5% interest on what I originally had put in. How much money did I have originally in my bank account?</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5004048" y="764704"/>
            <a:ext cx="3960440" cy="5078313"/>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What would you multiply an amount by to decrease it by:</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Find the original prices of these items that have been decreased by the given percentage: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£72 after 10% decrease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£93.5 after 15% decrease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£39 after 35% decrease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£4 9fter 40% decrease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£67.50 after 55% decrease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 A Cars value has dropped by 11.5% it is now worth £3053.25, what was it worth when it was new?</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45" name="Rectangle 1"/>
          <p:cNvSpPr>
            <a:spLocks noChangeArrowheads="1"/>
          </p:cNvSpPr>
          <p:nvPr/>
        </p:nvSpPr>
        <p:spPr bwMode="auto">
          <a:xfrm>
            <a:off x="7092280" y="380025"/>
            <a:ext cx="2051720" cy="5909310"/>
          </a:xfrm>
          <a:prstGeom prst="rect">
            <a:avLst/>
          </a:prstGeom>
          <a:solidFill>
            <a:srgbClr val="FFC000"/>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Answers</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1.15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1.04</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1.005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1.135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228600" indent="-228600" eaLnBrk="0" fontAlgn="base" hangingPunct="0">
              <a:spcBef>
                <a:spcPct val="0"/>
              </a:spcBef>
              <a:spcAft>
                <a:spcPct val="0"/>
              </a:spcAft>
              <a:buFont typeface="+mj-lt"/>
              <a:buAutoNum type="arabicPeriod"/>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marL="685800" lvl="1" indent="-228600" eaLnBrk="0" fontAlgn="base" hangingPunct="0">
              <a:spcBef>
                <a:spcPct val="0"/>
              </a:spcBef>
              <a:spcAft>
                <a:spcPct val="0"/>
              </a:spcAft>
              <a:buFont typeface="+mj-lt"/>
              <a:buAutoNum type="alphaLcParenR"/>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228600" indent="-228600" eaLnBrk="0" fontAlgn="base" hangingPunct="0">
              <a:spcBef>
                <a:spcPct val="0"/>
              </a:spcBef>
              <a:spcAft>
                <a:spcPct val="0"/>
              </a:spcAft>
              <a:buFont typeface="+mj-lt"/>
              <a:buAutoNum type="arabicPeriod"/>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240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0.85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0.75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0.96</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0.995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0.865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110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150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3450</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subTitle" idx="1"/>
          </p:nvPr>
        </p:nvSpPr>
        <p:spPr bwMode="auto">
          <a:xfrm>
            <a:off x="685800" y="4071938"/>
            <a:ext cx="7391400" cy="525462"/>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a:lnSpc>
                <a:spcPct val="80000"/>
              </a:lnSpc>
              <a:spcBef>
                <a:spcPct val="0"/>
              </a:spcBef>
            </a:pPr>
            <a:r>
              <a:rPr lang="en-GB" sz="2400" b="1">
                <a:solidFill>
                  <a:srgbClr val="FFFFFF"/>
                </a:solidFill>
              </a:rPr>
              <a:t>N5.4 Increasing and decreasing by a percentage</a:t>
            </a:r>
          </a:p>
        </p:txBody>
      </p:sp>
      <p:pic>
        <p:nvPicPr>
          <p:cNvPr id="35851" name="Picture 11" descr="right_button">
            <a:hlinkClick r:id="" action="ppaction://hlinkshowjump?jump=nextslide"/>
          </p:cNvPr>
          <p:cNvPicPr>
            <a:picLocks noChangeAspect="1" noChangeArrowheads="1"/>
          </p:cNvPicPr>
          <p:nvPr/>
        </p:nvPicPr>
        <p:blipFill>
          <a:blip r:embed="rId3" cstate="print"/>
          <a:srcRect/>
          <a:stretch>
            <a:fillRect/>
          </a:stretch>
        </p:blipFill>
        <p:spPr bwMode="auto">
          <a:xfrm>
            <a:off x="8459788" y="6092825"/>
            <a:ext cx="501650" cy="531813"/>
          </a:xfrm>
          <a:prstGeom prst="rect">
            <a:avLst/>
          </a:prstGeom>
          <a:noFill/>
        </p:spPr>
      </p:pic>
      <p:pic>
        <p:nvPicPr>
          <p:cNvPr id="35852" name="Picture 12" descr="left_button">
            <a:hlinkClick r:id="" action="ppaction://hlinkshowjump?jump=previousslide"/>
          </p:cNvPr>
          <p:cNvPicPr>
            <a:picLocks noChangeAspect="1" noChangeArrowheads="1"/>
          </p:cNvPicPr>
          <p:nvPr/>
        </p:nvPicPr>
        <p:blipFill>
          <a:blip r:embed="rId4" cstate="print"/>
          <a:srcRect/>
          <a:stretch>
            <a:fillRect/>
          </a:stretch>
        </p:blipFill>
        <p:spPr bwMode="auto">
          <a:xfrm>
            <a:off x="179388" y="6078538"/>
            <a:ext cx="542925" cy="576262"/>
          </a:xfrm>
          <a:prstGeom prst="rect">
            <a:avLst/>
          </a:prstGeom>
          <a:noFill/>
        </p:spPr>
      </p:pic>
      <p:sp>
        <p:nvSpPr>
          <p:cNvPr id="35860" name="Rectangle 20"/>
          <p:cNvSpPr>
            <a:spLocks noGrp="1" noChangeArrowheads="1"/>
          </p:cNvSpPr>
          <p:nvPr>
            <p:ph type="ctrTitle"/>
          </p:nvPr>
        </p:nvSpPr>
        <p:spPr>
          <a:xfrm>
            <a:off x="150813" y="150813"/>
            <a:ext cx="7772400" cy="609600"/>
          </a:xfrm>
        </p:spPr>
        <p:txBody>
          <a:bodyPr>
            <a:normAutofit fontScale="90000"/>
          </a:bodyPr>
          <a:lstStyle/>
          <a:p>
            <a:r>
              <a:rPr lang="en-GB"/>
              <a:t>Contents</a:t>
            </a:r>
          </a:p>
        </p:txBody>
      </p:sp>
      <p:sp>
        <p:nvSpPr>
          <p:cNvPr id="35877" name="AutoShape 37"/>
          <p:cNvSpPr>
            <a:spLocks noChangeArrowheads="1"/>
          </p:cNvSpPr>
          <p:nvPr/>
        </p:nvSpPr>
        <p:spPr bwMode="auto">
          <a:xfrm>
            <a:off x="685800" y="4783138"/>
            <a:ext cx="4191000" cy="525462"/>
          </a:xfrm>
          <a:prstGeom prst="roundRect">
            <a:avLst>
              <a:gd name="adj" fmla="val 43579"/>
            </a:avLst>
          </a:prstGeom>
          <a:solidFill>
            <a:schemeClr val="bg1"/>
          </a:solidFill>
          <a:ln w="38100">
            <a:solidFill>
              <a:srgbClr val="9900CC"/>
            </a:solidFill>
            <a:round/>
            <a:headEnd/>
            <a:tailEnd/>
          </a:ln>
          <a:effectLst/>
        </p:spPr>
        <p:txBody>
          <a:bodyPr tIns="0" bIns="0" anchor="ctr"/>
          <a:lstStyle/>
          <a:p>
            <a:pPr>
              <a:lnSpc>
                <a:spcPct val="80000"/>
              </a:lnSpc>
            </a:pPr>
            <a:r>
              <a:rPr lang="en-GB" b="1">
                <a:solidFill>
                  <a:srgbClr val="33CC33"/>
                </a:solidFill>
                <a:cs typeface="Arial" charset="0"/>
              </a:rPr>
              <a:t>N5.5 Reverse percentages</a:t>
            </a:r>
          </a:p>
        </p:txBody>
      </p:sp>
      <p:sp>
        <p:nvSpPr>
          <p:cNvPr id="35881" name="AutoShape 41"/>
          <p:cNvSpPr>
            <a:spLocks noChangeArrowheads="1"/>
          </p:cNvSpPr>
          <p:nvPr/>
        </p:nvSpPr>
        <p:spPr bwMode="auto">
          <a:xfrm>
            <a:off x="304800" y="1033463"/>
            <a:ext cx="3276600" cy="719137"/>
          </a:xfrm>
          <a:prstGeom prst="roundRect">
            <a:avLst>
              <a:gd name="adj" fmla="val 43579"/>
            </a:avLst>
          </a:prstGeom>
          <a:solidFill>
            <a:srgbClr val="010066"/>
          </a:solidFill>
          <a:ln w="63500">
            <a:solidFill>
              <a:srgbClr val="9900CC"/>
            </a:solidFill>
            <a:round/>
            <a:headEnd/>
            <a:tailEnd/>
          </a:ln>
          <a:effectLst/>
        </p:spPr>
        <p:txBody>
          <a:bodyPr/>
          <a:lstStyle/>
          <a:p>
            <a:pPr marL="342900" indent="-342900" eaLnBrk="0" hangingPunct="0">
              <a:lnSpc>
                <a:spcPct val="90000"/>
              </a:lnSpc>
            </a:pPr>
            <a:r>
              <a:rPr lang="en-GB" sz="3000" b="1">
                <a:solidFill>
                  <a:schemeClr val="bg1"/>
                </a:solidFill>
                <a:cs typeface="Arial" charset="0"/>
              </a:rPr>
              <a:t>N5 Percentages</a:t>
            </a:r>
            <a:endParaRPr lang="en-GB" sz="3000">
              <a:solidFill>
                <a:schemeClr val="bg1"/>
              </a:solidFill>
              <a:cs typeface="Arial" charset="0"/>
            </a:endParaRPr>
          </a:p>
        </p:txBody>
      </p:sp>
      <p:sp>
        <p:nvSpPr>
          <p:cNvPr id="35883" name="AutoShape 43"/>
          <p:cNvSpPr>
            <a:spLocks noChangeArrowheads="1"/>
          </p:cNvSpPr>
          <p:nvPr/>
        </p:nvSpPr>
        <p:spPr bwMode="auto">
          <a:xfrm>
            <a:off x="685800" y="1938338"/>
            <a:ext cx="6448425" cy="525462"/>
          </a:xfrm>
          <a:prstGeom prst="roundRect">
            <a:avLst>
              <a:gd name="adj" fmla="val 43579"/>
            </a:avLst>
          </a:prstGeom>
          <a:solidFill>
            <a:schemeClr val="bg1"/>
          </a:solidFill>
          <a:ln w="38100">
            <a:solidFill>
              <a:srgbClr val="9900CC"/>
            </a:solidFill>
            <a:round/>
            <a:headEnd/>
            <a:tailEnd/>
          </a:ln>
          <a:effectLst/>
        </p:spPr>
        <p:txBody>
          <a:bodyPr tIns="0" bIns="0" anchor="ctr"/>
          <a:lstStyle/>
          <a:p>
            <a:pPr>
              <a:lnSpc>
                <a:spcPct val="80000"/>
              </a:lnSpc>
            </a:pPr>
            <a:r>
              <a:rPr lang="en-GB" b="1">
                <a:solidFill>
                  <a:srgbClr val="33CC33"/>
                </a:solidFill>
                <a:cs typeface="Arial" charset="0"/>
              </a:rPr>
              <a:t>N5.1 Fractions, decimals and percentages</a:t>
            </a:r>
          </a:p>
        </p:txBody>
      </p:sp>
      <p:sp>
        <p:nvSpPr>
          <p:cNvPr id="35885" name="Oval 45"/>
          <p:cNvSpPr>
            <a:spLocks noChangeAspect="1" noChangeArrowheads="1"/>
          </p:cNvSpPr>
          <p:nvPr/>
        </p:nvSpPr>
        <p:spPr bwMode="auto">
          <a:xfrm>
            <a:off x="304800" y="2074863"/>
            <a:ext cx="252413"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lgn="ctr" eaLnBrk="0" hangingPunct="0"/>
            <a:endParaRPr lang="en-US">
              <a:solidFill>
                <a:srgbClr val="FF6600"/>
              </a:solidFill>
            </a:endParaRPr>
          </a:p>
          <a:p>
            <a:pPr algn="ctr" eaLnBrk="0" hangingPunct="0"/>
            <a:endParaRPr lang="en-GB" b="1">
              <a:solidFill>
                <a:schemeClr val="tx1"/>
              </a:solidFill>
            </a:endParaRPr>
          </a:p>
        </p:txBody>
      </p:sp>
      <p:sp>
        <p:nvSpPr>
          <p:cNvPr id="35886" name="Oval 46"/>
          <p:cNvSpPr>
            <a:spLocks noChangeAspect="1" noChangeArrowheads="1"/>
          </p:cNvSpPr>
          <p:nvPr/>
        </p:nvSpPr>
        <p:spPr bwMode="auto">
          <a:xfrm>
            <a:off x="304800" y="2786063"/>
            <a:ext cx="252413"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endParaRPr lang="en-GB"/>
          </a:p>
        </p:txBody>
      </p:sp>
      <p:sp>
        <p:nvSpPr>
          <p:cNvPr id="35887" name="Oval 47"/>
          <p:cNvSpPr>
            <a:spLocks noChangeAspect="1" noChangeArrowheads="1"/>
          </p:cNvSpPr>
          <p:nvPr/>
        </p:nvSpPr>
        <p:spPr bwMode="auto">
          <a:xfrm>
            <a:off x="304800" y="3497263"/>
            <a:ext cx="252413"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endParaRPr lang="en-GB"/>
          </a:p>
        </p:txBody>
      </p:sp>
      <p:sp>
        <p:nvSpPr>
          <p:cNvPr id="35888" name="Oval 48"/>
          <p:cNvSpPr>
            <a:spLocks noChangeAspect="1" noChangeArrowheads="1"/>
          </p:cNvSpPr>
          <p:nvPr/>
        </p:nvSpPr>
        <p:spPr bwMode="auto">
          <a:xfrm>
            <a:off x="304800" y="5630863"/>
            <a:ext cx="252413"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endParaRPr lang="en-GB"/>
          </a:p>
        </p:txBody>
      </p:sp>
      <p:sp>
        <p:nvSpPr>
          <p:cNvPr id="35889" name="Oval 49"/>
          <p:cNvSpPr>
            <a:spLocks noChangeAspect="1" noChangeArrowheads="1"/>
          </p:cNvSpPr>
          <p:nvPr/>
        </p:nvSpPr>
        <p:spPr bwMode="auto">
          <a:xfrm>
            <a:off x="304800" y="4208463"/>
            <a:ext cx="252413"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endParaRPr lang="en-GB"/>
          </a:p>
        </p:txBody>
      </p:sp>
      <p:sp>
        <p:nvSpPr>
          <p:cNvPr id="35890" name="Oval 50"/>
          <p:cNvSpPr>
            <a:spLocks noChangeAspect="1" noChangeArrowheads="1"/>
          </p:cNvSpPr>
          <p:nvPr/>
        </p:nvSpPr>
        <p:spPr bwMode="auto">
          <a:xfrm>
            <a:off x="304800" y="4919663"/>
            <a:ext cx="252413"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endParaRPr lang="en-GB"/>
          </a:p>
        </p:txBody>
      </p:sp>
      <p:sp>
        <p:nvSpPr>
          <p:cNvPr id="35892" name="AutoShape 52"/>
          <p:cNvSpPr>
            <a:spLocks noChangeArrowheads="1"/>
          </p:cNvSpPr>
          <p:nvPr/>
        </p:nvSpPr>
        <p:spPr bwMode="auto">
          <a:xfrm>
            <a:off x="685800" y="5494338"/>
            <a:ext cx="4572000" cy="525462"/>
          </a:xfrm>
          <a:prstGeom prst="roundRect">
            <a:avLst>
              <a:gd name="adj" fmla="val 43579"/>
            </a:avLst>
          </a:prstGeom>
          <a:solidFill>
            <a:schemeClr val="bg1"/>
          </a:solidFill>
          <a:ln w="38100">
            <a:solidFill>
              <a:srgbClr val="9900CC"/>
            </a:solidFill>
            <a:round/>
            <a:headEnd/>
            <a:tailEnd/>
          </a:ln>
          <a:effectLst/>
        </p:spPr>
        <p:txBody>
          <a:bodyPr tIns="0" bIns="0" anchor="ctr"/>
          <a:lstStyle/>
          <a:p>
            <a:pPr>
              <a:lnSpc>
                <a:spcPct val="80000"/>
              </a:lnSpc>
            </a:pPr>
            <a:r>
              <a:rPr lang="en-GB" b="1">
                <a:solidFill>
                  <a:srgbClr val="33CC33"/>
                </a:solidFill>
                <a:cs typeface="Arial" charset="0"/>
              </a:rPr>
              <a:t>N5.6 Compound percentages</a:t>
            </a:r>
          </a:p>
        </p:txBody>
      </p:sp>
      <p:sp>
        <p:nvSpPr>
          <p:cNvPr id="35893" name="AutoShape 53"/>
          <p:cNvSpPr>
            <a:spLocks noChangeArrowheads="1"/>
          </p:cNvSpPr>
          <p:nvPr/>
        </p:nvSpPr>
        <p:spPr bwMode="auto">
          <a:xfrm>
            <a:off x="685800" y="2649538"/>
            <a:ext cx="4800600" cy="525462"/>
          </a:xfrm>
          <a:prstGeom prst="roundRect">
            <a:avLst>
              <a:gd name="adj" fmla="val 43579"/>
            </a:avLst>
          </a:prstGeom>
          <a:solidFill>
            <a:schemeClr val="bg1"/>
          </a:solidFill>
          <a:ln w="38100">
            <a:solidFill>
              <a:srgbClr val="9900CC"/>
            </a:solidFill>
            <a:round/>
            <a:headEnd/>
            <a:tailEnd/>
          </a:ln>
          <a:effectLst/>
        </p:spPr>
        <p:txBody>
          <a:bodyPr tIns="0" bIns="0" anchor="ctr"/>
          <a:lstStyle/>
          <a:p>
            <a:pPr>
              <a:lnSpc>
                <a:spcPct val="80000"/>
              </a:lnSpc>
            </a:pPr>
            <a:r>
              <a:rPr lang="en-GB" b="1">
                <a:solidFill>
                  <a:srgbClr val="33CC33"/>
                </a:solidFill>
                <a:cs typeface="Arial" charset="0"/>
              </a:rPr>
              <a:t>N5.2 Percentages of quantities</a:t>
            </a:r>
          </a:p>
        </p:txBody>
      </p:sp>
      <p:sp>
        <p:nvSpPr>
          <p:cNvPr id="35894" name="AutoShape 54"/>
          <p:cNvSpPr>
            <a:spLocks noChangeArrowheads="1"/>
          </p:cNvSpPr>
          <p:nvPr/>
        </p:nvSpPr>
        <p:spPr bwMode="auto">
          <a:xfrm>
            <a:off x="685800" y="3360738"/>
            <a:ext cx="5334000" cy="525462"/>
          </a:xfrm>
          <a:prstGeom prst="roundRect">
            <a:avLst>
              <a:gd name="adj" fmla="val 43579"/>
            </a:avLst>
          </a:prstGeom>
          <a:solidFill>
            <a:schemeClr val="bg1"/>
          </a:solidFill>
          <a:ln w="38100">
            <a:solidFill>
              <a:srgbClr val="9900CC"/>
            </a:solidFill>
            <a:round/>
            <a:headEnd/>
            <a:tailEnd/>
          </a:ln>
          <a:effectLst/>
        </p:spPr>
        <p:txBody>
          <a:bodyPr tIns="0" bIns="0" anchor="ctr"/>
          <a:lstStyle/>
          <a:p>
            <a:pPr>
              <a:lnSpc>
                <a:spcPct val="80000"/>
              </a:lnSpc>
            </a:pPr>
            <a:r>
              <a:rPr lang="en-GB" b="1">
                <a:solidFill>
                  <a:srgbClr val="33CC33"/>
                </a:solidFill>
                <a:cs typeface="Arial" charset="0"/>
              </a:rPr>
              <a:t>N5.3 Finding a percentage change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right_button">
            <a:hlinkClick r:id="" action="ppaction://hlinkshowjump?jump=nextslide"/>
          </p:cNvPr>
          <p:cNvPicPr>
            <a:picLocks noChangeAspect="1" noChangeArrowheads="1"/>
          </p:cNvPicPr>
          <p:nvPr/>
        </p:nvPicPr>
        <p:blipFill>
          <a:blip r:embed="rId3" cstate="print"/>
          <a:srcRect/>
          <a:stretch>
            <a:fillRect/>
          </a:stretch>
        </p:blipFill>
        <p:spPr bwMode="auto">
          <a:xfrm>
            <a:off x="8459788" y="6092825"/>
            <a:ext cx="501650" cy="531813"/>
          </a:xfrm>
          <a:prstGeom prst="rect">
            <a:avLst/>
          </a:prstGeom>
          <a:noFill/>
        </p:spPr>
      </p:pic>
      <p:pic>
        <p:nvPicPr>
          <p:cNvPr id="176131" name="Picture 3" descr="left_button">
            <a:hlinkClick r:id="" action="ppaction://hlinkshowjump?jump=previousslide"/>
          </p:cNvPr>
          <p:cNvPicPr>
            <a:picLocks noChangeAspect="1" noChangeArrowheads="1"/>
          </p:cNvPicPr>
          <p:nvPr/>
        </p:nvPicPr>
        <p:blipFill>
          <a:blip r:embed="rId4" cstate="print"/>
          <a:srcRect/>
          <a:stretch>
            <a:fillRect/>
          </a:stretch>
        </p:blipFill>
        <p:spPr bwMode="auto">
          <a:xfrm>
            <a:off x="179388" y="6078538"/>
            <a:ext cx="542925" cy="576262"/>
          </a:xfrm>
          <a:prstGeom prst="rect">
            <a:avLst/>
          </a:prstGeom>
          <a:noFill/>
        </p:spPr>
      </p:pic>
      <p:sp>
        <p:nvSpPr>
          <p:cNvPr id="176132" name="Rectangle 4"/>
          <p:cNvSpPr>
            <a:spLocks noGrp="1" noChangeArrowheads="1"/>
          </p:cNvSpPr>
          <p:nvPr>
            <p:ph type="title" idx="4294967295"/>
          </p:nvPr>
        </p:nvSpPr>
        <p:spPr>
          <a:xfrm>
            <a:off x="152400" y="153988"/>
            <a:ext cx="5553075" cy="541337"/>
          </a:xfrm>
          <a:noFill/>
          <a:ln/>
        </p:spPr>
        <p:txBody>
          <a:bodyPr>
            <a:normAutofit fontScale="90000"/>
          </a:bodyPr>
          <a:lstStyle/>
          <a:p>
            <a:r>
              <a:rPr lang="en-GB">
                <a:solidFill>
                  <a:srgbClr val="5B0091"/>
                </a:solidFill>
              </a:rPr>
              <a:t>Percentage increase</a:t>
            </a:r>
            <a:endParaRPr lang="en-GB"/>
          </a:p>
        </p:txBody>
      </p:sp>
      <p:sp>
        <p:nvSpPr>
          <p:cNvPr id="176133" name="Text Box 5"/>
          <p:cNvSpPr txBox="1">
            <a:spLocks noChangeArrowheads="1"/>
          </p:cNvSpPr>
          <p:nvPr/>
        </p:nvSpPr>
        <p:spPr bwMode="auto">
          <a:xfrm>
            <a:off x="457200" y="2286000"/>
            <a:ext cx="8458200" cy="822325"/>
          </a:xfrm>
          <a:prstGeom prst="rect">
            <a:avLst/>
          </a:prstGeom>
          <a:noFill/>
          <a:ln w="9525">
            <a:noFill/>
            <a:miter lim="800000"/>
            <a:headEnd/>
            <a:tailEnd/>
          </a:ln>
          <a:effectLst/>
        </p:spPr>
        <p:txBody>
          <a:bodyPr>
            <a:spAutoFit/>
          </a:bodyPr>
          <a:lstStyle/>
          <a:p>
            <a:pPr eaLnBrk="0" hangingPunct="0"/>
            <a:r>
              <a:rPr lang="en-GB"/>
              <a:t>There are two methods to increase an amount by a given percentage.</a:t>
            </a:r>
          </a:p>
        </p:txBody>
      </p:sp>
      <p:sp>
        <p:nvSpPr>
          <p:cNvPr id="176134" name="Text Box 6"/>
          <p:cNvSpPr txBox="1">
            <a:spLocks noChangeArrowheads="1"/>
          </p:cNvSpPr>
          <p:nvPr/>
        </p:nvSpPr>
        <p:spPr bwMode="auto">
          <a:xfrm>
            <a:off x="1211263" y="990600"/>
            <a:ext cx="6721475" cy="1216025"/>
          </a:xfrm>
          <a:prstGeom prst="rect">
            <a:avLst/>
          </a:prstGeom>
          <a:solidFill>
            <a:srgbClr val="FFFFCC"/>
          </a:solidFill>
          <a:ln w="28575">
            <a:solidFill>
              <a:schemeClr val="tx1"/>
            </a:solidFill>
            <a:miter lim="800000"/>
            <a:headEnd/>
            <a:tailEnd/>
          </a:ln>
          <a:effectLst/>
        </p:spPr>
        <p:txBody>
          <a:bodyPr>
            <a:spAutoFit/>
          </a:bodyPr>
          <a:lstStyle/>
          <a:p>
            <a:pPr algn="ctr" eaLnBrk="0" hangingPunct="0"/>
            <a:r>
              <a:rPr lang="en-GB"/>
              <a:t>The value of Frank’s house has gone up by 20% since last year. If the house was worth £150 000 last year how much is it worth now?</a:t>
            </a:r>
          </a:p>
        </p:txBody>
      </p:sp>
      <p:grpSp>
        <p:nvGrpSpPr>
          <p:cNvPr id="2" name="Group 15"/>
          <p:cNvGrpSpPr>
            <a:grpSpLocks/>
          </p:cNvGrpSpPr>
          <p:nvPr/>
        </p:nvGrpSpPr>
        <p:grpSpPr bwMode="auto">
          <a:xfrm>
            <a:off x="457200" y="3081338"/>
            <a:ext cx="8474075" cy="1250950"/>
            <a:chOff x="288" y="1941"/>
            <a:chExt cx="5338" cy="788"/>
          </a:xfrm>
        </p:grpSpPr>
        <p:sp>
          <p:nvSpPr>
            <p:cNvPr id="176135" name="Text Box 7"/>
            <p:cNvSpPr txBox="1">
              <a:spLocks noChangeArrowheads="1"/>
            </p:cNvSpPr>
            <p:nvPr/>
          </p:nvSpPr>
          <p:spPr bwMode="auto">
            <a:xfrm>
              <a:off x="288" y="1941"/>
              <a:ext cx="958" cy="288"/>
            </a:xfrm>
            <a:prstGeom prst="rect">
              <a:avLst/>
            </a:prstGeom>
            <a:noFill/>
            <a:ln w="9525">
              <a:noFill/>
              <a:miter lim="800000"/>
              <a:headEnd/>
              <a:tailEnd/>
            </a:ln>
            <a:effectLst/>
          </p:spPr>
          <p:txBody>
            <a:bodyPr wrap="none">
              <a:spAutoFit/>
            </a:bodyPr>
            <a:lstStyle/>
            <a:p>
              <a:pPr eaLnBrk="0" hangingPunct="0"/>
              <a:r>
                <a:rPr lang="en-GB" b="1"/>
                <a:t>Method 1</a:t>
              </a:r>
            </a:p>
          </p:txBody>
        </p:sp>
        <p:sp>
          <p:nvSpPr>
            <p:cNvPr id="176136" name="Text Box 8"/>
            <p:cNvSpPr txBox="1">
              <a:spLocks noChangeArrowheads="1"/>
            </p:cNvSpPr>
            <p:nvPr/>
          </p:nvSpPr>
          <p:spPr bwMode="auto">
            <a:xfrm>
              <a:off x="288" y="2211"/>
              <a:ext cx="5338" cy="518"/>
            </a:xfrm>
            <a:prstGeom prst="rect">
              <a:avLst/>
            </a:prstGeom>
            <a:noFill/>
            <a:ln w="9525">
              <a:noFill/>
              <a:miter lim="800000"/>
              <a:headEnd/>
              <a:tailEnd/>
            </a:ln>
            <a:effectLst/>
          </p:spPr>
          <p:txBody>
            <a:bodyPr>
              <a:spAutoFit/>
            </a:bodyPr>
            <a:lstStyle/>
            <a:p>
              <a:pPr eaLnBrk="0" hangingPunct="0"/>
              <a:r>
                <a:rPr lang="en-GB"/>
                <a:t>We can work out 20% of £150 000 and then add this to the original amount.</a:t>
              </a:r>
            </a:p>
          </p:txBody>
        </p:sp>
      </p:grpSp>
      <p:sp>
        <p:nvSpPr>
          <p:cNvPr id="176138" name="Text Box 10"/>
          <p:cNvSpPr txBox="1">
            <a:spLocks noChangeArrowheads="1"/>
          </p:cNvSpPr>
          <p:nvPr/>
        </p:nvSpPr>
        <p:spPr bwMode="auto">
          <a:xfrm>
            <a:off x="4724400" y="4695825"/>
            <a:ext cx="2489200" cy="457200"/>
          </a:xfrm>
          <a:prstGeom prst="rect">
            <a:avLst/>
          </a:prstGeom>
          <a:noFill/>
          <a:ln w="9525">
            <a:noFill/>
            <a:miter lim="800000"/>
            <a:headEnd/>
            <a:tailEnd/>
          </a:ln>
          <a:effectLst/>
        </p:spPr>
        <p:txBody>
          <a:bodyPr wrap="none">
            <a:spAutoFit/>
          </a:bodyPr>
          <a:lstStyle/>
          <a:p>
            <a:pPr eaLnBrk="0" hangingPunct="0"/>
            <a:r>
              <a:rPr lang="en-GB"/>
              <a:t>= 0.2 × £150 000</a:t>
            </a:r>
          </a:p>
        </p:txBody>
      </p:sp>
      <p:sp>
        <p:nvSpPr>
          <p:cNvPr id="176139" name="Text Box 11"/>
          <p:cNvSpPr txBox="1">
            <a:spLocks noChangeArrowheads="1"/>
          </p:cNvSpPr>
          <p:nvPr/>
        </p:nvSpPr>
        <p:spPr bwMode="auto">
          <a:xfrm>
            <a:off x="4724400" y="5086350"/>
            <a:ext cx="1549400" cy="457200"/>
          </a:xfrm>
          <a:prstGeom prst="rect">
            <a:avLst/>
          </a:prstGeom>
          <a:noFill/>
          <a:ln w="9525">
            <a:noFill/>
            <a:miter lim="800000"/>
            <a:headEnd/>
            <a:tailEnd/>
          </a:ln>
          <a:effectLst/>
        </p:spPr>
        <p:txBody>
          <a:bodyPr wrap="none">
            <a:spAutoFit/>
          </a:bodyPr>
          <a:lstStyle/>
          <a:p>
            <a:pPr eaLnBrk="0" hangingPunct="0"/>
            <a:r>
              <a:rPr lang="en-GB"/>
              <a:t>= £30 000</a:t>
            </a:r>
          </a:p>
        </p:txBody>
      </p:sp>
      <p:sp>
        <p:nvSpPr>
          <p:cNvPr id="176140" name="Text Box 12"/>
          <p:cNvSpPr txBox="1">
            <a:spLocks noChangeArrowheads="1"/>
          </p:cNvSpPr>
          <p:nvPr/>
        </p:nvSpPr>
        <p:spPr bwMode="auto">
          <a:xfrm>
            <a:off x="838200" y="4303713"/>
            <a:ext cx="6632575" cy="457200"/>
          </a:xfrm>
          <a:prstGeom prst="rect">
            <a:avLst/>
          </a:prstGeom>
          <a:noFill/>
          <a:ln w="9525">
            <a:noFill/>
            <a:miter lim="800000"/>
            <a:headEnd/>
            <a:tailEnd/>
          </a:ln>
          <a:effectLst/>
        </p:spPr>
        <p:txBody>
          <a:bodyPr wrap="none">
            <a:spAutoFit/>
          </a:bodyPr>
          <a:lstStyle/>
          <a:p>
            <a:pPr eaLnBrk="0" hangingPunct="0"/>
            <a:r>
              <a:rPr lang="en-GB"/>
              <a:t>The amount of the increase  = 20% of £150 000</a:t>
            </a:r>
          </a:p>
        </p:txBody>
      </p:sp>
      <p:sp>
        <p:nvSpPr>
          <p:cNvPr id="176141" name="Text Box 13"/>
          <p:cNvSpPr txBox="1">
            <a:spLocks noChangeArrowheads="1"/>
          </p:cNvSpPr>
          <p:nvPr/>
        </p:nvSpPr>
        <p:spPr bwMode="auto">
          <a:xfrm>
            <a:off x="2782888" y="5629275"/>
            <a:ext cx="5237162" cy="457200"/>
          </a:xfrm>
          <a:prstGeom prst="rect">
            <a:avLst/>
          </a:prstGeom>
          <a:noFill/>
          <a:ln w="9525">
            <a:noFill/>
            <a:miter lim="800000"/>
            <a:headEnd/>
            <a:tailEnd/>
          </a:ln>
          <a:effectLst/>
        </p:spPr>
        <p:txBody>
          <a:bodyPr wrap="none">
            <a:spAutoFit/>
          </a:bodyPr>
          <a:lstStyle/>
          <a:p>
            <a:pPr eaLnBrk="0" hangingPunct="0"/>
            <a:r>
              <a:rPr lang="en-GB"/>
              <a:t>The new value = £150 000 + £30 000</a:t>
            </a:r>
          </a:p>
        </p:txBody>
      </p:sp>
      <p:sp>
        <p:nvSpPr>
          <p:cNvPr id="176142" name="Text Box 14"/>
          <p:cNvSpPr txBox="1">
            <a:spLocks noChangeArrowheads="1"/>
          </p:cNvSpPr>
          <p:nvPr/>
        </p:nvSpPr>
        <p:spPr bwMode="auto">
          <a:xfrm>
            <a:off x="4833938" y="6019800"/>
            <a:ext cx="1719262" cy="457200"/>
          </a:xfrm>
          <a:prstGeom prst="rect">
            <a:avLst/>
          </a:prstGeom>
          <a:noFill/>
          <a:ln w="9525">
            <a:noFill/>
            <a:miter lim="800000"/>
            <a:headEnd/>
            <a:tailEnd/>
          </a:ln>
          <a:effectLst/>
        </p:spPr>
        <p:txBody>
          <a:bodyPr wrap="none">
            <a:spAutoFit/>
          </a:bodyPr>
          <a:lstStyle/>
          <a:p>
            <a:pPr eaLnBrk="0" hangingPunct="0"/>
            <a:r>
              <a:rPr lang="en-GB"/>
              <a:t>= £180 000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61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61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61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61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6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3" grpId="0"/>
      <p:bldP spid="176138" grpId="0"/>
      <p:bldP spid="176139" grpId="0"/>
      <p:bldP spid="176140" grpId="0"/>
      <p:bldP spid="176141" grpId="0"/>
      <p:bldP spid="1761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right_button">
            <a:hlinkClick r:id="" action="ppaction://hlinkshowjump?jump=nextslide"/>
          </p:cNvPr>
          <p:cNvPicPr>
            <a:picLocks noChangeAspect="1" noChangeArrowheads="1"/>
          </p:cNvPicPr>
          <p:nvPr/>
        </p:nvPicPr>
        <p:blipFill>
          <a:blip r:embed="rId3" cstate="print"/>
          <a:srcRect/>
          <a:stretch>
            <a:fillRect/>
          </a:stretch>
        </p:blipFill>
        <p:spPr bwMode="auto">
          <a:xfrm>
            <a:off x="8459788" y="6092825"/>
            <a:ext cx="501650" cy="531813"/>
          </a:xfrm>
          <a:prstGeom prst="rect">
            <a:avLst/>
          </a:prstGeom>
          <a:noFill/>
        </p:spPr>
      </p:pic>
      <p:pic>
        <p:nvPicPr>
          <p:cNvPr id="122883" name="Picture 3" descr="left_button">
            <a:hlinkClick r:id="" action="ppaction://hlinkshowjump?jump=previousslide"/>
          </p:cNvPr>
          <p:cNvPicPr>
            <a:picLocks noChangeAspect="1" noChangeArrowheads="1"/>
          </p:cNvPicPr>
          <p:nvPr/>
        </p:nvPicPr>
        <p:blipFill>
          <a:blip r:embed="rId4" cstate="print"/>
          <a:srcRect/>
          <a:stretch>
            <a:fillRect/>
          </a:stretch>
        </p:blipFill>
        <p:spPr bwMode="auto">
          <a:xfrm>
            <a:off x="179388" y="6078538"/>
            <a:ext cx="542925" cy="576262"/>
          </a:xfrm>
          <a:prstGeom prst="rect">
            <a:avLst/>
          </a:prstGeom>
          <a:noFill/>
        </p:spPr>
      </p:pic>
      <p:sp>
        <p:nvSpPr>
          <p:cNvPr id="122884" name="Rectangle 4"/>
          <p:cNvSpPr>
            <a:spLocks noGrp="1" noChangeArrowheads="1"/>
          </p:cNvSpPr>
          <p:nvPr>
            <p:ph type="title" idx="4294967295"/>
          </p:nvPr>
        </p:nvSpPr>
        <p:spPr>
          <a:xfrm>
            <a:off x="152400" y="153988"/>
            <a:ext cx="5553075" cy="541337"/>
          </a:xfrm>
          <a:noFill/>
          <a:ln/>
        </p:spPr>
        <p:txBody>
          <a:bodyPr>
            <a:normAutofit fontScale="90000"/>
          </a:bodyPr>
          <a:lstStyle/>
          <a:p>
            <a:r>
              <a:rPr lang="en-GB">
                <a:solidFill>
                  <a:srgbClr val="5B0091"/>
                </a:solidFill>
              </a:rPr>
              <a:t>Percentage increase</a:t>
            </a:r>
            <a:endParaRPr lang="en-GB"/>
          </a:p>
        </p:txBody>
      </p:sp>
      <p:sp>
        <p:nvSpPr>
          <p:cNvPr id="122886" name="Text Box 6"/>
          <p:cNvSpPr txBox="1">
            <a:spLocks noChangeArrowheads="1"/>
          </p:cNvSpPr>
          <p:nvPr/>
        </p:nvSpPr>
        <p:spPr bwMode="auto">
          <a:xfrm>
            <a:off x="457200" y="2590800"/>
            <a:ext cx="7727950" cy="457200"/>
          </a:xfrm>
          <a:prstGeom prst="rect">
            <a:avLst/>
          </a:prstGeom>
          <a:noFill/>
          <a:ln w="9525">
            <a:noFill/>
            <a:miter lim="800000"/>
            <a:headEnd/>
            <a:tailEnd/>
          </a:ln>
          <a:effectLst/>
        </p:spPr>
        <p:txBody>
          <a:bodyPr wrap="none">
            <a:spAutoFit/>
          </a:bodyPr>
          <a:lstStyle/>
          <a:p>
            <a:pPr eaLnBrk="0" hangingPunct="0"/>
            <a:r>
              <a:rPr lang="en-GB"/>
              <a:t>We can represent the original amount as 100% like this:</a:t>
            </a:r>
          </a:p>
        </p:txBody>
      </p:sp>
      <p:sp>
        <p:nvSpPr>
          <p:cNvPr id="122887" name="Rectangle 7"/>
          <p:cNvSpPr>
            <a:spLocks noChangeArrowheads="1"/>
          </p:cNvSpPr>
          <p:nvPr/>
        </p:nvSpPr>
        <p:spPr bwMode="auto">
          <a:xfrm>
            <a:off x="730250" y="3352800"/>
            <a:ext cx="6405563" cy="914400"/>
          </a:xfrm>
          <a:prstGeom prst="rect">
            <a:avLst/>
          </a:prstGeom>
          <a:solidFill>
            <a:srgbClr val="80D0E8">
              <a:alpha val="50000"/>
            </a:srgbClr>
          </a:solidFill>
          <a:ln w="9525">
            <a:solidFill>
              <a:schemeClr val="tx1"/>
            </a:solidFill>
            <a:miter lim="800000"/>
            <a:headEnd/>
            <a:tailEnd/>
          </a:ln>
          <a:effectLst/>
        </p:spPr>
        <p:txBody>
          <a:bodyPr wrap="none" anchor="ctr"/>
          <a:lstStyle/>
          <a:p>
            <a:pPr algn="ctr" eaLnBrk="0" hangingPunct="0"/>
            <a:r>
              <a:rPr lang="en-GB"/>
              <a:t>100%</a:t>
            </a:r>
          </a:p>
        </p:txBody>
      </p:sp>
      <p:sp>
        <p:nvSpPr>
          <p:cNvPr id="122888" name="Text Box 8"/>
          <p:cNvSpPr txBox="1">
            <a:spLocks noChangeArrowheads="1"/>
          </p:cNvSpPr>
          <p:nvPr/>
        </p:nvSpPr>
        <p:spPr bwMode="auto">
          <a:xfrm>
            <a:off x="457200" y="4535488"/>
            <a:ext cx="3252788" cy="457200"/>
          </a:xfrm>
          <a:prstGeom prst="rect">
            <a:avLst/>
          </a:prstGeom>
          <a:noFill/>
          <a:ln w="9525">
            <a:noFill/>
            <a:miter lim="800000"/>
            <a:headEnd/>
            <a:tailEnd/>
          </a:ln>
          <a:effectLst/>
        </p:spPr>
        <p:txBody>
          <a:bodyPr wrap="none">
            <a:spAutoFit/>
          </a:bodyPr>
          <a:lstStyle/>
          <a:p>
            <a:pPr eaLnBrk="0" hangingPunct="0"/>
            <a:r>
              <a:rPr lang="en-GB"/>
              <a:t>When we add on 20%,</a:t>
            </a:r>
          </a:p>
        </p:txBody>
      </p:sp>
      <p:sp>
        <p:nvSpPr>
          <p:cNvPr id="122889" name="Rectangle 9"/>
          <p:cNvSpPr>
            <a:spLocks noChangeArrowheads="1"/>
          </p:cNvSpPr>
          <p:nvPr/>
        </p:nvSpPr>
        <p:spPr bwMode="auto">
          <a:xfrm>
            <a:off x="7132638" y="3352800"/>
            <a:ext cx="1281112" cy="914400"/>
          </a:xfrm>
          <a:prstGeom prst="rect">
            <a:avLst/>
          </a:prstGeom>
          <a:solidFill>
            <a:srgbClr val="80D0E8"/>
          </a:solidFill>
          <a:ln w="9525">
            <a:solidFill>
              <a:schemeClr val="tx1"/>
            </a:solidFill>
            <a:miter lim="800000"/>
            <a:headEnd/>
            <a:tailEnd/>
          </a:ln>
          <a:effectLst/>
        </p:spPr>
        <p:txBody>
          <a:bodyPr wrap="none" anchor="ctr"/>
          <a:lstStyle/>
          <a:p>
            <a:pPr algn="ctr" eaLnBrk="0" hangingPunct="0"/>
            <a:r>
              <a:rPr lang="en-GB"/>
              <a:t>20%</a:t>
            </a:r>
          </a:p>
        </p:txBody>
      </p:sp>
      <p:sp>
        <p:nvSpPr>
          <p:cNvPr id="122890" name="Text Box 10"/>
          <p:cNvSpPr txBox="1">
            <a:spLocks noChangeArrowheads="1"/>
          </p:cNvSpPr>
          <p:nvPr/>
        </p:nvSpPr>
        <p:spPr bwMode="auto">
          <a:xfrm>
            <a:off x="3619500" y="4535488"/>
            <a:ext cx="5372100" cy="457200"/>
          </a:xfrm>
          <a:prstGeom prst="rect">
            <a:avLst/>
          </a:prstGeom>
          <a:noFill/>
          <a:ln w="9525">
            <a:noFill/>
            <a:miter lim="800000"/>
            <a:headEnd/>
            <a:tailEnd/>
          </a:ln>
          <a:effectLst/>
        </p:spPr>
        <p:txBody>
          <a:bodyPr wrap="none">
            <a:spAutoFit/>
          </a:bodyPr>
          <a:lstStyle/>
          <a:p>
            <a:pPr eaLnBrk="0" hangingPunct="0"/>
            <a:r>
              <a:rPr lang="en-GB"/>
              <a:t>we have 120% of the original amount. </a:t>
            </a:r>
          </a:p>
        </p:txBody>
      </p:sp>
      <p:sp>
        <p:nvSpPr>
          <p:cNvPr id="122891" name="Text Box 11"/>
          <p:cNvSpPr txBox="1">
            <a:spLocks noChangeArrowheads="1"/>
          </p:cNvSpPr>
          <p:nvPr/>
        </p:nvSpPr>
        <p:spPr bwMode="auto">
          <a:xfrm>
            <a:off x="441325" y="5145088"/>
            <a:ext cx="8702675" cy="822325"/>
          </a:xfrm>
          <a:prstGeom prst="rect">
            <a:avLst/>
          </a:prstGeom>
          <a:noFill/>
          <a:ln w="9525">
            <a:noFill/>
            <a:miter lim="800000"/>
            <a:headEnd/>
            <a:tailEnd/>
          </a:ln>
          <a:effectLst/>
        </p:spPr>
        <p:txBody>
          <a:bodyPr>
            <a:spAutoFit/>
          </a:bodyPr>
          <a:lstStyle/>
          <a:p>
            <a:pPr eaLnBrk="0" hangingPunct="0"/>
            <a:r>
              <a:rPr lang="en-GB"/>
              <a:t>Finding 120% of the original amount is equivalent to finding 20% and adding it on.</a:t>
            </a:r>
          </a:p>
        </p:txBody>
      </p:sp>
      <p:sp>
        <p:nvSpPr>
          <p:cNvPr id="122892" name="Text Box 12"/>
          <p:cNvSpPr txBox="1">
            <a:spLocks noChangeArrowheads="1"/>
          </p:cNvSpPr>
          <p:nvPr/>
        </p:nvSpPr>
        <p:spPr bwMode="auto">
          <a:xfrm>
            <a:off x="457200" y="1219200"/>
            <a:ext cx="1520825" cy="457200"/>
          </a:xfrm>
          <a:prstGeom prst="rect">
            <a:avLst/>
          </a:prstGeom>
          <a:noFill/>
          <a:ln w="9525">
            <a:noFill/>
            <a:miter lim="800000"/>
            <a:headEnd/>
            <a:tailEnd/>
          </a:ln>
          <a:effectLst/>
        </p:spPr>
        <p:txBody>
          <a:bodyPr wrap="none">
            <a:spAutoFit/>
          </a:bodyPr>
          <a:lstStyle/>
          <a:p>
            <a:pPr eaLnBrk="0" hangingPunct="0"/>
            <a:r>
              <a:rPr lang="en-GB" b="1"/>
              <a:t>Method 2</a:t>
            </a:r>
          </a:p>
        </p:txBody>
      </p:sp>
      <p:sp>
        <p:nvSpPr>
          <p:cNvPr id="122893" name="Text Box 13"/>
          <p:cNvSpPr txBox="1">
            <a:spLocks noChangeArrowheads="1"/>
          </p:cNvSpPr>
          <p:nvPr/>
        </p:nvSpPr>
        <p:spPr bwMode="auto">
          <a:xfrm>
            <a:off x="441325" y="1716088"/>
            <a:ext cx="8474075" cy="822325"/>
          </a:xfrm>
          <a:prstGeom prst="rect">
            <a:avLst/>
          </a:prstGeom>
          <a:noFill/>
          <a:ln w="9525">
            <a:noFill/>
            <a:miter lim="800000"/>
            <a:headEnd/>
            <a:tailEnd/>
          </a:ln>
          <a:effectLst/>
        </p:spPr>
        <p:txBody>
          <a:bodyPr>
            <a:spAutoFit/>
          </a:bodyPr>
          <a:lstStyle/>
          <a:p>
            <a:pPr eaLnBrk="0" hangingPunct="0"/>
            <a:r>
              <a:rPr lang="en-GB"/>
              <a:t>If we don’t need to know the actual value of the increase we can find the result in a single calculation.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8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8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8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2889"/>
                                        </p:tgtEl>
                                        <p:attrNameLst>
                                          <p:attrName>style.visibility</p:attrName>
                                        </p:attrNameLst>
                                      </p:cBhvr>
                                      <p:to>
                                        <p:strVal val="visible"/>
                                      </p:to>
                                    </p:set>
                                    <p:animEffect transition="in" filter="wipe(left)">
                                      <p:cBhvr>
                                        <p:cTn id="19" dur="500"/>
                                        <p:tgtEl>
                                          <p:spTgt spid="12288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2289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22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autoUpdateAnimBg="0"/>
      <p:bldP spid="122887" grpId="0" animBg="1" autoUpdateAnimBg="0"/>
      <p:bldP spid="122888" grpId="0" autoUpdateAnimBg="0"/>
      <p:bldP spid="122889" grpId="0" animBg="1" autoUpdateAnimBg="0"/>
      <p:bldP spid="122890" grpId="0" autoUpdateAnimBg="0"/>
      <p:bldP spid="12289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right_button">
            <a:hlinkClick r:id="" action="ppaction://hlinkshowjump?jump=nextslide"/>
          </p:cNvPr>
          <p:cNvPicPr>
            <a:picLocks noChangeAspect="1" noChangeArrowheads="1"/>
          </p:cNvPicPr>
          <p:nvPr/>
        </p:nvPicPr>
        <p:blipFill>
          <a:blip r:embed="rId3" cstate="print"/>
          <a:srcRect/>
          <a:stretch>
            <a:fillRect/>
          </a:stretch>
        </p:blipFill>
        <p:spPr bwMode="auto">
          <a:xfrm>
            <a:off x="8459788" y="6092825"/>
            <a:ext cx="501650" cy="531813"/>
          </a:xfrm>
          <a:prstGeom prst="rect">
            <a:avLst/>
          </a:prstGeom>
          <a:noFill/>
        </p:spPr>
      </p:pic>
      <p:pic>
        <p:nvPicPr>
          <p:cNvPr id="178179" name="Picture 3" descr="left_button">
            <a:hlinkClick r:id="" action="ppaction://hlinkshowjump?jump=previousslide"/>
          </p:cNvPr>
          <p:cNvPicPr>
            <a:picLocks noChangeAspect="1" noChangeArrowheads="1"/>
          </p:cNvPicPr>
          <p:nvPr/>
        </p:nvPicPr>
        <p:blipFill>
          <a:blip r:embed="rId4" cstate="print"/>
          <a:srcRect/>
          <a:stretch>
            <a:fillRect/>
          </a:stretch>
        </p:blipFill>
        <p:spPr bwMode="auto">
          <a:xfrm>
            <a:off x="179388" y="6078538"/>
            <a:ext cx="542925" cy="576262"/>
          </a:xfrm>
          <a:prstGeom prst="rect">
            <a:avLst/>
          </a:prstGeom>
          <a:noFill/>
        </p:spPr>
      </p:pic>
      <p:sp>
        <p:nvSpPr>
          <p:cNvPr id="178180" name="Rectangle 4"/>
          <p:cNvSpPr>
            <a:spLocks noGrp="1" noChangeArrowheads="1"/>
          </p:cNvSpPr>
          <p:nvPr>
            <p:ph type="title" idx="4294967295"/>
          </p:nvPr>
        </p:nvSpPr>
        <p:spPr>
          <a:xfrm>
            <a:off x="152400" y="153988"/>
            <a:ext cx="5553075" cy="541337"/>
          </a:xfrm>
          <a:noFill/>
          <a:ln/>
        </p:spPr>
        <p:txBody>
          <a:bodyPr>
            <a:normAutofit fontScale="90000"/>
          </a:bodyPr>
          <a:lstStyle/>
          <a:p>
            <a:r>
              <a:rPr lang="en-GB">
                <a:solidFill>
                  <a:srgbClr val="5B0091"/>
                </a:solidFill>
              </a:rPr>
              <a:t>Percentage increase</a:t>
            </a:r>
            <a:endParaRPr lang="en-GB"/>
          </a:p>
        </p:txBody>
      </p:sp>
      <p:sp>
        <p:nvSpPr>
          <p:cNvPr id="178187" name="Text Box 11"/>
          <p:cNvSpPr txBox="1">
            <a:spLocks noChangeArrowheads="1"/>
          </p:cNvSpPr>
          <p:nvPr/>
        </p:nvSpPr>
        <p:spPr bwMode="auto">
          <a:xfrm>
            <a:off x="457200" y="1219200"/>
            <a:ext cx="8077200" cy="822325"/>
          </a:xfrm>
          <a:prstGeom prst="rect">
            <a:avLst/>
          </a:prstGeom>
          <a:noFill/>
          <a:ln w="9525">
            <a:noFill/>
            <a:miter lim="800000"/>
            <a:headEnd/>
            <a:tailEnd/>
          </a:ln>
          <a:effectLst/>
        </p:spPr>
        <p:txBody>
          <a:bodyPr>
            <a:spAutoFit/>
          </a:bodyPr>
          <a:lstStyle/>
          <a:p>
            <a:pPr eaLnBrk="0" hangingPunct="0"/>
            <a:r>
              <a:rPr lang="en-GB"/>
              <a:t>So, to increase £150 000 by 20% we need to find 120% of £150 000. </a:t>
            </a:r>
          </a:p>
        </p:txBody>
      </p:sp>
      <p:sp>
        <p:nvSpPr>
          <p:cNvPr id="178188" name="Text Box 12"/>
          <p:cNvSpPr txBox="1">
            <a:spLocks noChangeArrowheads="1"/>
          </p:cNvSpPr>
          <p:nvPr/>
        </p:nvSpPr>
        <p:spPr bwMode="auto">
          <a:xfrm>
            <a:off x="2011363" y="2073275"/>
            <a:ext cx="5121275" cy="457200"/>
          </a:xfrm>
          <a:prstGeom prst="rect">
            <a:avLst/>
          </a:prstGeom>
          <a:noFill/>
          <a:ln w="9525">
            <a:noFill/>
            <a:miter lim="800000"/>
            <a:headEnd/>
            <a:tailEnd/>
          </a:ln>
          <a:effectLst/>
        </p:spPr>
        <p:txBody>
          <a:bodyPr>
            <a:spAutoFit/>
          </a:bodyPr>
          <a:lstStyle/>
          <a:p>
            <a:pPr eaLnBrk="0" hangingPunct="0"/>
            <a:r>
              <a:rPr lang="en-GB"/>
              <a:t>120% of £150 000 = 1.2 × £150 000</a:t>
            </a:r>
          </a:p>
        </p:txBody>
      </p:sp>
      <p:sp>
        <p:nvSpPr>
          <p:cNvPr id="178189" name="Text Box 13"/>
          <p:cNvSpPr txBox="1">
            <a:spLocks noChangeArrowheads="1"/>
          </p:cNvSpPr>
          <p:nvPr/>
        </p:nvSpPr>
        <p:spPr bwMode="auto">
          <a:xfrm>
            <a:off x="4572000" y="2554288"/>
            <a:ext cx="1719263" cy="457200"/>
          </a:xfrm>
          <a:prstGeom prst="rect">
            <a:avLst/>
          </a:prstGeom>
          <a:noFill/>
          <a:ln w="9525">
            <a:noFill/>
            <a:miter lim="800000"/>
            <a:headEnd/>
            <a:tailEnd/>
          </a:ln>
          <a:effectLst/>
        </p:spPr>
        <p:txBody>
          <a:bodyPr wrap="none">
            <a:spAutoFit/>
          </a:bodyPr>
          <a:lstStyle/>
          <a:p>
            <a:pPr eaLnBrk="0" hangingPunct="0"/>
            <a:r>
              <a:rPr lang="en-GB"/>
              <a:t>= £180 000</a:t>
            </a:r>
          </a:p>
        </p:txBody>
      </p:sp>
      <p:sp>
        <p:nvSpPr>
          <p:cNvPr id="178192" name="Text Box 16"/>
          <p:cNvSpPr txBox="1">
            <a:spLocks noChangeArrowheads="1"/>
          </p:cNvSpPr>
          <p:nvPr/>
        </p:nvSpPr>
        <p:spPr bwMode="auto">
          <a:xfrm>
            <a:off x="441325" y="3352800"/>
            <a:ext cx="8474075" cy="121602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eaLnBrk="0" hangingPunct="0"/>
            <a:r>
              <a:rPr lang="en-GB"/>
              <a:t>In general, if you start with a given amount (100%) and you increase it by </a:t>
            </a:r>
            <a:r>
              <a:rPr lang="en-GB" i="1">
                <a:latin typeface="Times New Roman" pitchFamily="18" charset="0"/>
              </a:rPr>
              <a:t>x</a:t>
            </a:r>
            <a:r>
              <a:rPr lang="en-GB"/>
              <a:t>%, then you will end up with (100 + </a:t>
            </a:r>
            <a:r>
              <a:rPr lang="en-GB" i="1">
                <a:latin typeface="Times New Roman" pitchFamily="18" charset="0"/>
              </a:rPr>
              <a:t>x</a:t>
            </a:r>
            <a:r>
              <a:rPr lang="en-GB"/>
              <a:t>)% of the original amount.</a:t>
            </a:r>
          </a:p>
        </p:txBody>
      </p:sp>
      <p:sp>
        <p:nvSpPr>
          <p:cNvPr id="178193" name="Text Box 17"/>
          <p:cNvSpPr txBox="1">
            <a:spLocks noChangeArrowheads="1"/>
          </p:cNvSpPr>
          <p:nvPr/>
        </p:nvSpPr>
        <p:spPr bwMode="auto">
          <a:xfrm>
            <a:off x="441325" y="4968875"/>
            <a:ext cx="8474075" cy="822325"/>
          </a:xfrm>
          <a:prstGeom prst="rect">
            <a:avLst/>
          </a:prstGeom>
          <a:noFill/>
          <a:ln w="9525">
            <a:noFill/>
            <a:miter lim="800000"/>
            <a:headEnd/>
            <a:tailEnd/>
          </a:ln>
          <a:effectLst/>
        </p:spPr>
        <p:txBody>
          <a:bodyPr>
            <a:spAutoFit/>
          </a:bodyPr>
          <a:lstStyle/>
          <a:p>
            <a:pPr eaLnBrk="0" hangingPunct="0"/>
            <a:r>
              <a:rPr lang="en-GB"/>
              <a:t>To convert (100 + </a:t>
            </a:r>
            <a:r>
              <a:rPr lang="en-GB" i="1">
                <a:latin typeface="Times New Roman" pitchFamily="18" charset="0"/>
              </a:rPr>
              <a:t>x</a:t>
            </a:r>
            <a:r>
              <a:rPr lang="en-GB"/>
              <a:t>)% to a decimal multiplier we have to divide (100 + </a:t>
            </a:r>
            <a:r>
              <a:rPr lang="en-GB" i="1">
                <a:latin typeface="Times New Roman" pitchFamily="18" charset="0"/>
              </a:rPr>
              <a:t>x</a:t>
            </a:r>
            <a:r>
              <a:rPr lang="en-GB"/>
              <a:t>) by 100. This is usually done mentally.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1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81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8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8" grpId="0"/>
      <p:bldP spid="178189" grpId="0"/>
      <p:bldP spid="178192" grpId="0" animBg="1"/>
      <p:bldP spid="1781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right_button">
            <a:hlinkClick r:id="" action="ppaction://hlinkshowjump?jump=nextslide"/>
          </p:cNvPr>
          <p:cNvPicPr>
            <a:picLocks noChangeAspect="1" noChangeArrowheads="1"/>
          </p:cNvPicPr>
          <p:nvPr/>
        </p:nvPicPr>
        <p:blipFill>
          <a:blip r:embed="rId3" cstate="print"/>
          <a:srcRect/>
          <a:stretch>
            <a:fillRect/>
          </a:stretch>
        </p:blipFill>
        <p:spPr bwMode="auto">
          <a:xfrm>
            <a:off x="8459788" y="6092825"/>
            <a:ext cx="501650" cy="531813"/>
          </a:xfrm>
          <a:prstGeom prst="rect">
            <a:avLst/>
          </a:prstGeom>
          <a:noFill/>
        </p:spPr>
      </p:pic>
      <p:pic>
        <p:nvPicPr>
          <p:cNvPr id="124931" name="Picture 3" descr="left_button">
            <a:hlinkClick r:id="" action="ppaction://hlinkshowjump?jump=previousslide"/>
          </p:cNvPr>
          <p:cNvPicPr>
            <a:picLocks noChangeAspect="1" noChangeArrowheads="1"/>
          </p:cNvPicPr>
          <p:nvPr/>
        </p:nvPicPr>
        <p:blipFill>
          <a:blip r:embed="rId4" cstate="print"/>
          <a:srcRect/>
          <a:stretch>
            <a:fillRect/>
          </a:stretch>
        </p:blipFill>
        <p:spPr bwMode="auto">
          <a:xfrm>
            <a:off x="179388" y="6078538"/>
            <a:ext cx="542925" cy="576262"/>
          </a:xfrm>
          <a:prstGeom prst="rect">
            <a:avLst/>
          </a:prstGeom>
          <a:noFill/>
        </p:spPr>
      </p:pic>
      <p:sp>
        <p:nvSpPr>
          <p:cNvPr id="124932" name="Text Box 4"/>
          <p:cNvSpPr txBox="1">
            <a:spLocks noChangeArrowheads="1"/>
          </p:cNvSpPr>
          <p:nvPr/>
        </p:nvSpPr>
        <p:spPr bwMode="auto">
          <a:xfrm>
            <a:off x="288925" y="1182688"/>
            <a:ext cx="6931025" cy="457200"/>
          </a:xfrm>
          <a:prstGeom prst="rect">
            <a:avLst/>
          </a:prstGeom>
          <a:noFill/>
          <a:ln w="9525">
            <a:noFill/>
            <a:miter lim="800000"/>
            <a:headEnd/>
            <a:tailEnd/>
          </a:ln>
          <a:effectLst/>
        </p:spPr>
        <p:txBody>
          <a:bodyPr wrap="none">
            <a:spAutoFit/>
          </a:bodyPr>
          <a:lstStyle/>
          <a:p>
            <a:pPr eaLnBrk="0" hangingPunct="0"/>
            <a:r>
              <a:rPr lang="en-GB"/>
              <a:t>Here are some more examples using this method:</a:t>
            </a:r>
          </a:p>
        </p:txBody>
      </p:sp>
      <p:sp>
        <p:nvSpPr>
          <p:cNvPr id="124933" name="Text Box 5"/>
          <p:cNvSpPr txBox="1">
            <a:spLocks noChangeArrowheads="1"/>
          </p:cNvSpPr>
          <p:nvPr/>
        </p:nvSpPr>
        <p:spPr bwMode="auto">
          <a:xfrm>
            <a:off x="552450" y="1981200"/>
            <a:ext cx="3162300" cy="485775"/>
          </a:xfrm>
          <a:prstGeom prst="rect">
            <a:avLst/>
          </a:prstGeom>
          <a:solidFill>
            <a:srgbClr val="FFFFCC"/>
          </a:solidFill>
          <a:ln w="28575">
            <a:solidFill>
              <a:schemeClr val="tx1"/>
            </a:solidFill>
            <a:miter lim="800000"/>
            <a:headEnd/>
            <a:tailEnd/>
          </a:ln>
          <a:effectLst/>
        </p:spPr>
        <p:txBody>
          <a:bodyPr wrap="none">
            <a:spAutoFit/>
          </a:bodyPr>
          <a:lstStyle/>
          <a:p>
            <a:pPr algn="ctr" eaLnBrk="0" hangingPunct="0"/>
            <a:r>
              <a:rPr lang="en-GB"/>
              <a:t>Increase £50 by 60%.</a:t>
            </a:r>
          </a:p>
        </p:txBody>
      </p:sp>
      <p:sp>
        <p:nvSpPr>
          <p:cNvPr id="124934" name="Text Box 6"/>
          <p:cNvSpPr txBox="1">
            <a:spLocks noChangeArrowheads="1"/>
          </p:cNvSpPr>
          <p:nvPr/>
        </p:nvSpPr>
        <p:spPr bwMode="auto">
          <a:xfrm>
            <a:off x="457200" y="2590800"/>
            <a:ext cx="2082800" cy="457200"/>
          </a:xfrm>
          <a:prstGeom prst="rect">
            <a:avLst/>
          </a:prstGeom>
          <a:noFill/>
          <a:ln w="9525">
            <a:noFill/>
            <a:miter lim="800000"/>
            <a:headEnd/>
            <a:tailEnd/>
          </a:ln>
          <a:effectLst/>
        </p:spPr>
        <p:txBody>
          <a:bodyPr wrap="none">
            <a:spAutoFit/>
          </a:bodyPr>
          <a:lstStyle/>
          <a:p>
            <a:pPr eaLnBrk="0" hangingPunct="0"/>
            <a:r>
              <a:rPr lang="en-GB"/>
              <a:t>160% </a:t>
            </a:r>
            <a:r>
              <a:rPr lang="en-GB">
                <a:cs typeface="Arial" charset="0"/>
              </a:rPr>
              <a:t>×</a:t>
            </a:r>
            <a:r>
              <a:rPr lang="en-GB"/>
              <a:t> £50 =</a:t>
            </a:r>
          </a:p>
        </p:txBody>
      </p:sp>
      <p:sp>
        <p:nvSpPr>
          <p:cNvPr id="124935" name="Text Box 7"/>
          <p:cNvSpPr txBox="1">
            <a:spLocks noChangeArrowheads="1"/>
          </p:cNvSpPr>
          <p:nvPr/>
        </p:nvSpPr>
        <p:spPr bwMode="auto">
          <a:xfrm>
            <a:off x="2405063" y="2590800"/>
            <a:ext cx="1463675" cy="457200"/>
          </a:xfrm>
          <a:prstGeom prst="rect">
            <a:avLst/>
          </a:prstGeom>
          <a:noFill/>
          <a:ln w="9525">
            <a:noFill/>
            <a:miter lim="800000"/>
            <a:headEnd/>
            <a:tailEnd/>
          </a:ln>
          <a:effectLst/>
        </p:spPr>
        <p:txBody>
          <a:bodyPr wrap="none">
            <a:spAutoFit/>
          </a:bodyPr>
          <a:lstStyle/>
          <a:p>
            <a:pPr eaLnBrk="0" hangingPunct="0"/>
            <a:r>
              <a:rPr lang="en-GB"/>
              <a:t>1.6 </a:t>
            </a:r>
            <a:r>
              <a:rPr lang="en-GB">
                <a:cs typeface="Arial" charset="0"/>
              </a:rPr>
              <a:t>×</a:t>
            </a:r>
            <a:r>
              <a:rPr lang="en-GB"/>
              <a:t> £50</a:t>
            </a:r>
          </a:p>
        </p:txBody>
      </p:sp>
      <p:sp>
        <p:nvSpPr>
          <p:cNvPr id="124936" name="Text Box 8"/>
          <p:cNvSpPr txBox="1">
            <a:spLocks noChangeArrowheads="1"/>
          </p:cNvSpPr>
          <p:nvPr/>
        </p:nvSpPr>
        <p:spPr bwMode="auto">
          <a:xfrm>
            <a:off x="2176463" y="3124200"/>
            <a:ext cx="955675" cy="457200"/>
          </a:xfrm>
          <a:prstGeom prst="rect">
            <a:avLst/>
          </a:prstGeom>
          <a:noFill/>
          <a:ln w="9525">
            <a:noFill/>
            <a:miter lim="800000"/>
            <a:headEnd/>
            <a:tailEnd/>
          </a:ln>
          <a:effectLst/>
        </p:spPr>
        <p:txBody>
          <a:bodyPr wrap="none">
            <a:spAutoFit/>
          </a:bodyPr>
          <a:lstStyle/>
          <a:p>
            <a:pPr eaLnBrk="0" hangingPunct="0"/>
            <a:r>
              <a:rPr lang="en-GB"/>
              <a:t>= £80</a:t>
            </a:r>
          </a:p>
        </p:txBody>
      </p:sp>
      <p:sp>
        <p:nvSpPr>
          <p:cNvPr id="124937" name="Text Box 9"/>
          <p:cNvSpPr txBox="1">
            <a:spLocks noChangeArrowheads="1"/>
          </p:cNvSpPr>
          <p:nvPr/>
        </p:nvSpPr>
        <p:spPr bwMode="auto">
          <a:xfrm>
            <a:off x="593725" y="4078288"/>
            <a:ext cx="3078163" cy="485775"/>
          </a:xfrm>
          <a:prstGeom prst="rect">
            <a:avLst/>
          </a:prstGeom>
          <a:solidFill>
            <a:srgbClr val="FFFFCC"/>
          </a:solidFill>
          <a:ln w="28575">
            <a:solidFill>
              <a:schemeClr val="tx1"/>
            </a:solidFill>
            <a:miter lim="800000"/>
            <a:headEnd/>
            <a:tailEnd/>
          </a:ln>
          <a:effectLst/>
        </p:spPr>
        <p:txBody>
          <a:bodyPr wrap="none">
            <a:spAutoFit/>
          </a:bodyPr>
          <a:lstStyle/>
          <a:p>
            <a:pPr eaLnBrk="0" hangingPunct="0"/>
            <a:r>
              <a:rPr lang="en-GB"/>
              <a:t>Increase £24 by 35%</a:t>
            </a:r>
          </a:p>
        </p:txBody>
      </p:sp>
      <p:sp>
        <p:nvSpPr>
          <p:cNvPr id="124938" name="Text Box 10"/>
          <p:cNvSpPr txBox="1">
            <a:spLocks noChangeArrowheads="1"/>
          </p:cNvSpPr>
          <p:nvPr/>
        </p:nvSpPr>
        <p:spPr bwMode="auto">
          <a:xfrm>
            <a:off x="381000" y="4724400"/>
            <a:ext cx="2082800" cy="457200"/>
          </a:xfrm>
          <a:prstGeom prst="rect">
            <a:avLst/>
          </a:prstGeom>
          <a:noFill/>
          <a:ln w="9525">
            <a:noFill/>
            <a:miter lim="800000"/>
            <a:headEnd/>
            <a:tailEnd/>
          </a:ln>
          <a:effectLst/>
        </p:spPr>
        <p:txBody>
          <a:bodyPr wrap="none">
            <a:spAutoFit/>
          </a:bodyPr>
          <a:lstStyle/>
          <a:p>
            <a:pPr eaLnBrk="0" hangingPunct="0"/>
            <a:r>
              <a:rPr lang="en-GB"/>
              <a:t>135% </a:t>
            </a:r>
            <a:r>
              <a:rPr lang="en-GB">
                <a:cs typeface="Arial" charset="0"/>
              </a:rPr>
              <a:t>×</a:t>
            </a:r>
            <a:r>
              <a:rPr lang="en-GB"/>
              <a:t> £24 =</a:t>
            </a:r>
          </a:p>
        </p:txBody>
      </p:sp>
      <p:sp>
        <p:nvSpPr>
          <p:cNvPr id="124939" name="Text Box 11"/>
          <p:cNvSpPr txBox="1">
            <a:spLocks noChangeArrowheads="1"/>
          </p:cNvSpPr>
          <p:nvPr/>
        </p:nvSpPr>
        <p:spPr bwMode="auto">
          <a:xfrm>
            <a:off x="2328863" y="4724400"/>
            <a:ext cx="1633537" cy="457200"/>
          </a:xfrm>
          <a:prstGeom prst="rect">
            <a:avLst/>
          </a:prstGeom>
          <a:noFill/>
          <a:ln w="9525">
            <a:noFill/>
            <a:miter lim="800000"/>
            <a:headEnd/>
            <a:tailEnd/>
          </a:ln>
          <a:effectLst/>
        </p:spPr>
        <p:txBody>
          <a:bodyPr wrap="none">
            <a:spAutoFit/>
          </a:bodyPr>
          <a:lstStyle/>
          <a:p>
            <a:pPr eaLnBrk="0" hangingPunct="0"/>
            <a:r>
              <a:rPr lang="en-GB"/>
              <a:t>1.35 </a:t>
            </a:r>
            <a:r>
              <a:rPr lang="en-GB">
                <a:cs typeface="Arial" charset="0"/>
              </a:rPr>
              <a:t>×</a:t>
            </a:r>
            <a:r>
              <a:rPr lang="en-GB"/>
              <a:t> £24</a:t>
            </a:r>
          </a:p>
        </p:txBody>
      </p:sp>
      <p:sp>
        <p:nvSpPr>
          <p:cNvPr id="124940" name="Text Box 12"/>
          <p:cNvSpPr txBox="1">
            <a:spLocks noChangeArrowheads="1"/>
          </p:cNvSpPr>
          <p:nvPr/>
        </p:nvSpPr>
        <p:spPr bwMode="auto">
          <a:xfrm>
            <a:off x="2100263" y="5257800"/>
            <a:ext cx="1379537" cy="457200"/>
          </a:xfrm>
          <a:prstGeom prst="rect">
            <a:avLst/>
          </a:prstGeom>
          <a:noFill/>
          <a:ln w="9525">
            <a:noFill/>
            <a:miter lim="800000"/>
            <a:headEnd/>
            <a:tailEnd/>
          </a:ln>
          <a:effectLst/>
        </p:spPr>
        <p:txBody>
          <a:bodyPr wrap="none">
            <a:spAutoFit/>
          </a:bodyPr>
          <a:lstStyle/>
          <a:p>
            <a:pPr eaLnBrk="0" hangingPunct="0"/>
            <a:r>
              <a:rPr lang="en-GB"/>
              <a:t>= £32.40</a:t>
            </a:r>
          </a:p>
        </p:txBody>
      </p:sp>
      <p:sp>
        <p:nvSpPr>
          <p:cNvPr id="124941" name="Rectangle 13"/>
          <p:cNvSpPr>
            <a:spLocks noGrp="1" noChangeArrowheads="1"/>
          </p:cNvSpPr>
          <p:nvPr>
            <p:ph type="title" idx="4294967295"/>
          </p:nvPr>
        </p:nvSpPr>
        <p:spPr/>
        <p:txBody>
          <a:bodyPr/>
          <a:lstStyle/>
          <a:p>
            <a:r>
              <a:rPr lang="en-GB">
                <a:solidFill>
                  <a:srgbClr val="5B0091"/>
                </a:solidFill>
              </a:rPr>
              <a:t>Percentage increase</a:t>
            </a:r>
            <a:endParaRPr lang="en-GB"/>
          </a:p>
        </p:txBody>
      </p:sp>
      <p:sp>
        <p:nvSpPr>
          <p:cNvPr id="124942" name="Text Box 14"/>
          <p:cNvSpPr txBox="1">
            <a:spLocks noChangeArrowheads="1"/>
          </p:cNvSpPr>
          <p:nvPr/>
        </p:nvSpPr>
        <p:spPr bwMode="auto">
          <a:xfrm>
            <a:off x="5006975" y="1981200"/>
            <a:ext cx="3416300" cy="485775"/>
          </a:xfrm>
          <a:prstGeom prst="rect">
            <a:avLst/>
          </a:prstGeom>
          <a:solidFill>
            <a:srgbClr val="FFFFCC"/>
          </a:solidFill>
          <a:ln w="28575">
            <a:solidFill>
              <a:schemeClr val="tx1"/>
            </a:solidFill>
            <a:miter lim="800000"/>
            <a:headEnd/>
            <a:tailEnd/>
          </a:ln>
          <a:effectLst/>
        </p:spPr>
        <p:txBody>
          <a:bodyPr wrap="none">
            <a:spAutoFit/>
          </a:bodyPr>
          <a:lstStyle/>
          <a:p>
            <a:pPr algn="ctr" eaLnBrk="0" hangingPunct="0"/>
            <a:r>
              <a:rPr lang="en-GB"/>
              <a:t>Increase £86 by 17.5%.</a:t>
            </a:r>
          </a:p>
        </p:txBody>
      </p:sp>
      <p:sp>
        <p:nvSpPr>
          <p:cNvPr id="124943" name="Text Box 15"/>
          <p:cNvSpPr txBox="1">
            <a:spLocks noChangeArrowheads="1"/>
          </p:cNvSpPr>
          <p:nvPr/>
        </p:nvSpPr>
        <p:spPr bwMode="auto">
          <a:xfrm>
            <a:off x="4648200" y="2590800"/>
            <a:ext cx="2336800" cy="457200"/>
          </a:xfrm>
          <a:prstGeom prst="rect">
            <a:avLst/>
          </a:prstGeom>
          <a:noFill/>
          <a:ln w="9525">
            <a:noFill/>
            <a:miter lim="800000"/>
            <a:headEnd/>
            <a:tailEnd/>
          </a:ln>
          <a:effectLst/>
        </p:spPr>
        <p:txBody>
          <a:bodyPr wrap="none">
            <a:spAutoFit/>
          </a:bodyPr>
          <a:lstStyle/>
          <a:p>
            <a:pPr eaLnBrk="0" hangingPunct="0"/>
            <a:r>
              <a:rPr lang="en-GB"/>
              <a:t>117.5% </a:t>
            </a:r>
            <a:r>
              <a:rPr lang="en-GB">
                <a:cs typeface="Arial" charset="0"/>
              </a:rPr>
              <a:t>×</a:t>
            </a:r>
            <a:r>
              <a:rPr lang="en-GB"/>
              <a:t> £86 =</a:t>
            </a:r>
          </a:p>
        </p:txBody>
      </p:sp>
      <p:sp>
        <p:nvSpPr>
          <p:cNvPr id="124944" name="Text Box 16"/>
          <p:cNvSpPr txBox="1">
            <a:spLocks noChangeArrowheads="1"/>
          </p:cNvSpPr>
          <p:nvPr/>
        </p:nvSpPr>
        <p:spPr bwMode="auto">
          <a:xfrm>
            <a:off x="6883400" y="2590800"/>
            <a:ext cx="1803400" cy="457200"/>
          </a:xfrm>
          <a:prstGeom prst="rect">
            <a:avLst/>
          </a:prstGeom>
          <a:noFill/>
          <a:ln w="9525">
            <a:noFill/>
            <a:miter lim="800000"/>
            <a:headEnd/>
            <a:tailEnd/>
          </a:ln>
          <a:effectLst/>
        </p:spPr>
        <p:txBody>
          <a:bodyPr wrap="none">
            <a:spAutoFit/>
          </a:bodyPr>
          <a:lstStyle/>
          <a:p>
            <a:pPr eaLnBrk="0" hangingPunct="0"/>
            <a:r>
              <a:rPr lang="en-GB"/>
              <a:t>1.175 </a:t>
            </a:r>
            <a:r>
              <a:rPr lang="en-GB">
                <a:cs typeface="Arial" charset="0"/>
              </a:rPr>
              <a:t>×</a:t>
            </a:r>
            <a:r>
              <a:rPr lang="en-GB"/>
              <a:t> £86</a:t>
            </a:r>
          </a:p>
        </p:txBody>
      </p:sp>
      <p:sp>
        <p:nvSpPr>
          <p:cNvPr id="124945" name="Text Box 17"/>
          <p:cNvSpPr txBox="1">
            <a:spLocks noChangeArrowheads="1"/>
          </p:cNvSpPr>
          <p:nvPr/>
        </p:nvSpPr>
        <p:spPr bwMode="auto">
          <a:xfrm>
            <a:off x="6596063" y="3124200"/>
            <a:ext cx="1549400" cy="457200"/>
          </a:xfrm>
          <a:prstGeom prst="rect">
            <a:avLst/>
          </a:prstGeom>
          <a:noFill/>
          <a:ln w="9525">
            <a:noFill/>
            <a:miter lim="800000"/>
            <a:headEnd/>
            <a:tailEnd/>
          </a:ln>
          <a:effectLst/>
        </p:spPr>
        <p:txBody>
          <a:bodyPr wrap="none">
            <a:spAutoFit/>
          </a:bodyPr>
          <a:lstStyle/>
          <a:p>
            <a:pPr eaLnBrk="0" hangingPunct="0"/>
            <a:r>
              <a:rPr lang="en-GB"/>
              <a:t>= £101.05</a:t>
            </a:r>
          </a:p>
        </p:txBody>
      </p:sp>
      <p:sp>
        <p:nvSpPr>
          <p:cNvPr id="124946" name="Text Box 18"/>
          <p:cNvSpPr txBox="1">
            <a:spLocks noChangeArrowheads="1"/>
          </p:cNvSpPr>
          <p:nvPr/>
        </p:nvSpPr>
        <p:spPr bwMode="auto">
          <a:xfrm>
            <a:off x="5008563" y="4078288"/>
            <a:ext cx="3416300" cy="485775"/>
          </a:xfrm>
          <a:prstGeom prst="rect">
            <a:avLst/>
          </a:prstGeom>
          <a:solidFill>
            <a:srgbClr val="FFFFCC"/>
          </a:solidFill>
          <a:ln w="28575">
            <a:solidFill>
              <a:schemeClr val="tx1"/>
            </a:solidFill>
            <a:miter lim="800000"/>
            <a:headEnd/>
            <a:tailEnd/>
          </a:ln>
          <a:effectLst/>
        </p:spPr>
        <p:txBody>
          <a:bodyPr wrap="none">
            <a:spAutoFit/>
          </a:bodyPr>
          <a:lstStyle/>
          <a:p>
            <a:pPr eaLnBrk="0" hangingPunct="0"/>
            <a:r>
              <a:rPr lang="en-GB"/>
              <a:t>Increase £300 by 2.5%.</a:t>
            </a:r>
          </a:p>
        </p:txBody>
      </p:sp>
      <p:sp>
        <p:nvSpPr>
          <p:cNvPr id="124947" name="Text Box 19"/>
          <p:cNvSpPr txBox="1">
            <a:spLocks noChangeArrowheads="1"/>
          </p:cNvSpPr>
          <p:nvPr/>
        </p:nvSpPr>
        <p:spPr bwMode="auto">
          <a:xfrm>
            <a:off x="4495800" y="4724400"/>
            <a:ext cx="2506663" cy="457200"/>
          </a:xfrm>
          <a:prstGeom prst="rect">
            <a:avLst/>
          </a:prstGeom>
          <a:noFill/>
          <a:ln w="9525">
            <a:noFill/>
            <a:miter lim="800000"/>
            <a:headEnd/>
            <a:tailEnd/>
          </a:ln>
          <a:effectLst/>
        </p:spPr>
        <p:txBody>
          <a:bodyPr wrap="none">
            <a:spAutoFit/>
          </a:bodyPr>
          <a:lstStyle/>
          <a:p>
            <a:pPr eaLnBrk="0" hangingPunct="0"/>
            <a:r>
              <a:rPr lang="en-GB"/>
              <a:t>102.5% </a:t>
            </a:r>
            <a:r>
              <a:rPr lang="en-GB">
                <a:cs typeface="Arial" charset="0"/>
              </a:rPr>
              <a:t>×</a:t>
            </a:r>
            <a:r>
              <a:rPr lang="en-GB"/>
              <a:t> £300 =</a:t>
            </a:r>
          </a:p>
        </p:txBody>
      </p:sp>
      <p:sp>
        <p:nvSpPr>
          <p:cNvPr id="124948" name="Text Box 20"/>
          <p:cNvSpPr txBox="1">
            <a:spLocks noChangeArrowheads="1"/>
          </p:cNvSpPr>
          <p:nvPr/>
        </p:nvSpPr>
        <p:spPr bwMode="auto">
          <a:xfrm>
            <a:off x="6824663" y="4724400"/>
            <a:ext cx="1973262" cy="457200"/>
          </a:xfrm>
          <a:prstGeom prst="rect">
            <a:avLst/>
          </a:prstGeom>
          <a:noFill/>
          <a:ln w="9525">
            <a:noFill/>
            <a:miter lim="800000"/>
            <a:headEnd/>
            <a:tailEnd/>
          </a:ln>
          <a:effectLst/>
        </p:spPr>
        <p:txBody>
          <a:bodyPr wrap="none">
            <a:spAutoFit/>
          </a:bodyPr>
          <a:lstStyle/>
          <a:p>
            <a:pPr eaLnBrk="0" hangingPunct="0"/>
            <a:r>
              <a:rPr lang="en-GB"/>
              <a:t>1.025 </a:t>
            </a:r>
            <a:r>
              <a:rPr lang="en-GB">
                <a:cs typeface="Arial" charset="0"/>
              </a:rPr>
              <a:t>×</a:t>
            </a:r>
            <a:r>
              <a:rPr lang="en-GB"/>
              <a:t> £300</a:t>
            </a:r>
          </a:p>
        </p:txBody>
      </p:sp>
      <p:sp>
        <p:nvSpPr>
          <p:cNvPr id="124949" name="Text Box 21"/>
          <p:cNvSpPr txBox="1">
            <a:spLocks noChangeArrowheads="1"/>
          </p:cNvSpPr>
          <p:nvPr/>
        </p:nvSpPr>
        <p:spPr bwMode="auto">
          <a:xfrm>
            <a:off x="6596063" y="5257800"/>
            <a:ext cx="1549400" cy="457200"/>
          </a:xfrm>
          <a:prstGeom prst="rect">
            <a:avLst/>
          </a:prstGeom>
          <a:noFill/>
          <a:ln w="9525">
            <a:noFill/>
            <a:miter lim="800000"/>
            <a:headEnd/>
            <a:tailEnd/>
          </a:ln>
          <a:effectLst/>
        </p:spPr>
        <p:txBody>
          <a:bodyPr wrap="none">
            <a:spAutoFit/>
          </a:bodyPr>
          <a:lstStyle/>
          <a:p>
            <a:pPr eaLnBrk="0" hangingPunct="0"/>
            <a:r>
              <a:rPr lang="en-GB"/>
              <a:t>= £307.50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9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49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49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49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49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49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49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49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49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249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249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249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249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249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2494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124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animBg="1" autoUpdateAnimBg="0"/>
      <p:bldP spid="124934" grpId="0" autoUpdateAnimBg="0"/>
      <p:bldP spid="124935" grpId="0" autoUpdateAnimBg="0"/>
      <p:bldP spid="124936" grpId="0" autoUpdateAnimBg="0"/>
      <p:bldP spid="124937" grpId="0" animBg="1" autoUpdateAnimBg="0"/>
      <p:bldP spid="124938" grpId="0" autoUpdateAnimBg="0"/>
      <p:bldP spid="124939" grpId="0" autoUpdateAnimBg="0"/>
      <p:bldP spid="124940" grpId="0" autoUpdateAnimBg="0"/>
      <p:bldP spid="124942" grpId="0" animBg="1" autoUpdateAnimBg="0"/>
      <p:bldP spid="124943" grpId="0" autoUpdateAnimBg="0"/>
      <p:bldP spid="124944" grpId="0" autoUpdateAnimBg="0"/>
      <p:bldP spid="124945" grpId="0" autoUpdateAnimBg="0"/>
      <p:bldP spid="124946" grpId="0" animBg="1" autoUpdateAnimBg="0"/>
      <p:bldP spid="124947" grpId="0" autoUpdateAnimBg="0"/>
      <p:bldP spid="124948" grpId="0" autoUpdateAnimBg="0"/>
      <p:bldP spid="12494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right_button">
            <a:hlinkClick r:id="" action="ppaction://hlinkshowjump?jump=nextslide"/>
          </p:cNvPr>
          <p:cNvPicPr>
            <a:picLocks noChangeAspect="1" noChangeArrowheads="1"/>
          </p:cNvPicPr>
          <p:nvPr/>
        </p:nvPicPr>
        <p:blipFill>
          <a:blip r:embed="rId3" cstate="print"/>
          <a:srcRect/>
          <a:stretch>
            <a:fillRect/>
          </a:stretch>
        </p:blipFill>
        <p:spPr bwMode="auto">
          <a:xfrm>
            <a:off x="8459788" y="6092825"/>
            <a:ext cx="501650" cy="531813"/>
          </a:xfrm>
          <a:prstGeom prst="rect">
            <a:avLst/>
          </a:prstGeom>
          <a:noFill/>
        </p:spPr>
      </p:pic>
      <p:pic>
        <p:nvPicPr>
          <p:cNvPr id="131075" name="Picture 3" descr="left_button">
            <a:hlinkClick r:id="" action="ppaction://hlinkshowjump?jump=previousslide"/>
          </p:cNvPr>
          <p:cNvPicPr>
            <a:picLocks noChangeAspect="1" noChangeArrowheads="1"/>
          </p:cNvPicPr>
          <p:nvPr/>
        </p:nvPicPr>
        <p:blipFill>
          <a:blip r:embed="rId4" cstate="print"/>
          <a:srcRect/>
          <a:stretch>
            <a:fillRect/>
          </a:stretch>
        </p:blipFill>
        <p:spPr bwMode="auto">
          <a:xfrm>
            <a:off x="179388" y="6078538"/>
            <a:ext cx="542925" cy="576262"/>
          </a:xfrm>
          <a:prstGeom prst="rect">
            <a:avLst/>
          </a:prstGeom>
          <a:noFill/>
        </p:spPr>
      </p:pic>
      <p:sp>
        <p:nvSpPr>
          <p:cNvPr id="131076" name="Rectangle 4"/>
          <p:cNvSpPr>
            <a:spLocks noGrp="1" noChangeArrowheads="1"/>
          </p:cNvSpPr>
          <p:nvPr>
            <p:ph type="title" idx="4294967295"/>
          </p:nvPr>
        </p:nvSpPr>
        <p:spPr>
          <a:xfrm>
            <a:off x="152400" y="153988"/>
            <a:ext cx="5553075" cy="541337"/>
          </a:xfrm>
          <a:noFill/>
          <a:ln/>
        </p:spPr>
        <p:txBody>
          <a:bodyPr>
            <a:normAutofit fontScale="90000"/>
          </a:bodyPr>
          <a:lstStyle/>
          <a:p>
            <a:r>
              <a:rPr lang="en-GB">
                <a:solidFill>
                  <a:srgbClr val="5B0091"/>
                </a:solidFill>
              </a:rPr>
              <a:t>Percentage decrease</a:t>
            </a:r>
            <a:endParaRPr lang="en-GB"/>
          </a:p>
        </p:txBody>
      </p:sp>
      <p:sp>
        <p:nvSpPr>
          <p:cNvPr id="131077" name="Text Box 5"/>
          <p:cNvSpPr txBox="1">
            <a:spLocks noChangeArrowheads="1"/>
          </p:cNvSpPr>
          <p:nvPr/>
        </p:nvSpPr>
        <p:spPr bwMode="auto">
          <a:xfrm>
            <a:off x="457200" y="2133600"/>
            <a:ext cx="8458200" cy="822325"/>
          </a:xfrm>
          <a:prstGeom prst="rect">
            <a:avLst/>
          </a:prstGeom>
          <a:noFill/>
          <a:ln w="9525">
            <a:noFill/>
            <a:miter lim="800000"/>
            <a:headEnd/>
            <a:tailEnd/>
          </a:ln>
          <a:effectLst/>
        </p:spPr>
        <p:txBody>
          <a:bodyPr>
            <a:spAutoFit/>
          </a:bodyPr>
          <a:lstStyle/>
          <a:p>
            <a:pPr eaLnBrk="0" hangingPunct="0"/>
            <a:r>
              <a:rPr lang="en-GB"/>
              <a:t>There are two methods to decrease an amount by a given percentage.</a:t>
            </a:r>
          </a:p>
        </p:txBody>
      </p:sp>
      <p:sp>
        <p:nvSpPr>
          <p:cNvPr id="131085" name="Text Box 13"/>
          <p:cNvSpPr txBox="1">
            <a:spLocks noChangeArrowheads="1"/>
          </p:cNvSpPr>
          <p:nvPr/>
        </p:nvSpPr>
        <p:spPr bwMode="auto">
          <a:xfrm>
            <a:off x="1211263" y="1182688"/>
            <a:ext cx="6721475" cy="850900"/>
          </a:xfrm>
          <a:prstGeom prst="rect">
            <a:avLst/>
          </a:prstGeom>
          <a:solidFill>
            <a:srgbClr val="FFFFCC"/>
          </a:solidFill>
          <a:ln w="28575">
            <a:solidFill>
              <a:schemeClr val="tx1"/>
            </a:solidFill>
            <a:miter lim="800000"/>
            <a:headEnd/>
            <a:tailEnd/>
          </a:ln>
          <a:effectLst/>
        </p:spPr>
        <p:txBody>
          <a:bodyPr>
            <a:spAutoFit/>
          </a:bodyPr>
          <a:lstStyle/>
          <a:p>
            <a:pPr eaLnBrk="0" hangingPunct="0"/>
            <a:r>
              <a:rPr lang="en-GB"/>
              <a:t>A CD walkman originally costing £75 is reduced by 30% in a sale. What is the sale price?</a:t>
            </a:r>
          </a:p>
        </p:txBody>
      </p:sp>
      <p:grpSp>
        <p:nvGrpSpPr>
          <p:cNvPr id="2" name="Group 33"/>
          <p:cNvGrpSpPr>
            <a:grpSpLocks/>
          </p:cNvGrpSpPr>
          <p:nvPr/>
        </p:nvGrpSpPr>
        <p:grpSpPr bwMode="auto">
          <a:xfrm>
            <a:off x="457200" y="2984500"/>
            <a:ext cx="8474075" cy="1177925"/>
            <a:chOff x="288" y="1917"/>
            <a:chExt cx="5338" cy="742"/>
          </a:xfrm>
        </p:grpSpPr>
        <p:sp>
          <p:nvSpPr>
            <p:cNvPr id="131086" name="Text Box 14"/>
            <p:cNvSpPr txBox="1">
              <a:spLocks noChangeArrowheads="1"/>
            </p:cNvSpPr>
            <p:nvPr/>
          </p:nvSpPr>
          <p:spPr bwMode="auto">
            <a:xfrm>
              <a:off x="288" y="1917"/>
              <a:ext cx="958" cy="288"/>
            </a:xfrm>
            <a:prstGeom prst="rect">
              <a:avLst/>
            </a:prstGeom>
            <a:noFill/>
            <a:ln w="9525">
              <a:noFill/>
              <a:miter lim="800000"/>
              <a:headEnd/>
              <a:tailEnd/>
            </a:ln>
            <a:effectLst/>
          </p:spPr>
          <p:txBody>
            <a:bodyPr wrap="none">
              <a:spAutoFit/>
            </a:bodyPr>
            <a:lstStyle/>
            <a:p>
              <a:pPr eaLnBrk="0" hangingPunct="0"/>
              <a:r>
                <a:rPr lang="en-GB" b="1"/>
                <a:t>Method 1</a:t>
              </a:r>
            </a:p>
          </p:txBody>
        </p:sp>
        <p:sp>
          <p:nvSpPr>
            <p:cNvPr id="131087" name="Text Box 15"/>
            <p:cNvSpPr txBox="1">
              <a:spLocks noChangeArrowheads="1"/>
            </p:cNvSpPr>
            <p:nvPr/>
          </p:nvSpPr>
          <p:spPr bwMode="auto">
            <a:xfrm>
              <a:off x="288" y="2141"/>
              <a:ext cx="5338" cy="518"/>
            </a:xfrm>
            <a:prstGeom prst="rect">
              <a:avLst/>
            </a:prstGeom>
            <a:noFill/>
            <a:ln w="9525">
              <a:noFill/>
              <a:miter lim="800000"/>
              <a:headEnd/>
              <a:tailEnd/>
            </a:ln>
            <a:effectLst/>
          </p:spPr>
          <p:txBody>
            <a:bodyPr>
              <a:spAutoFit/>
            </a:bodyPr>
            <a:lstStyle/>
            <a:p>
              <a:pPr eaLnBrk="0" hangingPunct="0"/>
              <a:r>
                <a:rPr lang="en-GB"/>
                <a:t>We can work out 30% of £75 and then subtract this from the original amount.</a:t>
              </a:r>
            </a:p>
          </p:txBody>
        </p:sp>
      </p:grpSp>
      <p:sp>
        <p:nvSpPr>
          <p:cNvPr id="131098" name="Text Box 26"/>
          <p:cNvSpPr txBox="1">
            <a:spLocks noChangeArrowheads="1"/>
          </p:cNvSpPr>
          <p:nvPr/>
        </p:nvSpPr>
        <p:spPr bwMode="auto">
          <a:xfrm>
            <a:off x="4724400" y="4591050"/>
            <a:ext cx="1725613" cy="457200"/>
          </a:xfrm>
          <a:prstGeom prst="rect">
            <a:avLst/>
          </a:prstGeom>
          <a:noFill/>
          <a:ln w="9525">
            <a:noFill/>
            <a:miter lim="800000"/>
            <a:headEnd/>
            <a:tailEnd/>
          </a:ln>
          <a:effectLst/>
        </p:spPr>
        <p:txBody>
          <a:bodyPr wrap="none">
            <a:spAutoFit/>
          </a:bodyPr>
          <a:lstStyle/>
          <a:p>
            <a:pPr eaLnBrk="0" hangingPunct="0"/>
            <a:r>
              <a:rPr lang="en-GB"/>
              <a:t>= 0.3 × £75</a:t>
            </a:r>
          </a:p>
        </p:txBody>
      </p:sp>
      <p:sp>
        <p:nvSpPr>
          <p:cNvPr id="131099" name="Text Box 27"/>
          <p:cNvSpPr txBox="1">
            <a:spLocks noChangeArrowheads="1"/>
          </p:cNvSpPr>
          <p:nvPr/>
        </p:nvSpPr>
        <p:spPr bwMode="auto">
          <a:xfrm>
            <a:off x="4724400" y="4991100"/>
            <a:ext cx="1379538" cy="457200"/>
          </a:xfrm>
          <a:prstGeom prst="rect">
            <a:avLst/>
          </a:prstGeom>
          <a:noFill/>
          <a:ln w="9525">
            <a:noFill/>
            <a:miter lim="800000"/>
            <a:headEnd/>
            <a:tailEnd/>
          </a:ln>
          <a:effectLst/>
        </p:spPr>
        <p:txBody>
          <a:bodyPr wrap="none">
            <a:spAutoFit/>
          </a:bodyPr>
          <a:lstStyle/>
          <a:p>
            <a:pPr eaLnBrk="0" hangingPunct="0"/>
            <a:r>
              <a:rPr lang="en-GB"/>
              <a:t>= £22.50</a:t>
            </a:r>
          </a:p>
        </p:txBody>
      </p:sp>
      <p:grpSp>
        <p:nvGrpSpPr>
          <p:cNvPr id="3" name="Group 32"/>
          <p:cNvGrpSpPr>
            <a:grpSpLocks/>
          </p:cNvGrpSpPr>
          <p:nvPr/>
        </p:nvGrpSpPr>
        <p:grpSpPr bwMode="auto">
          <a:xfrm>
            <a:off x="1660525" y="4191000"/>
            <a:ext cx="5132388" cy="457200"/>
            <a:chOff x="1046" y="2640"/>
            <a:chExt cx="3233" cy="288"/>
          </a:xfrm>
        </p:grpSpPr>
        <p:sp>
          <p:nvSpPr>
            <p:cNvPr id="131088" name="Text Box 16"/>
            <p:cNvSpPr txBox="1">
              <a:spLocks noChangeArrowheads="1"/>
            </p:cNvSpPr>
            <p:nvPr/>
          </p:nvSpPr>
          <p:spPr bwMode="auto">
            <a:xfrm>
              <a:off x="3138" y="2640"/>
              <a:ext cx="1141" cy="288"/>
            </a:xfrm>
            <a:prstGeom prst="rect">
              <a:avLst/>
            </a:prstGeom>
            <a:noFill/>
            <a:ln w="9525">
              <a:noFill/>
              <a:miter lim="800000"/>
              <a:headEnd/>
              <a:tailEnd/>
            </a:ln>
            <a:effectLst/>
          </p:spPr>
          <p:txBody>
            <a:bodyPr wrap="none">
              <a:spAutoFit/>
            </a:bodyPr>
            <a:lstStyle/>
            <a:p>
              <a:pPr eaLnBrk="0" hangingPunct="0"/>
              <a:r>
                <a:rPr lang="en-GB"/>
                <a:t>30% of £75 </a:t>
              </a:r>
            </a:p>
          </p:txBody>
        </p:sp>
        <p:sp>
          <p:nvSpPr>
            <p:cNvPr id="131100" name="Text Box 28"/>
            <p:cNvSpPr txBox="1">
              <a:spLocks noChangeArrowheads="1"/>
            </p:cNvSpPr>
            <p:nvPr/>
          </p:nvSpPr>
          <p:spPr bwMode="auto">
            <a:xfrm>
              <a:off x="1046" y="2640"/>
              <a:ext cx="2148" cy="288"/>
            </a:xfrm>
            <a:prstGeom prst="rect">
              <a:avLst/>
            </a:prstGeom>
            <a:noFill/>
            <a:ln w="9525">
              <a:noFill/>
              <a:miter lim="800000"/>
              <a:headEnd/>
              <a:tailEnd/>
            </a:ln>
            <a:effectLst/>
          </p:spPr>
          <p:txBody>
            <a:bodyPr wrap="none">
              <a:spAutoFit/>
            </a:bodyPr>
            <a:lstStyle/>
            <a:p>
              <a:pPr eaLnBrk="0" hangingPunct="0"/>
              <a:r>
                <a:rPr lang="en-GB"/>
                <a:t>The amount taken off  =</a:t>
              </a:r>
            </a:p>
          </p:txBody>
        </p:sp>
      </p:grpSp>
      <p:sp>
        <p:nvSpPr>
          <p:cNvPr id="131101" name="Text Box 29"/>
          <p:cNvSpPr txBox="1">
            <a:spLocks noChangeArrowheads="1"/>
          </p:cNvSpPr>
          <p:nvPr/>
        </p:nvSpPr>
        <p:spPr bwMode="auto">
          <a:xfrm>
            <a:off x="2743200" y="5619750"/>
            <a:ext cx="4227513" cy="457200"/>
          </a:xfrm>
          <a:prstGeom prst="rect">
            <a:avLst/>
          </a:prstGeom>
          <a:noFill/>
          <a:ln w="9525">
            <a:noFill/>
            <a:miter lim="800000"/>
            <a:headEnd/>
            <a:tailEnd/>
          </a:ln>
          <a:effectLst/>
        </p:spPr>
        <p:txBody>
          <a:bodyPr wrap="none">
            <a:spAutoFit/>
          </a:bodyPr>
          <a:lstStyle/>
          <a:p>
            <a:pPr eaLnBrk="0" hangingPunct="0"/>
            <a:r>
              <a:rPr lang="en-GB"/>
              <a:t>The sale price = £75 – £22.50</a:t>
            </a:r>
          </a:p>
        </p:txBody>
      </p:sp>
      <p:sp>
        <p:nvSpPr>
          <p:cNvPr id="131102" name="Text Box 30"/>
          <p:cNvSpPr txBox="1">
            <a:spLocks noChangeArrowheads="1"/>
          </p:cNvSpPr>
          <p:nvPr/>
        </p:nvSpPr>
        <p:spPr bwMode="auto">
          <a:xfrm>
            <a:off x="4752975" y="6019800"/>
            <a:ext cx="1379538" cy="457200"/>
          </a:xfrm>
          <a:prstGeom prst="rect">
            <a:avLst/>
          </a:prstGeom>
          <a:noFill/>
          <a:ln w="9525">
            <a:noFill/>
            <a:miter lim="800000"/>
            <a:headEnd/>
            <a:tailEnd/>
          </a:ln>
          <a:effectLst/>
        </p:spPr>
        <p:txBody>
          <a:bodyPr wrap="none">
            <a:spAutoFit/>
          </a:bodyPr>
          <a:lstStyle/>
          <a:p>
            <a:pPr eaLnBrk="0" hangingPunct="0"/>
            <a:r>
              <a:rPr lang="en-GB"/>
              <a:t>= £52.50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1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10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11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1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7" grpId="0"/>
      <p:bldP spid="131098" grpId="0"/>
      <p:bldP spid="131099" grpId="0"/>
      <p:bldP spid="131101" grpId="0"/>
      <p:bldP spid="13110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3689</Words>
  <Application>Microsoft Office PowerPoint</Application>
  <PresentationFormat>On-screen Show (4:3)</PresentationFormat>
  <Paragraphs>615</Paragraphs>
  <Slides>38</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Adobe Photoshop Image</vt:lpstr>
      <vt:lpstr>Percentages  Questions and Answers</vt:lpstr>
      <vt:lpstr>Percentages</vt:lpstr>
      <vt:lpstr>Percentages</vt:lpstr>
      <vt:lpstr>Contents</vt:lpstr>
      <vt:lpstr>Percentage increase</vt:lpstr>
      <vt:lpstr>Percentage increase</vt:lpstr>
      <vt:lpstr>Percentage increase</vt:lpstr>
      <vt:lpstr>Percentage increase</vt:lpstr>
      <vt:lpstr>Percentage decrease</vt:lpstr>
      <vt:lpstr>Percentage decrease</vt:lpstr>
      <vt:lpstr>Percentage decrease</vt:lpstr>
      <vt:lpstr>Percentage decrease</vt:lpstr>
      <vt:lpstr>Percentage increase and decrease</vt:lpstr>
      <vt:lpstr>Contents</vt:lpstr>
      <vt:lpstr>Reverse percentages</vt:lpstr>
      <vt:lpstr>Reverse percentages</vt:lpstr>
      <vt:lpstr>Reverse percentages</vt:lpstr>
      <vt:lpstr>Reverse percentages</vt:lpstr>
      <vt:lpstr>Contents</vt:lpstr>
      <vt:lpstr>Compound percentages</vt:lpstr>
      <vt:lpstr>Compound percentages</vt:lpstr>
      <vt:lpstr>Compound percentages</vt:lpstr>
      <vt:lpstr>Compound percentages</vt:lpstr>
      <vt:lpstr>Compound percentages</vt:lpstr>
      <vt:lpstr>Compound percentages</vt:lpstr>
      <vt:lpstr>Compound interest</vt:lpstr>
      <vt:lpstr>Compound interest</vt:lpstr>
      <vt:lpstr>Compound interest</vt:lpstr>
      <vt:lpstr>Compound interest</vt:lpstr>
      <vt:lpstr>Repeated percentage change</vt:lpstr>
      <vt:lpstr>Repeated percentage change</vt:lpstr>
      <vt:lpstr>Reverse</vt:lpstr>
      <vt:lpstr>Compound</vt:lpstr>
      <vt:lpstr>Percentages</vt:lpstr>
      <vt:lpstr>Fractions, Decimals and Percentages</vt:lpstr>
      <vt:lpstr>Finding Percentages</vt:lpstr>
      <vt:lpstr>Percentage Increase/Decrease</vt:lpstr>
      <vt:lpstr>Reverse Percentages</vt:lpstr>
    </vt:vector>
  </TitlesOfParts>
  <Company>Featherstone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Percentages  Questions and Answers</dc:title>
  <dc:creator>NBradfor</dc:creator>
  <cp:lastModifiedBy>NBradfor</cp:lastModifiedBy>
  <cp:revision>9</cp:revision>
  <dcterms:created xsi:type="dcterms:W3CDTF">2012-09-10T08:02:45Z</dcterms:created>
  <dcterms:modified xsi:type="dcterms:W3CDTF">2012-09-11T11:00:38Z</dcterms:modified>
</cp:coreProperties>
</file>