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BEFB-2EF5-471E-8EAC-EF6FDAF226C2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9673-6F3F-4A51-BE70-03D1C076FE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BEFB-2EF5-471E-8EAC-EF6FDAF226C2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9673-6F3F-4A51-BE70-03D1C076FE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BEFB-2EF5-471E-8EAC-EF6FDAF226C2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9673-6F3F-4A51-BE70-03D1C076FE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BEFB-2EF5-471E-8EAC-EF6FDAF226C2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9673-6F3F-4A51-BE70-03D1C076FE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BEFB-2EF5-471E-8EAC-EF6FDAF226C2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9673-6F3F-4A51-BE70-03D1C076FE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BEFB-2EF5-471E-8EAC-EF6FDAF226C2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9673-6F3F-4A51-BE70-03D1C076FE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BEFB-2EF5-471E-8EAC-EF6FDAF226C2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9673-6F3F-4A51-BE70-03D1C076FE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BEFB-2EF5-471E-8EAC-EF6FDAF226C2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9673-6F3F-4A51-BE70-03D1C076FE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BEFB-2EF5-471E-8EAC-EF6FDAF226C2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9673-6F3F-4A51-BE70-03D1C076FE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BEFB-2EF5-471E-8EAC-EF6FDAF226C2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9673-6F3F-4A51-BE70-03D1C076FE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BEFB-2EF5-471E-8EAC-EF6FDAF226C2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9673-6F3F-4A51-BE70-03D1C076FE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0BEFB-2EF5-471E-8EAC-EF6FDAF226C2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59673-6F3F-4A51-BE70-03D1C076FE3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Probability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Mutually exclusive events</a:t>
            </a:r>
          </a:p>
          <a:p>
            <a:r>
              <a:rPr lang="en-GB" dirty="0" smtClean="0"/>
              <a:t>Relative frequency</a:t>
            </a:r>
          </a:p>
          <a:p>
            <a:r>
              <a:rPr lang="en-GB" dirty="0" smtClean="0"/>
              <a:t>Tree Diagrams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68560" y="-315416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Century Gothic" pitchFamily="34" charset="0"/>
              </a:rPr>
              <a:t>Mutually Exclusive Events</a:t>
            </a:r>
            <a:endParaRPr lang="en-GB" sz="2800" dirty="0">
              <a:latin typeface="Century Gothic" pitchFamily="34" charset="0"/>
            </a:endParaRPr>
          </a:p>
        </p:txBody>
      </p:sp>
      <p:sp>
        <p:nvSpPr>
          <p:cNvPr id="13" name="Rectangle 12">
            <a:hlinkClick r:id="" action="ppaction://hlinkshowjump?jump=firstslide"/>
          </p:cNvPr>
          <p:cNvSpPr/>
          <p:nvPr/>
        </p:nvSpPr>
        <p:spPr>
          <a:xfrm>
            <a:off x="0" y="5949280"/>
            <a:ext cx="1403648" cy="908720"/>
          </a:xfrm>
          <a:prstGeom prst="rect">
            <a:avLst/>
          </a:prstGeom>
          <a:solidFill>
            <a:schemeClr val="accent4"/>
          </a:solidFill>
          <a:ln w="57150">
            <a:noFill/>
          </a:ln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entury Gothic" pitchFamily="34" charset="0"/>
              </a:rPr>
              <a:t>Home</a:t>
            </a:r>
            <a:endParaRPr lang="en-GB" sz="28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116737" name="Picture 1"/>
          <p:cNvPicPr>
            <a:picLocks noChangeAspect="1" noChangeArrowheads="1"/>
          </p:cNvPicPr>
          <p:nvPr/>
        </p:nvPicPr>
        <p:blipFill>
          <a:blip r:embed="rId2" cstate="print"/>
          <a:srcRect l="26284" t="22266" r="24460" b="12766"/>
          <a:stretch>
            <a:fillRect/>
          </a:stretch>
        </p:blipFill>
        <p:spPr bwMode="auto">
          <a:xfrm>
            <a:off x="0" y="620688"/>
            <a:ext cx="7200800" cy="5339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76256" y="825579"/>
            <a:ext cx="2267744" cy="603242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ANSWERS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1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0.7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0.6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0.48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0.79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75%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2%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3/5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4/10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3/15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Mutually exclusive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Not mutually exclusive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Not mutually exclusive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Mutually exclusive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0.1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0.2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0.23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0.24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</a:pPr>
            <a:endParaRPr lang="en-GB" sz="1400" b="1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endParaRPr kumimoji="0" lang="en-GB" sz="9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08720" y="-243408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Century Gothic" pitchFamily="34" charset="0"/>
              </a:rPr>
              <a:t>Relative Frequency</a:t>
            </a:r>
            <a:endParaRPr lang="en-GB" sz="2800" dirty="0">
              <a:latin typeface="Century Gothic" pitchFamily="34" charset="0"/>
            </a:endParaRPr>
          </a:p>
        </p:txBody>
      </p:sp>
      <p:sp>
        <p:nvSpPr>
          <p:cNvPr id="13" name="Rectangle 12">
            <a:hlinkClick r:id="" action="ppaction://hlinkshowjump?jump=firstslide"/>
          </p:cNvPr>
          <p:cNvSpPr/>
          <p:nvPr/>
        </p:nvSpPr>
        <p:spPr>
          <a:xfrm>
            <a:off x="0" y="5949280"/>
            <a:ext cx="1403648" cy="908720"/>
          </a:xfrm>
          <a:prstGeom prst="rect">
            <a:avLst/>
          </a:prstGeom>
          <a:solidFill>
            <a:schemeClr val="accent4"/>
          </a:solidFill>
          <a:ln w="57150">
            <a:noFill/>
          </a:ln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entury Gothic" pitchFamily="34" charset="0"/>
              </a:rPr>
              <a:t>Home</a:t>
            </a:r>
            <a:endParaRPr lang="en-GB" sz="28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124929" name="Picture 1"/>
          <p:cNvPicPr>
            <a:picLocks noChangeAspect="1" noChangeArrowheads="1"/>
          </p:cNvPicPr>
          <p:nvPr/>
        </p:nvPicPr>
        <p:blipFill>
          <a:blip r:embed="rId2" cstate="print"/>
          <a:srcRect l="24624" t="19313" r="46044" b="8305"/>
          <a:stretch>
            <a:fillRect/>
          </a:stretch>
        </p:blipFill>
        <p:spPr bwMode="auto">
          <a:xfrm>
            <a:off x="4355976" y="26510"/>
            <a:ext cx="4788024" cy="664285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982326"/>
            <a:ext cx="3203848" cy="418576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600" b="1" i="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ANSWERS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GB" sz="1600" b="1" i="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600" b="1" i="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16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6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75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6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37.5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6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125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6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Blue-0.25, red -0.5, yellow – 0.1, black 0.15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6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Blue-20,red-40,yellow-8, black-12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6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0.1,0.25,0.15,0.05,  0.45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6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50,125, 75,25, 225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endParaRPr kumimoji="0" lang="en-GB" sz="1000" b="0" i="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Century Gothic" pitchFamily="34" charset="0"/>
              </a:rPr>
              <a:t>Tree Diagrams</a:t>
            </a:r>
            <a:endParaRPr lang="en-GB" sz="2800" dirty="0">
              <a:latin typeface="Century Gothic" pitchFamily="34" charset="0"/>
            </a:endParaRPr>
          </a:p>
        </p:txBody>
      </p:sp>
      <p:sp>
        <p:nvSpPr>
          <p:cNvPr id="13" name="Rectangle 12">
            <a:hlinkClick r:id="" action="ppaction://hlinkshowjump?jump=firstslide"/>
          </p:cNvPr>
          <p:cNvSpPr/>
          <p:nvPr/>
        </p:nvSpPr>
        <p:spPr>
          <a:xfrm>
            <a:off x="0" y="5949280"/>
            <a:ext cx="1403648" cy="908720"/>
          </a:xfrm>
          <a:prstGeom prst="rect">
            <a:avLst/>
          </a:prstGeom>
          <a:solidFill>
            <a:schemeClr val="accent4"/>
          </a:solidFill>
          <a:ln w="57150">
            <a:noFill/>
          </a:ln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entury Gothic" pitchFamily="34" charset="0"/>
              </a:rPr>
              <a:t>Home</a:t>
            </a:r>
            <a:endParaRPr lang="en-GB" sz="28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21857" name="Rectangle 1"/>
          <p:cNvSpPr>
            <a:spLocks noChangeArrowheads="1"/>
          </p:cNvSpPr>
          <p:nvPr/>
        </p:nvSpPr>
        <p:spPr bwMode="auto">
          <a:xfrm>
            <a:off x="36512" y="573643"/>
            <a:ext cx="9144000" cy="5447645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A)  I have a bag with 20 balls in, there are 13 pink, 7 orange pull a ball out, put it back then pull another.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Draw a tree diagram showing all possible outcomes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Use your tree diagram to find the probability of getting: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 pink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 orange,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pink and an orange.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B)  The probability I have toast for breakfast is 0.6, the probability I will miss my bus is completely unrelated to my breakfast choice and is 0.2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What is the probability I will NOT: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Have toast for breakfast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Miss my bus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Draw a tree diagram showing all possible outcomes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Use your tree diagram to find the probability of: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Having toast and missing my bus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Not having toast and missing my bus 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Not having toast and not missing my bus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C)  I  am tossing a coin and rolling a dice: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Draw a tree diagram to show all possible outcomes.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Use your tree diagram to find the probability of: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head a 3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tails and a number bigger than 4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tails with a 3 or a heads with a 1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D)  I have some songs on my mp3 player, 4 are rock, 7 are Pop and 11 are Hip Hop.  I put my mp3 player on shuffle and listen to 2 songs (it is possible to listen to the same song twice in a row)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Draw a tree diagram to show all the possible outcomes,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Find the probability that I will listen to: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LcPeriod"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Hip Hop then Pop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LcPeriod"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Rock twice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LcPeriod"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Rock song and a pop song in any order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LcPeriod"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 songs which are the same style (rock and rock or pop and pop </a:t>
            </a:r>
            <a:r>
              <a:rPr kumimoji="0" lang="en-GB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ect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.)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695728" y="582067"/>
            <a:ext cx="2448272" cy="569386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ANSWERS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</a:pPr>
            <a:r>
              <a:rPr kumimoji="0" lang="en-GB" sz="14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2. </a:t>
            </a:r>
          </a:p>
          <a:p>
            <a:pPr marL="1257300" lvl="2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kumimoji="0" lang="en-GB" sz="14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169/400</a:t>
            </a:r>
          </a:p>
          <a:p>
            <a:pPr marL="1257300" lvl="2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baseline="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49/400</a:t>
            </a:r>
          </a:p>
          <a:p>
            <a:pPr marL="1257300" lvl="2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kumimoji="0" lang="en-GB" sz="14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91/400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1257300" lvl="2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0.4</a:t>
            </a:r>
          </a:p>
          <a:p>
            <a:pPr marL="1257300" lvl="2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0.8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3. 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		a)0.12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		b)0.08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		c)0.32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2. </a:t>
            </a:r>
          </a:p>
          <a:p>
            <a:pPr marL="1257300" lvl="2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1/12</a:t>
            </a:r>
          </a:p>
          <a:p>
            <a:pPr marL="1257300" lvl="2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1/6</a:t>
            </a:r>
          </a:p>
          <a:p>
            <a:pPr marL="1257300" lvl="2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1/6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1314450" lvl="2" indent="-400050" fontAlgn="base">
              <a:spcBef>
                <a:spcPct val="0"/>
              </a:spcBef>
              <a:spcAft>
                <a:spcPct val="0"/>
              </a:spcAft>
              <a:buFont typeface="+mj-lt"/>
              <a:buAutoNum type="romanLcPeriod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7/44</a:t>
            </a:r>
          </a:p>
          <a:p>
            <a:pPr marL="1314450" lvl="2" indent="-400050" fontAlgn="base">
              <a:spcBef>
                <a:spcPct val="0"/>
              </a:spcBef>
              <a:spcAft>
                <a:spcPct val="0"/>
              </a:spcAft>
              <a:buFont typeface="+mj-lt"/>
              <a:buAutoNum type="romanLcPeriod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4/121</a:t>
            </a:r>
          </a:p>
          <a:p>
            <a:pPr marL="1314450" lvl="2" indent="-400050" fontAlgn="base">
              <a:spcBef>
                <a:spcPct val="0"/>
              </a:spcBef>
              <a:spcAft>
                <a:spcPct val="0"/>
              </a:spcAft>
              <a:buFont typeface="+mj-lt"/>
              <a:buAutoNum type="romanLcPeriod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14/121</a:t>
            </a:r>
          </a:p>
          <a:p>
            <a:pPr marL="1314450" lvl="2" indent="-400050" fontAlgn="base">
              <a:spcBef>
                <a:spcPct val="0"/>
              </a:spcBef>
              <a:spcAft>
                <a:spcPct val="0"/>
              </a:spcAft>
              <a:buFont typeface="+mj-lt"/>
              <a:buAutoNum type="romanLcPeriod"/>
            </a:pPr>
            <a:r>
              <a:rPr lang="en-GB" sz="1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93/242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</a:pPr>
            <a:endParaRPr lang="en-GB" sz="1400" b="1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397</Words>
  <Application>Microsoft Office PowerPoint</Application>
  <PresentationFormat>On-screen Show (4:3)</PresentationFormat>
  <Paragraphs>97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Probability 2</vt:lpstr>
      <vt:lpstr>Mutually Exclusive Events</vt:lpstr>
      <vt:lpstr>Relative Frequency</vt:lpstr>
      <vt:lpstr>Tree Diagrams</vt:lpstr>
    </vt:vector>
  </TitlesOfParts>
  <Company>Featherstone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2</dc:title>
  <dc:creator>NBradfor</dc:creator>
  <cp:lastModifiedBy>NBradfor</cp:lastModifiedBy>
  <cp:revision>1</cp:revision>
  <dcterms:created xsi:type="dcterms:W3CDTF">2012-10-02T15:54:56Z</dcterms:created>
  <dcterms:modified xsi:type="dcterms:W3CDTF">2012-10-02T15:57:05Z</dcterms:modified>
</cp:coreProperties>
</file>