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9" r:id="rId3"/>
    <p:sldId id="260" r:id="rId4"/>
    <p:sldId id="261" r:id="rId5"/>
    <p:sldId id="262" r:id="rId6"/>
    <p:sldId id="263" r:id="rId7"/>
    <p:sldId id="264" r:id="rId8"/>
    <p:sldId id="265" r:id="rId9"/>
    <p:sldId id="266" r:id="rId10"/>
    <p:sldId id="267"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9BF25-F2BA-453C-B35D-E195FDF16298}" type="datetimeFigureOut">
              <a:rPr lang="en-GB" smtClean="0"/>
              <a:t>13/11/2012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D4EC1-99ED-40A8-9B32-59DCEC1BA80F}" type="slidenum">
              <a:rPr lang="en-GB" smtClean="0"/>
              <a:t>‹#›</a:t>
            </a:fld>
            <a:endParaRPr lang="en-GB"/>
          </a:p>
        </p:txBody>
      </p:sp>
    </p:spTree>
    <p:extLst>
      <p:ext uri="{BB962C8B-B14F-4D97-AF65-F5344CB8AC3E}">
        <p14:creationId xmlns:p14="http://schemas.microsoft.com/office/powerpoint/2010/main" val="396835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05FB1-C8F2-41D8-9A81-D4BDFE0FCC5C}" type="slidenum">
              <a:rPr lang="en-GB"/>
              <a:pPr/>
              <a:t>2</a:t>
            </a:fld>
            <a:endParaRPr lang="en-GB"/>
          </a:p>
        </p:txBody>
      </p:sp>
      <p:sp>
        <p:nvSpPr>
          <p:cNvPr id="5222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7"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Talk through the points on the slide showing, with reference to the diagram, that the ratio 9 : 3 is equivalent to the ratio 3 : 1. This is the ratio in its simplest form. Compare this to simplifying fractions.</a:t>
            </a:r>
          </a:p>
          <a:p>
            <a:r>
              <a:rPr lang="en-GB"/>
              <a:t>Ask pupils what statements they can make about the number of red counters compared with the number of blue counters. For example, ‘the number of blue counters is a third of the number of red counters’ or ‘the number of red counters is three times the number of blue counters’.</a:t>
            </a:r>
          </a:p>
          <a:p>
            <a:r>
              <a:rPr lang="en-GB"/>
              <a:t>To distinguish between ratio and proportion you may wish to ask pupils to tell you the proportion of counters that are red (three quarters).</a:t>
            </a:r>
          </a:p>
          <a:p>
            <a:r>
              <a:rPr lang="en-GB"/>
              <a:t>Stress that the ratio compares the sizes of parts to each other while proportion compares the sizes of parts to the whole.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31882-41D4-4D36-BB4B-F2071D428304}" type="slidenum">
              <a:rPr lang="en-GB"/>
              <a:pPr/>
              <a:t>3</a:t>
            </a:fld>
            <a:endParaRPr lang="en-GB"/>
          </a:p>
        </p:txBody>
      </p:sp>
      <p:sp>
        <p:nvSpPr>
          <p:cNvPr id="5427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5"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Note the difference between comparing the number of red counters to the number of blue counters and comparing the number of blue counters to the number of red counters.</a:t>
            </a:r>
          </a:p>
          <a:p>
            <a:r>
              <a:rPr lang="en-GB"/>
              <a:t>You may wish to introduce the idea of a multiplicative inverse by explaining that the inverse of multiplying by a given number is multiplying by its reciprocal. In this example, × 3 is the inverse of × </a:t>
            </a:r>
            <a:r>
              <a:rPr lang="en-GB" baseline="30000"/>
              <a:t>1</a:t>
            </a:r>
            <a:r>
              <a:rPr lang="en-GB"/>
              <a:t>/</a:t>
            </a:r>
            <a:r>
              <a:rPr lang="en-GB" baseline="-25000"/>
              <a:t>3</a:t>
            </a:r>
            <a:r>
              <a:rPr lang="en-GB"/>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9C4EAF-88D2-4032-8026-6E461F545882}" type="slidenum">
              <a:rPr lang="en-GB"/>
              <a:pPr/>
              <a:t>4</a:t>
            </a:fld>
            <a:endParaRPr lang="en-GB"/>
          </a:p>
        </p:txBody>
      </p:sp>
      <p:sp>
        <p:nvSpPr>
          <p:cNvPr id="563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3"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Show that ratios can compare more than two parts or quantities.</a:t>
            </a:r>
          </a:p>
          <a:p>
            <a:r>
              <a:rPr lang="en-GB"/>
              <a:t>Explain with reference to the diagram that 12 : 4 : 8 simplifies to 3 : 1 : 2.</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40E511-88F9-4BDC-A118-B172BD9ADA0A}" type="slidenum">
              <a:rPr lang="en-GB"/>
              <a:pPr/>
              <a:t>5</a:t>
            </a:fld>
            <a:endParaRPr lang="en-GB"/>
          </a:p>
        </p:txBody>
      </p:sp>
      <p:sp>
        <p:nvSpPr>
          <p:cNvPr id="5837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1"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Discuss the simplification of ratios.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96E64E-FDD0-4D6B-A523-B4C08DEDF104}" type="slidenum">
              <a:rPr lang="en-GB"/>
              <a:pPr/>
              <a:t>6</a:t>
            </a:fld>
            <a:endParaRPr lang="en-GB"/>
          </a:p>
        </p:txBody>
      </p:sp>
      <p:sp>
        <p:nvSpPr>
          <p:cNvPr id="6041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9"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cs typeface="Times New Roman" pitchFamily="18" charset="0"/>
              </a:rPr>
              <a:t>This activity revises multiplicative reasoning by asking pupils to scale between a given ratio shown in the centre and other equivalent ratios. There are many ways to find the equivalent ratios using combinations of multiplication and division, or using a singe scale factor. Encourage pupils to discuss their methods as far as possible.</a:t>
            </a:r>
          </a:p>
          <a:p>
            <a:r>
              <a:rPr lang="en-GB">
                <a:cs typeface="Times New Roman" pitchFamily="18" charset="0"/>
              </a:rPr>
              <a:t>Pupils may also notice that equivalent ratios can be added or subtracted to make other equivalent ratios. For example, adding 6 : 9 to 10 : 15 makes 16 : 24.</a:t>
            </a:r>
          </a:p>
          <a:p>
            <a:r>
              <a:rPr lang="en-GB">
                <a:cs typeface="Times New Roman" pitchFamily="18" charset="0"/>
              </a:rPr>
              <a:t>This activity can be simplified by first asking pupils to find the ratio in its simplest form and finding this along one of the ‘spider legs’. Every other ratio can then be found by multiplying the parts of the ratio given in its simplest form by a single whole number.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7873D-84C8-498F-B6E1-9417C7D2745F}" type="slidenum">
              <a:rPr lang="en-GB"/>
              <a:pPr/>
              <a:t>7</a:t>
            </a:fld>
            <a:endParaRPr lang="en-GB"/>
          </a:p>
        </p:txBody>
      </p:sp>
      <p:sp>
        <p:nvSpPr>
          <p:cNvPr id="6246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7"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Stress that ratios should always be expressed using the same units for each part.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96C1C-77D5-47DB-A669-FDF17566E022}" type="slidenum">
              <a:rPr lang="en-GB"/>
              <a:pPr/>
              <a:t>8</a:t>
            </a:fld>
            <a:endParaRPr lang="en-GB"/>
          </a:p>
        </p:txBody>
      </p:sp>
      <p:sp>
        <p:nvSpPr>
          <p:cNvPr id="6451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5"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This example shows the simplification of a three part ratio expressed in m, cm and mm.</a:t>
            </a:r>
          </a:p>
          <a:p>
            <a:r>
              <a:rPr lang="en-GB"/>
              <a:t>We could also simplify this ratio be converting the parts to metres (although in this example that would involve working with decimals) or millimetres (although in this example that would involve working with larger numbers).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72134F-F438-4D6E-90B8-CBA7FB93C2B3}" type="slidenum">
              <a:rPr lang="en-GB"/>
              <a:pPr/>
              <a:t>9</a:t>
            </a:fld>
            <a:endParaRPr lang="en-GB"/>
          </a:p>
        </p:txBody>
      </p:sp>
      <p:sp>
        <p:nvSpPr>
          <p:cNvPr id="6656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563"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t>Tell pupils that we only write ratios with decimals when comparing them in the form 1:</a:t>
            </a:r>
            <a:r>
              <a:rPr lang="en-US" i="1"/>
              <a:t>m</a:t>
            </a:r>
            <a:r>
              <a:rPr lang="en-US"/>
              <a:t> or </a:t>
            </a:r>
            <a:r>
              <a:rPr lang="en-US" i="1"/>
              <a:t>m</a:t>
            </a:r>
            <a:r>
              <a:rPr lang="en-US"/>
              <a:t>:1.</a:t>
            </a:r>
          </a:p>
          <a:p>
            <a:r>
              <a:rPr lang="en-GB"/>
              <a:t>State that multiplying any number that has one number after the decimal point by 10 will give us a whole number. We must then multiply the other part by 10 to preserve equality.</a:t>
            </a:r>
          </a:p>
          <a:p>
            <a:r>
              <a:rPr lang="en-GB"/>
              <a:t>Similarly, if a ratio contains parts with two digits after the decimal point we can multiply the parts  by 100 to find an equivalent whole-number ratio.</a:t>
            </a:r>
          </a:p>
          <a:p>
            <a:r>
              <a:rPr lang="en-GB"/>
              <a:t>The whole-number ratio must then be simplified if possible.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33913A-59C5-4D98-8856-3B3958DE1C11}" type="slidenum">
              <a:rPr lang="en-GB"/>
              <a:pPr/>
              <a:t>10</a:t>
            </a:fld>
            <a:endParaRPr lang="en-GB"/>
          </a:p>
        </p:txBody>
      </p:sp>
      <p:sp>
        <p:nvSpPr>
          <p:cNvPr id="6861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1" name="Rectangle 3"/>
          <p:cNvSpPr>
            <a:spLocks noChangeArrowheads="1"/>
          </p:cNvSpPr>
          <p:nvPr>
            <p:ph type="body" idx="1"/>
          </p:nvPr>
        </p:nvSpPr>
        <p:spPr bwMode="auto">
          <a:xfrm>
            <a:off x="914400" y="4343400"/>
            <a:ext cx="5029200" cy="411480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t>Explain that if we multiply a fraction by its denominator then we will always have a whole number. In this example then, we can multiply both parts of the ratio by 3.</a:t>
            </a:r>
          </a:p>
          <a:p>
            <a:r>
              <a:rPr lang="en-GB"/>
              <a:t>The whole-number ratio must then be simplified if possible.</a:t>
            </a:r>
          </a:p>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A011B8-95D3-41B0-9830-42824E483631}" type="datetimeFigureOut">
              <a:rPr lang="en-GB" smtClean="0"/>
              <a:t>13/11/2012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150102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011B8-95D3-41B0-9830-42824E483631}" type="datetimeFigureOut">
              <a:rPr lang="en-GB" smtClean="0"/>
              <a:t>13/11/2012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715797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011B8-95D3-41B0-9830-42824E483631}" type="datetimeFigureOut">
              <a:rPr lang="en-GB" smtClean="0"/>
              <a:t>13/11/2012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335210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A011B8-95D3-41B0-9830-42824E483631}" type="datetimeFigureOut">
              <a:rPr lang="en-GB" smtClean="0"/>
              <a:t>13/11/2012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18275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011B8-95D3-41B0-9830-42824E483631}" type="datetimeFigureOut">
              <a:rPr lang="en-GB" smtClean="0"/>
              <a:t>13/11/2012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349109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A011B8-95D3-41B0-9830-42824E483631}" type="datetimeFigureOut">
              <a:rPr lang="en-GB" smtClean="0"/>
              <a:t>13/11/2012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803538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A011B8-95D3-41B0-9830-42824E483631}" type="datetimeFigureOut">
              <a:rPr lang="en-GB" smtClean="0"/>
              <a:t>13/11/2012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117149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A011B8-95D3-41B0-9830-42824E483631}" type="datetimeFigureOut">
              <a:rPr lang="en-GB" smtClean="0"/>
              <a:t>13/11/2012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381525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011B8-95D3-41B0-9830-42824E483631}" type="datetimeFigureOut">
              <a:rPr lang="en-GB" smtClean="0"/>
              <a:t>13/11/2012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330487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011B8-95D3-41B0-9830-42824E483631}" type="datetimeFigureOut">
              <a:rPr lang="en-GB" smtClean="0"/>
              <a:t>13/11/2012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16475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011B8-95D3-41B0-9830-42824E483631}" type="datetimeFigureOut">
              <a:rPr lang="en-GB" smtClean="0"/>
              <a:t>13/11/2012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146E3E-19DF-49B5-B2B1-283EB3F9E4B1}" type="slidenum">
              <a:rPr lang="en-GB" smtClean="0"/>
              <a:t>‹#›</a:t>
            </a:fld>
            <a:endParaRPr lang="en-GB"/>
          </a:p>
        </p:txBody>
      </p:sp>
    </p:spTree>
    <p:extLst>
      <p:ext uri="{BB962C8B-B14F-4D97-AF65-F5344CB8AC3E}">
        <p14:creationId xmlns:p14="http://schemas.microsoft.com/office/powerpoint/2010/main" val="307595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011B8-95D3-41B0-9830-42824E483631}" type="datetimeFigureOut">
              <a:rPr lang="en-GB" smtClean="0"/>
              <a:t>13/11/2012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46E3E-19DF-49B5-B2B1-283EB3F9E4B1}" type="slidenum">
              <a:rPr lang="en-GB" smtClean="0"/>
              <a:t>‹#›</a:t>
            </a:fld>
            <a:endParaRPr lang="en-GB"/>
          </a:p>
        </p:txBody>
      </p:sp>
    </p:spTree>
    <p:extLst>
      <p:ext uri="{BB962C8B-B14F-4D97-AF65-F5344CB8AC3E}">
        <p14:creationId xmlns:p14="http://schemas.microsoft.com/office/powerpoint/2010/main" val="385254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7.xml"/><Relationship Id="rId7" Type="http://schemas.openxmlformats.org/officeDocument/2006/relationships/image" Target="../media/image4.jpe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Ratio</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1236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7587"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7588" name="Rectangle 4"/>
          <p:cNvSpPr>
            <a:spLocks noGrp="1" noChangeArrowheads="1"/>
          </p:cNvSpPr>
          <p:nvPr>
            <p:ph type="title" idx="4294967295"/>
          </p:nvPr>
        </p:nvSpPr>
        <p:spPr>
          <a:xfrm>
            <a:off x="152400" y="152400"/>
            <a:ext cx="7010400" cy="609600"/>
          </a:xfrm>
          <a:noFill/>
          <a:ln/>
        </p:spPr>
        <p:txBody>
          <a:bodyPr>
            <a:normAutofit fontScale="90000"/>
          </a:bodyPr>
          <a:lstStyle/>
          <a:p>
            <a:r>
              <a:rPr lang="en-GB">
                <a:solidFill>
                  <a:srgbClr val="5B0091"/>
                </a:solidFill>
              </a:rPr>
              <a:t>Simplifying ratios containing fractions</a:t>
            </a:r>
            <a:endParaRPr lang="en-GB"/>
          </a:p>
        </p:txBody>
      </p:sp>
      <p:grpSp>
        <p:nvGrpSpPr>
          <p:cNvPr id="67589" name="Group 5"/>
          <p:cNvGrpSpPr>
            <a:grpSpLocks/>
          </p:cNvGrpSpPr>
          <p:nvPr/>
        </p:nvGrpSpPr>
        <p:grpSpPr bwMode="auto">
          <a:xfrm>
            <a:off x="2628900" y="1447800"/>
            <a:ext cx="3886200" cy="685800"/>
            <a:chOff x="912" y="672"/>
            <a:chExt cx="3936" cy="384"/>
          </a:xfrm>
        </p:grpSpPr>
        <p:sp>
          <p:nvSpPr>
            <p:cNvPr id="67590" name="Rectangle 6"/>
            <p:cNvSpPr>
              <a:spLocks noChangeArrowheads="1"/>
            </p:cNvSpPr>
            <p:nvPr/>
          </p:nvSpPr>
          <p:spPr bwMode="auto">
            <a:xfrm>
              <a:off x="912" y="672"/>
              <a:ext cx="3936"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1" name="Text Box 7"/>
            <p:cNvSpPr txBox="1">
              <a:spLocks noChangeArrowheads="1"/>
            </p:cNvSpPr>
            <p:nvPr/>
          </p:nvSpPr>
          <p:spPr bwMode="auto">
            <a:xfrm>
              <a:off x="1033" y="720"/>
              <a:ext cx="3694" cy="256"/>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Simplify the ratio       : 4 </a:t>
              </a:r>
            </a:p>
          </p:txBody>
        </p:sp>
      </p:grpSp>
      <p:sp>
        <p:nvSpPr>
          <p:cNvPr id="67592" name="Text Box 8"/>
          <p:cNvSpPr txBox="1">
            <a:spLocks noChangeArrowheads="1"/>
          </p:cNvSpPr>
          <p:nvPr/>
        </p:nvSpPr>
        <p:spPr bwMode="auto">
          <a:xfrm>
            <a:off x="5233988" y="1454150"/>
            <a:ext cx="311150" cy="3667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1800">
                <a:solidFill>
                  <a:schemeClr val="tx1"/>
                </a:solidFill>
              </a:rPr>
              <a:t>2</a:t>
            </a:r>
          </a:p>
        </p:txBody>
      </p:sp>
      <p:sp>
        <p:nvSpPr>
          <p:cNvPr id="67593" name="Line 9"/>
          <p:cNvSpPr>
            <a:spLocks noChangeShapeType="1"/>
          </p:cNvSpPr>
          <p:nvPr/>
        </p:nvSpPr>
        <p:spPr bwMode="auto">
          <a:xfrm>
            <a:off x="5214938" y="1792288"/>
            <a:ext cx="34766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594" name="Text Box 10"/>
          <p:cNvSpPr txBox="1">
            <a:spLocks noChangeArrowheads="1"/>
          </p:cNvSpPr>
          <p:nvPr/>
        </p:nvSpPr>
        <p:spPr bwMode="auto">
          <a:xfrm>
            <a:off x="5233988" y="1762125"/>
            <a:ext cx="311150" cy="3667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1800">
                <a:solidFill>
                  <a:schemeClr val="tx1"/>
                </a:solidFill>
              </a:rPr>
              <a:t>3</a:t>
            </a:r>
          </a:p>
        </p:txBody>
      </p:sp>
      <p:sp>
        <p:nvSpPr>
          <p:cNvPr id="67595" name="Text Box 11"/>
          <p:cNvSpPr txBox="1">
            <a:spLocks noChangeArrowheads="1"/>
          </p:cNvSpPr>
          <p:nvPr/>
        </p:nvSpPr>
        <p:spPr bwMode="auto">
          <a:xfrm>
            <a:off x="441325" y="2590800"/>
            <a:ext cx="85201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We can write this ratio in whole-number form by multiplying both parts by 3. </a:t>
            </a:r>
          </a:p>
        </p:txBody>
      </p:sp>
      <p:grpSp>
        <p:nvGrpSpPr>
          <p:cNvPr id="67596" name="Group 12"/>
          <p:cNvGrpSpPr>
            <a:grpSpLocks/>
          </p:cNvGrpSpPr>
          <p:nvPr/>
        </p:nvGrpSpPr>
        <p:grpSpPr bwMode="auto">
          <a:xfrm>
            <a:off x="4106863" y="3516313"/>
            <a:ext cx="928687" cy="674687"/>
            <a:chOff x="2576" y="2215"/>
            <a:chExt cx="585" cy="425"/>
          </a:xfrm>
        </p:grpSpPr>
        <p:grpSp>
          <p:nvGrpSpPr>
            <p:cNvPr id="67597" name="Group 13"/>
            <p:cNvGrpSpPr>
              <a:grpSpLocks/>
            </p:cNvGrpSpPr>
            <p:nvPr/>
          </p:nvGrpSpPr>
          <p:grpSpPr bwMode="auto">
            <a:xfrm>
              <a:off x="2576" y="2215"/>
              <a:ext cx="219" cy="425"/>
              <a:chOff x="2825" y="2254"/>
              <a:chExt cx="219" cy="425"/>
            </a:xfrm>
          </p:grpSpPr>
          <p:sp>
            <p:nvSpPr>
              <p:cNvPr id="67598" name="Text Box 14"/>
              <p:cNvSpPr txBox="1">
                <a:spLocks noChangeArrowheads="1"/>
              </p:cNvSpPr>
              <p:nvPr/>
            </p:nvSpPr>
            <p:spPr bwMode="auto">
              <a:xfrm>
                <a:off x="2837" y="2254"/>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1800"/>
                  <a:t>2</a:t>
                </a:r>
              </a:p>
            </p:txBody>
          </p:sp>
          <p:sp>
            <p:nvSpPr>
              <p:cNvPr id="67599" name="Line 15"/>
              <p:cNvSpPr>
                <a:spLocks noChangeShapeType="1"/>
              </p:cNvSpPr>
              <p:nvPr/>
            </p:nvSpPr>
            <p:spPr bwMode="auto">
              <a:xfrm>
                <a:off x="2825" y="2467"/>
                <a:ext cx="21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600" name="Text Box 16"/>
              <p:cNvSpPr txBox="1">
                <a:spLocks noChangeArrowheads="1"/>
              </p:cNvSpPr>
              <p:nvPr/>
            </p:nvSpPr>
            <p:spPr bwMode="auto">
              <a:xfrm>
                <a:off x="2837" y="2448"/>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1800"/>
                  <a:t>3</a:t>
                </a:r>
              </a:p>
            </p:txBody>
          </p:sp>
        </p:grpSp>
        <p:sp>
          <p:nvSpPr>
            <p:cNvPr id="67601" name="Text Box 17"/>
            <p:cNvSpPr txBox="1">
              <a:spLocks noChangeArrowheads="1"/>
            </p:cNvSpPr>
            <p:nvPr/>
          </p:nvSpPr>
          <p:spPr bwMode="auto">
            <a:xfrm>
              <a:off x="2832" y="2283"/>
              <a:ext cx="3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4</a:t>
              </a:r>
            </a:p>
          </p:txBody>
        </p:sp>
      </p:grpSp>
      <p:grpSp>
        <p:nvGrpSpPr>
          <p:cNvPr id="67602" name="Group 18"/>
          <p:cNvGrpSpPr>
            <a:grpSpLocks/>
          </p:cNvGrpSpPr>
          <p:nvPr/>
        </p:nvGrpSpPr>
        <p:grpSpPr bwMode="auto">
          <a:xfrm>
            <a:off x="3082925" y="4024313"/>
            <a:ext cx="2978150" cy="792162"/>
            <a:chOff x="1914" y="2496"/>
            <a:chExt cx="1876" cy="499"/>
          </a:xfrm>
        </p:grpSpPr>
        <p:sp>
          <p:nvSpPr>
            <p:cNvPr id="67603" name="Text Box 19"/>
            <p:cNvSpPr txBox="1">
              <a:spLocks noChangeArrowheads="1"/>
            </p:cNvSpPr>
            <p:nvPr/>
          </p:nvSpPr>
          <p:spPr bwMode="auto">
            <a:xfrm>
              <a:off x="1914" y="2621"/>
              <a:ext cx="34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a:t>
              </a:r>
              <a:endParaRPr lang="en-GB" sz="2000" b="1">
                <a:solidFill>
                  <a:srgbClr val="FF6600"/>
                </a:solidFill>
              </a:endParaRPr>
            </a:p>
          </p:txBody>
        </p:sp>
        <p:grpSp>
          <p:nvGrpSpPr>
            <p:cNvPr id="67604" name="Group 20"/>
            <p:cNvGrpSpPr>
              <a:grpSpLocks/>
            </p:cNvGrpSpPr>
            <p:nvPr/>
          </p:nvGrpSpPr>
          <p:grpSpPr bwMode="auto">
            <a:xfrm>
              <a:off x="2281" y="2496"/>
              <a:ext cx="1161" cy="499"/>
              <a:chOff x="2281" y="2544"/>
              <a:chExt cx="1161" cy="499"/>
            </a:xfrm>
          </p:grpSpPr>
          <p:grpSp>
            <p:nvGrpSpPr>
              <p:cNvPr id="67605" name="Group 21"/>
              <p:cNvGrpSpPr>
                <a:grpSpLocks/>
              </p:cNvGrpSpPr>
              <p:nvPr/>
            </p:nvGrpSpPr>
            <p:grpSpPr bwMode="auto">
              <a:xfrm>
                <a:off x="2281" y="2544"/>
                <a:ext cx="215" cy="499"/>
                <a:chOff x="2016" y="3312"/>
                <a:chExt cx="215" cy="499"/>
              </a:xfrm>
            </p:grpSpPr>
            <p:sp>
              <p:nvSpPr>
                <p:cNvPr id="67606" name="AutoShape 22"/>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7" name="Line 23"/>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7608" name="Group 24"/>
              <p:cNvGrpSpPr>
                <a:grpSpLocks/>
              </p:cNvGrpSpPr>
              <p:nvPr/>
            </p:nvGrpSpPr>
            <p:grpSpPr bwMode="auto">
              <a:xfrm flipH="1">
                <a:off x="3227" y="2544"/>
                <a:ext cx="215" cy="499"/>
                <a:chOff x="2016" y="3312"/>
                <a:chExt cx="215" cy="499"/>
              </a:xfrm>
            </p:grpSpPr>
            <p:sp>
              <p:nvSpPr>
                <p:cNvPr id="67609" name="AutoShape 25"/>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0" name="Line 26"/>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7611" name="Text Box 27"/>
            <p:cNvSpPr txBox="1">
              <a:spLocks noChangeArrowheads="1"/>
            </p:cNvSpPr>
            <p:nvPr/>
          </p:nvSpPr>
          <p:spPr bwMode="auto">
            <a:xfrm>
              <a:off x="3448" y="2621"/>
              <a:ext cx="34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a:t>
              </a:r>
            </a:p>
          </p:txBody>
        </p:sp>
      </p:grpSp>
      <p:sp>
        <p:nvSpPr>
          <p:cNvPr id="67612" name="Text Box 28"/>
          <p:cNvSpPr txBox="1">
            <a:spLocks noChangeArrowheads="1"/>
          </p:cNvSpPr>
          <p:nvPr/>
        </p:nvSpPr>
        <p:spPr bwMode="auto">
          <a:xfrm>
            <a:off x="3962400" y="4648200"/>
            <a:ext cx="120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2 : 12</a:t>
            </a:r>
          </a:p>
        </p:txBody>
      </p:sp>
      <p:grpSp>
        <p:nvGrpSpPr>
          <p:cNvPr id="67613" name="Group 29"/>
          <p:cNvGrpSpPr>
            <a:grpSpLocks/>
          </p:cNvGrpSpPr>
          <p:nvPr/>
        </p:nvGrpSpPr>
        <p:grpSpPr bwMode="auto">
          <a:xfrm>
            <a:off x="3082925" y="4938713"/>
            <a:ext cx="2976563" cy="792162"/>
            <a:chOff x="1919" y="3101"/>
            <a:chExt cx="1875" cy="499"/>
          </a:xfrm>
        </p:grpSpPr>
        <p:sp>
          <p:nvSpPr>
            <p:cNvPr id="67614" name="Text Box 30"/>
            <p:cNvSpPr txBox="1">
              <a:spLocks noChangeArrowheads="1"/>
            </p:cNvSpPr>
            <p:nvPr/>
          </p:nvSpPr>
          <p:spPr bwMode="auto">
            <a:xfrm>
              <a:off x="1919" y="3226"/>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2</a:t>
              </a:r>
            </a:p>
          </p:txBody>
        </p:sp>
        <p:grpSp>
          <p:nvGrpSpPr>
            <p:cNvPr id="67615" name="Group 31"/>
            <p:cNvGrpSpPr>
              <a:grpSpLocks/>
            </p:cNvGrpSpPr>
            <p:nvPr/>
          </p:nvGrpSpPr>
          <p:grpSpPr bwMode="auto">
            <a:xfrm>
              <a:off x="2290" y="3101"/>
              <a:ext cx="1161" cy="499"/>
              <a:chOff x="2281" y="2544"/>
              <a:chExt cx="1161" cy="499"/>
            </a:xfrm>
          </p:grpSpPr>
          <p:grpSp>
            <p:nvGrpSpPr>
              <p:cNvPr id="67616" name="Group 32"/>
              <p:cNvGrpSpPr>
                <a:grpSpLocks/>
              </p:cNvGrpSpPr>
              <p:nvPr/>
            </p:nvGrpSpPr>
            <p:grpSpPr bwMode="auto">
              <a:xfrm>
                <a:off x="2281" y="2544"/>
                <a:ext cx="215" cy="499"/>
                <a:chOff x="2016" y="3312"/>
                <a:chExt cx="215" cy="499"/>
              </a:xfrm>
            </p:grpSpPr>
            <p:sp>
              <p:nvSpPr>
                <p:cNvPr id="67617" name="AutoShape 33"/>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8" name="Line 34"/>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7619" name="Group 35"/>
              <p:cNvGrpSpPr>
                <a:grpSpLocks/>
              </p:cNvGrpSpPr>
              <p:nvPr/>
            </p:nvGrpSpPr>
            <p:grpSpPr bwMode="auto">
              <a:xfrm flipH="1">
                <a:off x="3227" y="2544"/>
                <a:ext cx="215" cy="499"/>
                <a:chOff x="2016" y="3312"/>
                <a:chExt cx="215" cy="499"/>
              </a:xfrm>
            </p:grpSpPr>
            <p:sp>
              <p:nvSpPr>
                <p:cNvPr id="67620" name="AutoShape 36"/>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1" name="Line 37"/>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7622" name="Text Box 38"/>
            <p:cNvSpPr txBox="1">
              <a:spLocks noChangeArrowheads="1"/>
            </p:cNvSpPr>
            <p:nvPr/>
          </p:nvSpPr>
          <p:spPr bwMode="auto">
            <a:xfrm>
              <a:off x="3457" y="3226"/>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2</a:t>
              </a:r>
            </a:p>
          </p:txBody>
        </p:sp>
      </p:grpSp>
      <p:sp>
        <p:nvSpPr>
          <p:cNvPr id="67623" name="Text Box 39"/>
          <p:cNvSpPr txBox="1">
            <a:spLocks noChangeArrowheads="1"/>
          </p:cNvSpPr>
          <p:nvPr/>
        </p:nvSpPr>
        <p:spPr bwMode="auto">
          <a:xfrm>
            <a:off x="3962400" y="5562600"/>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1 : 6</a:t>
            </a:r>
          </a:p>
        </p:txBody>
      </p:sp>
    </p:spTree>
    <p:extLst>
      <p:ext uri="{BB962C8B-B14F-4D97-AF65-F5344CB8AC3E}">
        <p14:creationId xmlns:p14="http://schemas.microsoft.com/office/powerpoint/2010/main" val="2297509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7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67602"/>
                                        </p:tgtEl>
                                        <p:attrNameLst>
                                          <p:attrName>style.visibility</p:attrName>
                                        </p:attrNameLst>
                                      </p:cBhvr>
                                      <p:to>
                                        <p:strVal val="visible"/>
                                      </p:to>
                                    </p:set>
                                    <p:animEffect transition="in" filter="wipe(up)">
                                      <p:cBhvr>
                                        <p:cTn id="15" dur="500"/>
                                        <p:tgtEl>
                                          <p:spTgt spid="6760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7612"/>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67613"/>
                                        </p:tgtEl>
                                        <p:attrNameLst>
                                          <p:attrName>style.visibility</p:attrName>
                                        </p:attrNameLst>
                                      </p:cBhvr>
                                      <p:to>
                                        <p:strVal val="visible"/>
                                      </p:to>
                                    </p:set>
                                    <p:animEffect transition="in" filter="wipe(up)">
                                      <p:cBhvr>
                                        <p:cTn id="24" dur="500"/>
                                        <p:tgtEl>
                                          <p:spTgt spid="676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76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5" grpId="0" autoUpdateAnimBg="0"/>
      <p:bldP spid="67612" grpId="0" autoUpdateAnimBg="0"/>
      <p:bldP spid="6762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GB" sz="4800" dirty="0" smtClean="0">
                <a:latin typeface="Century Gothic" pitchFamily="34" charset="0"/>
              </a:rPr>
              <a:t>Ratio</a:t>
            </a:r>
            <a:endParaRPr lang="en-GB" dirty="0">
              <a:latin typeface="Century Gothic" pitchFamily="34" charset="0"/>
            </a:endParaRPr>
          </a:p>
        </p:txBody>
      </p:sp>
      <p:sp>
        <p:nvSpPr>
          <p:cNvPr id="13" name="Rectangle 12">
            <a:hlinkClick r:id="" action="ppaction://hlinkshowjump?jump=firstslide"/>
          </p:cNvPr>
          <p:cNvSpPr/>
          <p:nvPr/>
        </p:nvSpPr>
        <p:spPr>
          <a:xfrm>
            <a:off x="0" y="5949280"/>
            <a:ext cx="1403648" cy="908720"/>
          </a:xfrm>
          <a:prstGeom prst="rect">
            <a:avLst/>
          </a:prstGeom>
          <a:solidFill>
            <a:schemeClr val="accent3"/>
          </a:solidFill>
          <a:ln w="57150">
            <a:noFill/>
          </a:ln>
          <a:scene3d>
            <a:camera prst="perspectiveAbove"/>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latin typeface="Century Gothic" pitchFamily="34" charset="0"/>
              </a:rPr>
              <a:t>Home</a:t>
            </a:r>
            <a:endParaRPr lang="en-GB" sz="2800" dirty="0">
              <a:solidFill>
                <a:schemeClr val="tx1"/>
              </a:solidFill>
              <a:latin typeface="Century Gothic" pitchFamily="34" charset="0"/>
            </a:endParaRPr>
          </a:p>
        </p:txBody>
      </p:sp>
      <p:sp>
        <p:nvSpPr>
          <p:cNvPr id="72705" name="Rectangle 1"/>
          <p:cNvSpPr>
            <a:spLocks noChangeArrowheads="1"/>
          </p:cNvSpPr>
          <p:nvPr/>
        </p:nvSpPr>
        <p:spPr bwMode="auto">
          <a:xfrm>
            <a:off x="0" y="721445"/>
            <a:ext cx="73083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are 10 girls and 15 boys in a class, what is the ratio of girls to boys in its simplest form?</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are 14 cats and 16 dogs in an animal shelter, what is the ratio of cats to dogs in its simplest form?</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There 22 caramels and 55 fudges in a bag of sweets, what is the ratio of caramels to fudges in its simplest form?</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Simplify these ratio to their simplest forms: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48:60</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45:75</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63:108</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25:40:80</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24:56:96</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120:180:600</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arenR"/>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320:400:440</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Archie and Charlie share their Thomas the tank engine toys in the ratio 1:4, how many do they each get if they have: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10 toys		b.30 toys	c.45 toys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Tom and Jerry share sweets in the ratio 2:3, how many do they each get if they share: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 sweets	b.30 sweets	c.55 sweets</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Sue and Linda share some money in the ratio 3:7, how many do they each get if they share: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£30	b.£60	c.£90</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Mike, Dave and Henry share some little bits of blue tack in the ratio 1:2:3, how many do they each get if they share:</a:t>
            </a:r>
            <a:endParaRPr kumimoji="0" lang="en-GB" sz="1100" b="0"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100000"/>
              </a:lnSpc>
              <a:spcBef>
                <a:spcPct val="0"/>
              </a:spcBef>
              <a:spcAft>
                <a:spcPct val="0"/>
              </a:spcAft>
              <a:buClrTx/>
              <a:buSzTx/>
              <a:buFont typeface="+mj-lt"/>
              <a:buAutoNum type="alphaLcPeriod"/>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60 pieces	b.72 pieces	c.300 pieces</a:t>
            </a:r>
            <a:endParaRPr kumimoji="0" lang="en-GB"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6876256" y="404664"/>
            <a:ext cx="2267744" cy="5262979"/>
          </a:xfrm>
          <a:prstGeom prst="rect">
            <a:avLst/>
          </a:prstGeom>
          <a:solidFill>
            <a:srgbClr val="FFC000"/>
          </a:solidFill>
          <a:ln w="762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ANSWERS </a:t>
            </a: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endPar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2:3</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7:8</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2:5</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4:5</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3:5</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7:12</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5:8:16</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3:7:12</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 and 8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6 and 24</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9 and 36</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8 and 12</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12 and 18</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22 and 33</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9 and 21</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18 and 42</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27 and 63</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mj-lt"/>
              <a:buAutoNum type="arabicPeriod"/>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10 and 20 and 30</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12 and 24 and 36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685800" marR="0" lvl="1" indent="-228600" algn="l" defTabSz="914400" rtl="0" eaLnBrk="0" fontAlgn="base" latinLnBrk="0" hangingPunct="0">
              <a:lnSpc>
                <a:spcPct val="100000"/>
              </a:lnSpc>
              <a:spcBef>
                <a:spcPct val="0"/>
              </a:spcBef>
              <a:spcAft>
                <a:spcPct val="0"/>
              </a:spcAft>
              <a:buClrTx/>
              <a:buSzTx/>
              <a:buFont typeface="+mj-lt"/>
              <a:buAutoNum type="alphaLcParenR"/>
              <a:tabLst/>
            </a:pPr>
            <a:r>
              <a:rPr kumimoji="0" lang="en-GB" sz="1200" b="1" i="0" u="sng"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50 and 100 and 150</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51220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152400" y="152400"/>
            <a:ext cx="1981200" cy="533400"/>
          </a:xfrm>
          <a:noFill/>
          <a:ln/>
        </p:spPr>
        <p:txBody>
          <a:bodyPr>
            <a:normAutofit fontScale="90000"/>
          </a:bodyPr>
          <a:lstStyle/>
          <a:p>
            <a:r>
              <a:rPr lang="en-GB">
                <a:solidFill>
                  <a:srgbClr val="5B0091"/>
                </a:solidFill>
              </a:rPr>
              <a:t>Ratio</a:t>
            </a:r>
          </a:p>
        </p:txBody>
      </p:sp>
      <p:pic>
        <p:nvPicPr>
          <p:cNvPr id="51203" name="Picture 3"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51204" name="Picture 4"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51205" name="Text Box 5"/>
          <p:cNvSpPr txBox="1">
            <a:spLocks noChangeArrowheads="1"/>
          </p:cNvSpPr>
          <p:nvPr/>
        </p:nvSpPr>
        <p:spPr bwMode="auto">
          <a:xfrm>
            <a:off x="533400" y="1066800"/>
            <a:ext cx="83518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nThick">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A</a:t>
            </a:r>
            <a:r>
              <a:rPr lang="en-GB" b="1">
                <a:solidFill>
                  <a:srgbClr val="FF6600"/>
                </a:solidFill>
              </a:rPr>
              <a:t> ratio</a:t>
            </a:r>
            <a:r>
              <a:rPr lang="en-GB"/>
              <a:t> compares the sizes of parts or quantities to each other.</a:t>
            </a:r>
          </a:p>
        </p:txBody>
      </p:sp>
      <p:sp>
        <p:nvSpPr>
          <p:cNvPr id="51206" name="Text Box 6"/>
          <p:cNvSpPr txBox="1">
            <a:spLocks noChangeArrowheads="1"/>
          </p:cNvSpPr>
          <p:nvPr/>
        </p:nvSpPr>
        <p:spPr bwMode="auto">
          <a:xfrm>
            <a:off x="533400" y="1933575"/>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example,</a:t>
            </a:r>
          </a:p>
        </p:txBody>
      </p:sp>
      <p:grpSp>
        <p:nvGrpSpPr>
          <p:cNvPr id="51207" name="Group 7"/>
          <p:cNvGrpSpPr>
            <a:grpSpLocks/>
          </p:cNvGrpSpPr>
          <p:nvPr/>
        </p:nvGrpSpPr>
        <p:grpSpPr bwMode="auto">
          <a:xfrm>
            <a:off x="685800" y="2765425"/>
            <a:ext cx="4160838" cy="1173163"/>
            <a:chOff x="818" y="1718"/>
            <a:chExt cx="4052" cy="384"/>
          </a:xfrm>
        </p:grpSpPr>
        <p:sp>
          <p:nvSpPr>
            <p:cNvPr id="51208" name="Rectangle 8"/>
            <p:cNvSpPr>
              <a:spLocks noChangeArrowheads="1"/>
            </p:cNvSpPr>
            <p:nvPr/>
          </p:nvSpPr>
          <p:spPr bwMode="auto">
            <a:xfrm>
              <a:off x="818" y="1718"/>
              <a:ext cx="4052"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09" name="Text Box 9"/>
            <p:cNvSpPr txBox="1">
              <a:spLocks noChangeArrowheads="1"/>
            </p:cNvSpPr>
            <p:nvPr/>
          </p:nvSpPr>
          <p:spPr bwMode="auto">
            <a:xfrm>
              <a:off x="942" y="1766"/>
              <a:ext cx="3804" cy="269"/>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What is the ratio of red counters to blue counters?</a:t>
              </a:r>
            </a:p>
          </p:txBody>
        </p:sp>
      </p:grpSp>
      <p:grpSp>
        <p:nvGrpSpPr>
          <p:cNvPr id="51210" name="Group 10"/>
          <p:cNvGrpSpPr>
            <a:grpSpLocks/>
          </p:cNvGrpSpPr>
          <p:nvPr/>
        </p:nvGrpSpPr>
        <p:grpSpPr bwMode="auto">
          <a:xfrm>
            <a:off x="5314950" y="2390775"/>
            <a:ext cx="2679700" cy="1874838"/>
            <a:chOff x="409" y="1632"/>
            <a:chExt cx="1688" cy="1181"/>
          </a:xfrm>
        </p:grpSpPr>
        <p:sp>
          <p:nvSpPr>
            <p:cNvPr id="51211" name="AutoShape 11"/>
            <p:cNvSpPr>
              <a:spLocks noChangeArrowheads="1"/>
            </p:cNvSpPr>
            <p:nvPr/>
          </p:nvSpPr>
          <p:spPr bwMode="auto">
            <a:xfrm>
              <a:off x="409" y="1632"/>
              <a:ext cx="1688" cy="1181"/>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1212" name="Group 12"/>
            <p:cNvGrpSpPr>
              <a:grpSpLocks/>
            </p:cNvGrpSpPr>
            <p:nvPr/>
          </p:nvGrpSpPr>
          <p:grpSpPr bwMode="auto">
            <a:xfrm>
              <a:off x="613" y="1747"/>
              <a:ext cx="1280" cy="951"/>
              <a:chOff x="659" y="1862"/>
              <a:chExt cx="1280" cy="951"/>
            </a:xfrm>
          </p:grpSpPr>
          <p:sp>
            <p:nvSpPr>
              <p:cNvPr id="51213" name="Oval 13"/>
              <p:cNvSpPr>
                <a:spLocks noChangeArrowheads="1"/>
              </p:cNvSpPr>
              <p:nvPr/>
            </p:nvSpPr>
            <p:spPr bwMode="auto">
              <a:xfrm>
                <a:off x="660"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4" name="Oval 14"/>
              <p:cNvSpPr>
                <a:spLocks noChangeArrowheads="1"/>
              </p:cNvSpPr>
              <p:nvPr/>
            </p:nvSpPr>
            <p:spPr bwMode="auto">
              <a:xfrm>
                <a:off x="1006"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5" name="Oval 15"/>
              <p:cNvSpPr>
                <a:spLocks noChangeArrowheads="1"/>
              </p:cNvSpPr>
              <p:nvPr/>
            </p:nvSpPr>
            <p:spPr bwMode="auto">
              <a:xfrm>
                <a:off x="1353"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6" name="Oval 16"/>
              <p:cNvSpPr>
                <a:spLocks noChangeArrowheads="1"/>
              </p:cNvSpPr>
              <p:nvPr/>
            </p:nvSpPr>
            <p:spPr bwMode="auto">
              <a:xfrm>
                <a:off x="1699" y="1862"/>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7" name="Oval 17"/>
              <p:cNvSpPr>
                <a:spLocks noChangeArrowheads="1"/>
              </p:cNvSpPr>
              <p:nvPr/>
            </p:nvSpPr>
            <p:spPr bwMode="auto">
              <a:xfrm>
                <a:off x="660"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8" name="Oval 18"/>
              <p:cNvSpPr>
                <a:spLocks noChangeArrowheads="1"/>
              </p:cNvSpPr>
              <p:nvPr/>
            </p:nvSpPr>
            <p:spPr bwMode="auto">
              <a:xfrm>
                <a:off x="1006"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19" name="Oval 19"/>
              <p:cNvSpPr>
                <a:spLocks noChangeArrowheads="1"/>
              </p:cNvSpPr>
              <p:nvPr/>
            </p:nvSpPr>
            <p:spPr bwMode="auto">
              <a:xfrm>
                <a:off x="1353"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0" name="Oval 20"/>
              <p:cNvSpPr>
                <a:spLocks noChangeArrowheads="1"/>
              </p:cNvSpPr>
              <p:nvPr/>
            </p:nvSpPr>
            <p:spPr bwMode="auto">
              <a:xfrm>
                <a:off x="1699" y="2218"/>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1" name="Oval 21"/>
              <p:cNvSpPr>
                <a:spLocks noChangeArrowheads="1"/>
              </p:cNvSpPr>
              <p:nvPr/>
            </p:nvSpPr>
            <p:spPr bwMode="auto">
              <a:xfrm>
                <a:off x="659"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2" name="Oval 22"/>
              <p:cNvSpPr>
                <a:spLocks noChangeArrowheads="1"/>
              </p:cNvSpPr>
              <p:nvPr/>
            </p:nvSpPr>
            <p:spPr bwMode="auto">
              <a:xfrm>
                <a:off x="1005"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3" name="Oval 23"/>
              <p:cNvSpPr>
                <a:spLocks noChangeArrowheads="1"/>
              </p:cNvSpPr>
              <p:nvPr/>
            </p:nvSpPr>
            <p:spPr bwMode="auto">
              <a:xfrm>
                <a:off x="1352"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24" name="Oval 24"/>
              <p:cNvSpPr>
                <a:spLocks noChangeArrowheads="1"/>
              </p:cNvSpPr>
              <p:nvPr/>
            </p:nvSpPr>
            <p:spPr bwMode="auto">
              <a:xfrm>
                <a:off x="1699" y="2573"/>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1225" name="Text Box 25"/>
          <p:cNvSpPr txBox="1">
            <a:spLocks noChangeArrowheads="1"/>
          </p:cNvSpPr>
          <p:nvPr/>
        </p:nvSpPr>
        <p:spPr bwMode="auto">
          <a:xfrm>
            <a:off x="3843338" y="4448175"/>
            <a:ext cx="1455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solidFill>
                  <a:srgbClr val="FF0000"/>
                </a:solidFill>
              </a:rPr>
              <a:t>red</a:t>
            </a:r>
            <a:r>
              <a:rPr lang="en-GB"/>
              <a:t> : </a:t>
            </a:r>
            <a:r>
              <a:rPr lang="en-GB">
                <a:solidFill>
                  <a:srgbClr val="3399FF"/>
                </a:solidFill>
              </a:rPr>
              <a:t>blue</a:t>
            </a:r>
          </a:p>
        </p:txBody>
      </p:sp>
      <p:sp>
        <p:nvSpPr>
          <p:cNvPr id="51226" name="Text Box 26"/>
          <p:cNvSpPr txBox="1">
            <a:spLocks noChangeArrowheads="1"/>
          </p:cNvSpPr>
          <p:nvPr/>
        </p:nvSpPr>
        <p:spPr bwMode="auto">
          <a:xfrm>
            <a:off x="3838575" y="4905375"/>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FF0000"/>
                </a:solidFill>
              </a:rPr>
              <a:t>9</a:t>
            </a:r>
            <a:r>
              <a:rPr lang="en-GB"/>
              <a:t> : </a:t>
            </a:r>
            <a:r>
              <a:rPr lang="en-GB">
                <a:solidFill>
                  <a:srgbClr val="3399FF"/>
                </a:solidFill>
              </a:rPr>
              <a:t>3</a:t>
            </a:r>
          </a:p>
        </p:txBody>
      </p:sp>
      <p:sp>
        <p:nvSpPr>
          <p:cNvPr id="51227" name="Text Box 27"/>
          <p:cNvSpPr txBox="1">
            <a:spLocks noChangeArrowheads="1"/>
          </p:cNvSpPr>
          <p:nvPr/>
        </p:nvSpPr>
        <p:spPr bwMode="auto">
          <a:xfrm>
            <a:off x="3838575" y="5410200"/>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FF0000"/>
                </a:solidFill>
              </a:rPr>
              <a:t>3</a:t>
            </a:r>
            <a:r>
              <a:rPr lang="en-GB"/>
              <a:t> : </a:t>
            </a:r>
            <a:r>
              <a:rPr lang="en-GB">
                <a:solidFill>
                  <a:srgbClr val="3399FF"/>
                </a:solidFill>
              </a:rPr>
              <a:t>1</a:t>
            </a:r>
          </a:p>
        </p:txBody>
      </p:sp>
      <p:sp>
        <p:nvSpPr>
          <p:cNvPr id="51228" name="Text Box 28"/>
          <p:cNvSpPr txBox="1">
            <a:spLocks noChangeArrowheads="1"/>
          </p:cNvSpPr>
          <p:nvPr/>
        </p:nvSpPr>
        <p:spPr bwMode="auto">
          <a:xfrm>
            <a:off x="793750" y="5864225"/>
            <a:ext cx="7556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every </a:t>
            </a:r>
            <a:r>
              <a:rPr lang="en-GB">
                <a:solidFill>
                  <a:srgbClr val="FF0000"/>
                </a:solidFill>
              </a:rPr>
              <a:t>three red counters</a:t>
            </a:r>
            <a:r>
              <a:rPr lang="en-GB"/>
              <a:t> there is </a:t>
            </a:r>
            <a:r>
              <a:rPr lang="en-GB">
                <a:solidFill>
                  <a:srgbClr val="3399FF"/>
                </a:solidFill>
              </a:rPr>
              <a:t>one blue counter</a:t>
            </a:r>
            <a:r>
              <a:rPr lang="en-GB"/>
              <a:t>.</a:t>
            </a:r>
          </a:p>
        </p:txBody>
      </p:sp>
    </p:spTree>
    <p:extLst>
      <p:ext uri="{BB962C8B-B14F-4D97-AF65-F5344CB8AC3E}">
        <p14:creationId xmlns:p14="http://schemas.microsoft.com/office/powerpoint/2010/main" val="241086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6"/>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1207"/>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0"/>
                                  </p:stCondLst>
                                  <p:childTnLst>
                                    <p:set>
                                      <p:cBhvr>
                                        <p:cTn id="12" dur="1" fill="hold">
                                          <p:stCondLst>
                                            <p:cond delay="499"/>
                                          </p:stCondLst>
                                        </p:cTn>
                                        <p:tgtEl>
                                          <p:spTgt spid="5121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1225"/>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12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122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51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utoUpdateAnimBg="0"/>
      <p:bldP spid="51225" grpId="0" autoUpdateAnimBg="0"/>
      <p:bldP spid="51226" grpId="0" autoUpdateAnimBg="0"/>
      <p:bldP spid="51227" grpId="0" autoUpdateAnimBg="0"/>
      <p:bldP spid="5122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152400" y="152400"/>
            <a:ext cx="1981200" cy="533400"/>
          </a:xfrm>
          <a:noFill/>
          <a:ln/>
        </p:spPr>
        <p:txBody>
          <a:bodyPr>
            <a:normAutofit fontScale="90000"/>
          </a:bodyPr>
          <a:lstStyle/>
          <a:p>
            <a:r>
              <a:rPr lang="en-GB">
                <a:solidFill>
                  <a:srgbClr val="5B0091"/>
                </a:solidFill>
              </a:rPr>
              <a:t>Ratio</a:t>
            </a:r>
          </a:p>
        </p:txBody>
      </p:sp>
      <p:pic>
        <p:nvPicPr>
          <p:cNvPr id="53251" name="Picture 3"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53252" name="Picture 4"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53253" name="Text Box 5"/>
          <p:cNvSpPr txBox="1">
            <a:spLocks noChangeArrowheads="1"/>
          </p:cNvSpPr>
          <p:nvPr/>
        </p:nvSpPr>
        <p:spPr bwMode="auto">
          <a:xfrm>
            <a:off x="533400" y="10668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cmpd="thinThick">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A</a:t>
            </a:r>
            <a:r>
              <a:rPr lang="en-GB" b="1">
                <a:solidFill>
                  <a:srgbClr val="FF6600"/>
                </a:solidFill>
              </a:rPr>
              <a:t> ratio</a:t>
            </a:r>
            <a:r>
              <a:rPr lang="en-GB"/>
              <a:t> compares the sizes of parts or quantities to each other.</a:t>
            </a:r>
          </a:p>
          <a:p>
            <a:pPr eaLnBrk="0" hangingPunct="0"/>
            <a:endParaRPr lang="en-GB"/>
          </a:p>
        </p:txBody>
      </p:sp>
      <p:sp>
        <p:nvSpPr>
          <p:cNvPr id="53254" name="Text Box 6"/>
          <p:cNvSpPr txBox="1">
            <a:spLocks noChangeArrowheads="1"/>
          </p:cNvSpPr>
          <p:nvPr/>
        </p:nvSpPr>
        <p:spPr bwMode="auto">
          <a:xfrm>
            <a:off x="609600" y="2771775"/>
            <a:ext cx="77581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The ratio of blue counters to red counters is not the same as the ratio of red counters to blue counters.</a:t>
            </a:r>
          </a:p>
        </p:txBody>
      </p:sp>
      <p:sp>
        <p:nvSpPr>
          <p:cNvPr id="53255" name="Text Box 7"/>
          <p:cNvSpPr txBox="1">
            <a:spLocks noChangeArrowheads="1"/>
          </p:cNvSpPr>
          <p:nvPr/>
        </p:nvSpPr>
        <p:spPr bwMode="auto">
          <a:xfrm>
            <a:off x="3843338" y="4448175"/>
            <a:ext cx="1455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solidFill>
                  <a:srgbClr val="3399FF"/>
                </a:solidFill>
              </a:rPr>
              <a:t>blue</a:t>
            </a:r>
            <a:r>
              <a:rPr lang="en-GB"/>
              <a:t> : </a:t>
            </a:r>
            <a:r>
              <a:rPr lang="en-GB">
                <a:solidFill>
                  <a:srgbClr val="FF0000"/>
                </a:solidFill>
              </a:rPr>
              <a:t>red</a:t>
            </a:r>
          </a:p>
        </p:txBody>
      </p:sp>
      <p:sp>
        <p:nvSpPr>
          <p:cNvPr id="53256" name="Text Box 8"/>
          <p:cNvSpPr txBox="1">
            <a:spLocks noChangeArrowheads="1"/>
          </p:cNvSpPr>
          <p:nvPr/>
        </p:nvSpPr>
        <p:spPr bwMode="auto">
          <a:xfrm>
            <a:off x="3838575" y="4905375"/>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3399FF"/>
                </a:solidFill>
              </a:rPr>
              <a:t>3</a:t>
            </a:r>
            <a:r>
              <a:rPr lang="en-GB"/>
              <a:t> : </a:t>
            </a:r>
            <a:r>
              <a:rPr lang="en-GB">
                <a:solidFill>
                  <a:srgbClr val="FF0000"/>
                </a:solidFill>
              </a:rPr>
              <a:t>9</a:t>
            </a:r>
          </a:p>
        </p:txBody>
      </p:sp>
      <p:sp>
        <p:nvSpPr>
          <p:cNvPr id="53257" name="Text Box 9"/>
          <p:cNvSpPr txBox="1">
            <a:spLocks noChangeArrowheads="1"/>
          </p:cNvSpPr>
          <p:nvPr/>
        </p:nvSpPr>
        <p:spPr bwMode="auto">
          <a:xfrm>
            <a:off x="3838575" y="5410200"/>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3399FF"/>
                </a:solidFill>
              </a:rPr>
              <a:t>1</a:t>
            </a:r>
            <a:r>
              <a:rPr lang="en-GB"/>
              <a:t> : </a:t>
            </a:r>
            <a:r>
              <a:rPr lang="en-GB">
                <a:solidFill>
                  <a:srgbClr val="FF0000"/>
                </a:solidFill>
              </a:rPr>
              <a:t>3</a:t>
            </a:r>
          </a:p>
        </p:txBody>
      </p:sp>
      <p:sp>
        <p:nvSpPr>
          <p:cNvPr id="53258" name="Text Box 10"/>
          <p:cNvSpPr txBox="1">
            <a:spLocks noChangeArrowheads="1"/>
          </p:cNvSpPr>
          <p:nvPr/>
        </p:nvSpPr>
        <p:spPr bwMode="auto">
          <a:xfrm>
            <a:off x="793750" y="5864225"/>
            <a:ext cx="7183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every </a:t>
            </a:r>
            <a:r>
              <a:rPr lang="en-GB">
                <a:solidFill>
                  <a:srgbClr val="3399FF"/>
                </a:solidFill>
              </a:rPr>
              <a:t>blue counter</a:t>
            </a:r>
            <a:r>
              <a:rPr lang="en-GB"/>
              <a:t> there are </a:t>
            </a:r>
            <a:r>
              <a:rPr lang="en-GB">
                <a:solidFill>
                  <a:srgbClr val="FF0000"/>
                </a:solidFill>
              </a:rPr>
              <a:t>three red counters</a:t>
            </a:r>
            <a:r>
              <a:rPr lang="en-GB"/>
              <a:t>.</a:t>
            </a:r>
          </a:p>
        </p:txBody>
      </p:sp>
      <p:sp>
        <p:nvSpPr>
          <p:cNvPr id="53259" name="Rectangle 11"/>
          <p:cNvSpPr>
            <a:spLocks noChangeArrowheads="1"/>
          </p:cNvSpPr>
          <p:nvPr/>
        </p:nvSpPr>
        <p:spPr bwMode="auto">
          <a:xfrm>
            <a:off x="304800" y="1933575"/>
            <a:ext cx="8062913" cy="25146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3260" name="Group 12"/>
          <p:cNvGrpSpPr>
            <a:grpSpLocks/>
          </p:cNvGrpSpPr>
          <p:nvPr/>
        </p:nvGrpSpPr>
        <p:grpSpPr bwMode="auto">
          <a:xfrm>
            <a:off x="533400" y="1933575"/>
            <a:ext cx="7461250" cy="2332038"/>
            <a:chOff x="336" y="1056"/>
            <a:chExt cx="4700" cy="1469"/>
          </a:xfrm>
        </p:grpSpPr>
        <p:sp>
          <p:nvSpPr>
            <p:cNvPr id="53261" name="Text Box 13"/>
            <p:cNvSpPr txBox="1">
              <a:spLocks noChangeArrowheads="1"/>
            </p:cNvSpPr>
            <p:nvPr/>
          </p:nvSpPr>
          <p:spPr bwMode="auto">
            <a:xfrm>
              <a:off x="336" y="1056"/>
              <a:ext cx="123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example,</a:t>
              </a:r>
            </a:p>
          </p:txBody>
        </p:sp>
        <p:grpSp>
          <p:nvGrpSpPr>
            <p:cNvPr id="53262" name="Group 14"/>
            <p:cNvGrpSpPr>
              <a:grpSpLocks/>
            </p:cNvGrpSpPr>
            <p:nvPr/>
          </p:nvGrpSpPr>
          <p:grpSpPr bwMode="auto">
            <a:xfrm>
              <a:off x="432" y="1580"/>
              <a:ext cx="2621" cy="739"/>
              <a:chOff x="818" y="1718"/>
              <a:chExt cx="4052" cy="384"/>
            </a:xfrm>
          </p:grpSpPr>
          <p:sp>
            <p:nvSpPr>
              <p:cNvPr id="53263" name="Rectangle 15"/>
              <p:cNvSpPr>
                <a:spLocks noChangeArrowheads="1"/>
              </p:cNvSpPr>
              <p:nvPr/>
            </p:nvSpPr>
            <p:spPr bwMode="auto">
              <a:xfrm>
                <a:off x="818" y="1718"/>
                <a:ext cx="4052"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4" name="Text Box 16"/>
              <p:cNvSpPr txBox="1">
                <a:spLocks noChangeArrowheads="1"/>
              </p:cNvSpPr>
              <p:nvPr/>
            </p:nvSpPr>
            <p:spPr bwMode="auto">
              <a:xfrm>
                <a:off x="942" y="1766"/>
                <a:ext cx="3804" cy="269"/>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What is the ratio of blue counters to red counters?</a:t>
                </a:r>
              </a:p>
            </p:txBody>
          </p:sp>
        </p:grpSp>
        <p:grpSp>
          <p:nvGrpSpPr>
            <p:cNvPr id="53265" name="Group 17"/>
            <p:cNvGrpSpPr>
              <a:grpSpLocks/>
            </p:cNvGrpSpPr>
            <p:nvPr/>
          </p:nvGrpSpPr>
          <p:grpSpPr bwMode="auto">
            <a:xfrm>
              <a:off x="3348" y="1344"/>
              <a:ext cx="1688" cy="1181"/>
              <a:chOff x="409" y="1632"/>
              <a:chExt cx="1688" cy="1181"/>
            </a:xfrm>
          </p:grpSpPr>
          <p:sp>
            <p:nvSpPr>
              <p:cNvPr id="53266" name="AutoShape 18"/>
              <p:cNvSpPr>
                <a:spLocks noChangeArrowheads="1"/>
              </p:cNvSpPr>
              <p:nvPr/>
            </p:nvSpPr>
            <p:spPr bwMode="auto">
              <a:xfrm>
                <a:off x="409" y="1632"/>
                <a:ext cx="1688" cy="1181"/>
              </a:xfrm>
              <a:prstGeom prst="roundRect">
                <a:avLst>
                  <a:gd name="adj" fmla="val 16667"/>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3267" name="Group 19"/>
              <p:cNvGrpSpPr>
                <a:grpSpLocks/>
              </p:cNvGrpSpPr>
              <p:nvPr/>
            </p:nvGrpSpPr>
            <p:grpSpPr bwMode="auto">
              <a:xfrm>
                <a:off x="613" y="1747"/>
                <a:ext cx="1280" cy="951"/>
                <a:chOff x="659" y="1862"/>
                <a:chExt cx="1280" cy="951"/>
              </a:xfrm>
            </p:grpSpPr>
            <p:sp>
              <p:nvSpPr>
                <p:cNvPr id="53268" name="Oval 20"/>
                <p:cNvSpPr>
                  <a:spLocks noChangeArrowheads="1"/>
                </p:cNvSpPr>
                <p:nvPr/>
              </p:nvSpPr>
              <p:spPr bwMode="auto">
                <a:xfrm>
                  <a:off x="660"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69" name="Oval 21"/>
                <p:cNvSpPr>
                  <a:spLocks noChangeArrowheads="1"/>
                </p:cNvSpPr>
                <p:nvPr/>
              </p:nvSpPr>
              <p:spPr bwMode="auto">
                <a:xfrm>
                  <a:off x="1006"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0" name="Oval 22"/>
                <p:cNvSpPr>
                  <a:spLocks noChangeArrowheads="1"/>
                </p:cNvSpPr>
                <p:nvPr/>
              </p:nvSpPr>
              <p:spPr bwMode="auto">
                <a:xfrm>
                  <a:off x="1353" y="186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1" name="Oval 23"/>
                <p:cNvSpPr>
                  <a:spLocks noChangeArrowheads="1"/>
                </p:cNvSpPr>
                <p:nvPr/>
              </p:nvSpPr>
              <p:spPr bwMode="auto">
                <a:xfrm>
                  <a:off x="1699" y="1862"/>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2" name="Oval 24"/>
                <p:cNvSpPr>
                  <a:spLocks noChangeArrowheads="1"/>
                </p:cNvSpPr>
                <p:nvPr/>
              </p:nvSpPr>
              <p:spPr bwMode="auto">
                <a:xfrm>
                  <a:off x="660"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3" name="Oval 25"/>
                <p:cNvSpPr>
                  <a:spLocks noChangeArrowheads="1"/>
                </p:cNvSpPr>
                <p:nvPr/>
              </p:nvSpPr>
              <p:spPr bwMode="auto">
                <a:xfrm>
                  <a:off x="1006"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4" name="Oval 26"/>
                <p:cNvSpPr>
                  <a:spLocks noChangeArrowheads="1"/>
                </p:cNvSpPr>
                <p:nvPr/>
              </p:nvSpPr>
              <p:spPr bwMode="auto">
                <a:xfrm>
                  <a:off x="1353" y="2218"/>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5" name="Oval 27"/>
                <p:cNvSpPr>
                  <a:spLocks noChangeArrowheads="1"/>
                </p:cNvSpPr>
                <p:nvPr/>
              </p:nvSpPr>
              <p:spPr bwMode="auto">
                <a:xfrm>
                  <a:off x="1699" y="2218"/>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6" name="Oval 28"/>
                <p:cNvSpPr>
                  <a:spLocks noChangeArrowheads="1"/>
                </p:cNvSpPr>
                <p:nvPr/>
              </p:nvSpPr>
              <p:spPr bwMode="auto">
                <a:xfrm>
                  <a:off x="659"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7" name="Oval 29"/>
                <p:cNvSpPr>
                  <a:spLocks noChangeArrowheads="1"/>
                </p:cNvSpPr>
                <p:nvPr/>
              </p:nvSpPr>
              <p:spPr bwMode="auto">
                <a:xfrm>
                  <a:off x="1005"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8" name="Oval 30"/>
                <p:cNvSpPr>
                  <a:spLocks noChangeArrowheads="1"/>
                </p:cNvSpPr>
                <p:nvPr/>
              </p:nvSpPr>
              <p:spPr bwMode="auto">
                <a:xfrm>
                  <a:off x="1352" y="2573"/>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279" name="Oval 31"/>
                <p:cNvSpPr>
                  <a:spLocks noChangeArrowheads="1"/>
                </p:cNvSpPr>
                <p:nvPr/>
              </p:nvSpPr>
              <p:spPr bwMode="auto">
                <a:xfrm>
                  <a:off x="1699" y="2573"/>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Tree>
    <p:extLst>
      <p:ext uri="{BB962C8B-B14F-4D97-AF65-F5344CB8AC3E}">
        <p14:creationId xmlns:p14="http://schemas.microsoft.com/office/powerpoint/2010/main" val="654632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32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5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5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2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autoUpdateAnimBg="0"/>
      <p:bldP spid="53255" grpId="0" autoUpdateAnimBg="0"/>
      <p:bldP spid="53256" grpId="0" autoUpdateAnimBg="0"/>
      <p:bldP spid="53257" grpId="0" autoUpdateAnimBg="0"/>
      <p:bldP spid="5325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55299"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grpSp>
        <p:nvGrpSpPr>
          <p:cNvPr id="55300" name="Group 4"/>
          <p:cNvGrpSpPr>
            <a:grpSpLocks/>
          </p:cNvGrpSpPr>
          <p:nvPr/>
        </p:nvGrpSpPr>
        <p:grpSpPr bwMode="auto">
          <a:xfrm>
            <a:off x="533400" y="1112838"/>
            <a:ext cx="3440113" cy="1819275"/>
            <a:chOff x="336" y="701"/>
            <a:chExt cx="2167" cy="1146"/>
          </a:xfrm>
        </p:grpSpPr>
        <p:sp>
          <p:nvSpPr>
            <p:cNvPr id="55301" name="Rectangle 5"/>
            <p:cNvSpPr>
              <a:spLocks noChangeArrowheads="1"/>
            </p:cNvSpPr>
            <p:nvPr/>
          </p:nvSpPr>
          <p:spPr bwMode="auto">
            <a:xfrm>
              <a:off x="336" y="701"/>
              <a:ext cx="2167" cy="1146"/>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2" name="Text Box 6"/>
            <p:cNvSpPr txBox="1">
              <a:spLocks noChangeArrowheads="1"/>
            </p:cNvSpPr>
            <p:nvPr/>
          </p:nvSpPr>
          <p:spPr bwMode="auto">
            <a:xfrm>
              <a:off x="402" y="785"/>
              <a:ext cx="2035" cy="979"/>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What is the ratio of red counters to yellow counters to blue counters? </a:t>
              </a:r>
            </a:p>
          </p:txBody>
        </p:sp>
      </p:grpSp>
      <p:grpSp>
        <p:nvGrpSpPr>
          <p:cNvPr id="55303" name="Group 7"/>
          <p:cNvGrpSpPr>
            <a:grpSpLocks/>
          </p:cNvGrpSpPr>
          <p:nvPr/>
        </p:nvGrpSpPr>
        <p:grpSpPr bwMode="auto">
          <a:xfrm>
            <a:off x="4495800" y="990600"/>
            <a:ext cx="3657600" cy="2382838"/>
            <a:chOff x="2736" y="851"/>
            <a:chExt cx="2304" cy="1501"/>
          </a:xfrm>
        </p:grpSpPr>
        <p:grpSp>
          <p:nvGrpSpPr>
            <p:cNvPr id="55304" name="Group 8"/>
            <p:cNvGrpSpPr>
              <a:grpSpLocks/>
            </p:cNvGrpSpPr>
            <p:nvPr/>
          </p:nvGrpSpPr>
          <p:grpSpPr bwMode="auto">
            <a:xfrm>
              <a:off x="2919" y="971"/>
              <a:ext cx="1937" cy="1261"/>
              <a:chOff x="2830" y="851"/>
              <a:chExt cx="1937" cy="1261"/>
            </a:xfrm>
          </p:grpSpPr>
          <p:sp>
            <p:nvSpPr>
              <p:cNvPr id="55305" name="Oval 9"/>
              <p:cNvSpPr>
                <a:spLocks noChangeArrowheads="1"/>
              </p:cNvSpPr>
              <p:nvPr/>
            </p:nvSpPr>
            <p:spPr bwMode="auto">
              <a:xfrm>
                <a:off x="2830" y="851"/>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6" name="Oval 10"/>
              <p:cNvSpPr>
                <a:spLocks noChangeArrowheads="1"/>
              </p:cNvSpPr>
              <p:nvPr/>
            </p:nvSpPr>
            <p:spPr bwMode="auto">
              <a:xfrm>
                <a:off x="3169" y="851"/>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7" name="Oval 11"/>
              <p:cNvSpPr>
                <a:spLocks noChangeArrowheads="1"/>
              </p:cNvSpPr>
              <p:nvPr/>
            </p:nvSpPr>
            <p:spPr bwMode="auto">
              <a:xfrm>
                <a:off x="3508" y="851"/>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8" name="Oval 12"/>
              <p:cNvSpPr>
                <a:spLocks noChangeArrowheads="1"/>
              </p:cNvSpPr>
              <p:nvPr/>
            </p:nvSpPr>
            <p:spPr bwMode="auto">
              <a:xfrm>
                <a:off x="3848" y="851"/>
                <a:ext cx="240" cy="24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9" name="Oval 13"/>
              <p:cNvSpPr>
                <a:spLocks noChangeArrowheads="1"/>
              </p:cNvSpPr>
              <p:nvPr/>
            </p:nvSpPr>
            <p:spPr bwMode="auto">
              <a:xfrm>
                <a:off x="4187" y="851"/>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0" name="Oval 14"/>
              <p:cNvSpPr>
                <a:spLocks noChangeArrowheads="1"/>
              </p:cNvSpPr>
              <p:nvPr/>
            </p:nvSpPr>
            <p:spPr bwMode="auto">
              <a:xfrm>
                <a:off x="4527" y="851"/>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1" name="Oval 15"/>
              <p:cNvSpPr>
                <a:spLocks noChangeArrowheads="1"/>
              </p:cNvSpPr>
              <p:nvPr/>
            </p:nvSpPr>
            <p:spPr bwMode="auto">
              <a:xfrm>
                <a:off x="2830" y="1536"/>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2" name="Oval 16"/>
              <p:cNvSpPr>
                <a:spLocks noChangeArrowheads="1"/>
              </p:cNvSpPr>
              <p:nvPr/>
            </p:nvSpPr>
            <p:spPr bwMode="auto">
              <a:xfrm>
                <a:off x="3170" y="1536"/>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3" name="Oval 17"/>
              <p:cNvSpPr>
                <a:spLocks noChangeArrowheads="1"/>
              </p:cNvSpPr>
              <p:nvPr/>
            </p:nvSpPr>
            <p:spPr bwMode="auto">
              <a:xfrm>
                <a:off x="3509" y="1536"/>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4" name="Oval 18"/>
              <p:cNvSpPr>
                <a:spLocks noChangeArrowheads="1"/>
              </p:cNvSpPr>
              <p:nvPr/>
            </p:nvSpPr>
            <p:spPr bwMode="auto">
              <a:xfrm>
                <a:off x="3848" y="1536"/>
                <a:ext cx="240" cy="24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5" name="Oval 19"/>
              <p:cNvSpPr>
                <a:spLocks noChangeArrowheads="1"/>
              </p:cNvSpPr>
              <p:nvPr/>
            </p:nvSpPr>
            <p:spPr bwMode="auto">
              <a:xfrm>
                <a:off x="4188" y="1536"/>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6" name="Oval 20"/>
              <p:cNvSpPr>
                <a:spLocks noChangeArrowheads="1"/>
              </p:cNvSpPr>
              <p:nvPr/>
            </p:nvSpPr>
            <p:spPr bwMode="auto">
              <a:xfrm>
                <a:off x="4527" y="1536"/>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7" name="Oval 21"/>
              <p:cNvSpPr>
                <a:spLocks noChangeArrowheads="1"/>
              </p:cNvSpPr>
              <p:nvPr/>
            </p:nvSpPr>
            <p:spPr bwMode="auto">
              <a:xfrm>
                <a:off x="2830" y="1187"/>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8" name="Oval 22"/>
              <p:cNvSpPr>
                <a:spLocks noChangeArrowheads="1"/>
              </p:cNvSpPr>
              <p:nvPr/>
            </p:nvSpPr>
            <p:spPr bwMode="auto">
              <a:xfrm>
                <a:off x="3169" y="1187"/>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19" name="Oval 23"/>
              <p:cNvSpPr>
                <a:spLocks noChangeArrowheads="1"/>
              </p:cNvSpPr>
              <p:nvPr/>
            </p:nvSpPr>
            <p:spPr bwMode="auto">
              <a:xfrm>
                <a:off x="3508" y="1187"/>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0" name="Oval 24"/>
              <p:cNvSpPr>
                <a:spLocks noChangeArrowheads="1"/>
              </p:cNvSpPr>
              <p:nvPr/>
            </p:nvSpPr>
            <p:spPr bwMode="auto">
              <a:xfrm>
                <a:off x="3848" y="1187"/>
                <a:ext cx="240" cy="24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1" name="Oval 25"/>
              <p:cNvSpPr>
                <a:spLocks noChangeArrowheads="1"/>
              </p:cNvSpPr>
              <p:nvPr/>
            </p:nvSpPr>
            <p:spPr bwMode="auto">
              <a:xfrm>
                <a:off x="4187" y="1187"/>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2" name="Oval 26"/>
              <p:cNvSpPr>
                <a:spLocks noChangeArrowheads="1"/>
              </p:cNvSpPr>
              <p:nvPr/>
            </p:nvSpPr>
            <p:spPr bwMode="auto">
              <a:xfrm>
                <a:off x="4527" y="1187"/>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3" name="Oval 27"/>
              <p:cNvSpPr>
                <a:spLocks noChangeArrowheads="1"/>
              </p:cNvSpPr>
              <p:nvPr/>
            </p:nvSpPr>
            <p:spPr bwMode="auto">
              <a:xfrm>
                <a:off x="2830" y="187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4" name="Oval 28"/>
              <p:cNvSpPr>
                <a:spLocks noChangeArrowheads="1"/>
              </p:cNvSpPr>
              <p:nvPr/>
            </p:nvSpPr>
            <p:spPr bwMode="auto">
              <a:xfrm>
                <a:off x="3170" y="187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5" name="Oval 29"/>
              <p:cNvSpPr>
                <a:spLocks noChangeArrowheads="1"/>
              </p:cNvSpPr>
              <p:nvPr/>
            </p:nvSpPr>
            <p:spPr bwMode="auto">
              <a:xfrm>
                <a:off x="3509" y="1872"/>
                <a:ext cx="240" cy="240"/>
              </a:xfrm>
              <a:prstGeom prst="ellipse">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6" name="Oval 30"/>
              <p:cNvSpPr>
                <a:spLocks noChangeArrowheads="1"/>
              </p:cNvSpPr>
              <p:nvPr/>
            </p:nvSpPr>
            <p:spPr bwMode="auto">
              <a:xfrm>
                <a:off x="3848" y="1872"/>
                <a:ext cx="240" cy="24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7" name="Oval 31"/>
              <p:cNvSpPr>
                <a:spLocks noChangeArrowheads="1"/>
              </p:cNvSpPr>
              <p:nvPr/>
            </p:nvSpPr>
            <p:spPr bwMode="auto">
              <a:xfrm>
                <a:off x="4188" y="1872"/>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28" name="Oval 32"/>
              <p:cNvSpPr>
                <a:spLocks noChangeArrowheads="1"/>
              </p:cNvSpPr>
              <p:nvPr/>
            </p:nvSpPr>
            <p:spPr bwMode="auto">
              <a:xfrm>
                <a:off x="4527" y="1872"/>
                <a:ext cx="240" cy="240"/>
              </a:xfrm>
              <a:prstGeom prst="ellipse">
                <a:avLst/>
              </a:prstGeom>
              <a:solidFill>
                <a:srgbClr val="3399FF"/>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29" name="AutoShape 33"/>
            <p:cNvSpPr>
              <a:spLocks noChangeArrowheads="1"/>
            </p:cNvSpPr>
            <p:nvPr/>
          </p:nvSpPr>
          <p:spPr bwMode="auto">
            <a:xfrm>
              <a:off x="2736" y="851"/>
              <a:ext cx="2304" cy="1501"/>
            </a:xfrm>
            <a:prstGeom prst="roundRect">
              <a:avLst>
                <a:gd name="adj" fmla="val 16667"/>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30" name="Rectangle 34"/>
          <p:cNvSpPr>
            <a:spLocks noGrp="1" noChangeArrowheads="1"/>
          </p:cNvSpPr>
          <p:nvPr>
            <p:ph type="ctrTitle"/>
          </p:nvPr>
        </p:nvSpPr>
        <p:spPr>
          <a:xfrm>
            <a:off x="152400" y="150813"/>
            <a:ext cx="1981200" cy="514350"/>
          </a:xfrm>
          <a:noFill/>
          <a:ln/>
        </p:spPr>
        <p:txBody>
          <a:bodyPr>
            <a:normAutofit fontScale="90000"/>
          </a:bodyPr>
          <a:lstStyle/>
          <a:p>
            <a:r>
              <a:rPr lang="en-GB">
                <a:solidFill>
                  <a:srgbClr val="5B0091"/>
                </a:solidFill>
              </a:rPr>
              <a:t>Ratio</a:t>
            </a:r>
            <a:endParaRPr lang="en-GB"/>
          </a:p>
        </p:txBody>
      </p:sp>
      <p:sp>
        <p:nvSpPr>
          <p:cNvPr id="55331" name="Text Box 35"/>
          <p:cNvSpPr txBox="1">
            <a:spLocks noChangeArrowheads="1"/>
          </p:cNvSpPr>
          <p:nvPr/>
        </p:nvSpPr>
        <p:spPr bwMode="auto">
          <a:xfrm>
            <a:off x="3294063" y="3657600"/>
            <a:ext cx="25574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solidFill>
                  <a:srgbClr val="FF0000"/>
                </a:solidFill>
              </a:rPr>
              <a:t>red</a:t>
            </a:r>
            <a:r>
              <a:rPr lang="en-GB"/>
              <a:t> : </a:t>
            </a:r>
            <a:r>
              <a:rPr lang="en-GB">
                <a:solidFill>
                  <a:srgbClr val="FFCC00"/>
                </a:solidFill>
              </a:rPr>
              <a:t>yellow</a:t>
            </a:r>
            <a:r>
              <a:rPr lang="en-GB"/>
              <a:t> : </a:t>
            </a:r>
            <a:r>
              <a:rPr lang="en-GB">
                <a:solidFill>
                  <a:srgbClr val="3399FF"/>
                </a:solidFill>
              </a:rPr>
              <a:t>blue</a:t>
            </a:r>
          </a:p>
        </p:txBody>
      </p:sp>
      <p:sp>
        <p:nvSpPr>
          <p:cNvPr id="55332" name="Text Box 36"/>
          <p:cNvSpPr txBox="1">
            <a:spLocks noChangeArrowheads="1"/>
          </p:cNvSpPr>
          <p:nvPr/>
        </p:nvSpPr>
        <p:spPr bwMode="auto">
          <a:xfrm>
            <a:off x="3124200" y="4151313"/>
            <a:ext cx="2471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FF0000"/>
                </a:solidFill>
              </a:rPr>
              <a:t>12</a:t>
            </a:r>
            <a:r>
              <a:rPr lang="en-GB"/>
              <a:t> :     </a:t>
            </a:r>
            <a:r>
              <a:rPr lang="en-GB">
                <a:solidFill>
                  <a:srgbClr val="FFCC00"/>
                </a:solidFill>
              </a:rPr>
              <a:t>4</a:t>
            </a:r>
            <a:r>
              <a:rPr lang="en-GB"/>
              <a:t>     :   </a:t>
            </a:r>
            <a:r>
              <a:rPr lang="en-GB">
                <a:solidFill>
                  <a:srgbClr val="3399FF"/>
                </a:solidFill>
              </a:rPr>
              <a:t>8</a:t>
            </a:r>
          </a:p>
        </p:txBody>
      </p:sp>
      <p:sp>
        <p:nvSpPr>
          <p:cNvPr id="55333" name="Text Box 37"/>
          <p:cNvSpPr txBox="1">
            <a:spLocks noChangeArrowheads="1"/>
          </p:cNvSpPr>
          <p:nvPr/>
        </p:nvSpPr>
        <p:spPr bwMode="auto">
          <a:xfrm>
            <a:off x="3124200" y="4684713"/>
            <a:ext cx="2470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a:t>
            </a:r>
            <a:r>
              <a:rPr lang="en-GB">
                <a:solidFill>
                  <a:srgbClr val="FF0000"/>
                </a:solidFill>
              </a:rPr>
              <a:t>3 </a:t>
            </a:r>
            <a:r>
              <a:rPr lang="en-GB"/>
              <a:t> :     </a:t>
            </a:r>
            <a:r>
              <a:rPr lang="en-GB">
                <a:solidFill>
                  <a:srgbClr val="FFCC00"/>
                </a:solidFill>
              </a:rPr>
              <a:t>1</a:t>
            </a:r>
            <a:r>
              <a:rPr lang="en-GB"/>
              <a:t>     :   </a:t>
            </a:r>
            <a:r>
              <a:rPr lang="en-GB">
                <a:solidFill>
                  <a:srgbClr val="3399FF"/>
                </a:solidFill>
              </a:rPr>
              <a:t>2</a:t>
            </a:r>
          </a:p>
        </p:txBody>
      </p:sp>
      <p:sp>
        <p:nvSpPr>
          <p:cNvPr id="55334" name="Text Box 38"/>
          <p:cNvSpPr txBox="1">
            <a:spLocks noChangeArrowheads="1"/>
          </p:cNvSpPr>
          <p:nvPr/>
        </p:nvSpPr>
        <p:spPr bwMode="auto">
          <a:xfrm>
            <a:off x="441325" y="5257800"/>
            <a:ext cx="85201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For every </a:t>
            </a:r>
            <a:r>
              <a:rPr lang="en-GB">
                <a:solidFill>
                  <a:srgbClr val="FF0000"/>
                </a:solidFill>
              </a:rPr>
              <a:t>three red counters</a:t>
            </a:r>
            <a:r>
              <a:rPr lang="en-GB">
                <a:solidFill>
                  <a:schemeClr val="tx1"/>
                </a:solidFill>
              </a:rPr>
              <a:t> there is </a:t>
            </a:r>
            <a:r>
              <a:rPr lang="en-GB">
                <a:solidFill>
                  <a:srgbClr val="FFCC00"/>
                </a:solidFill>
              </a:rPr>
              <a:t>one yellow counter</a:t>
            </a:r>
            <a:r>
              <a:rPr lang="en-GB">
                <a:solidFill>
                  <a:schemeClr val="tx1"/>
                </a:solidFill>
              </a:rPr>
              <a:t> and </a:t>
            </a:r>
            <a:r>
              <a:rPr lang="en-GB">
                <a:solidFill>
                  <a:srgbClr val="3399FF"/>
                </a:solidFill>
              </a:rPr>
              <a:t>two blue counters</a:t>
            </a:r>
            <a:r>
              <a:rPr lang="en-GB">
                <a:solidFill>
                  <a:schemeClr val="tx1"/>
                </a:solidFill>
              </a:rPr>
              <a:t>.</a:t>
            </a:r>
          </a:p>
        </p:txBody>
      </p:sp>
    </p:spTree>
    <p:extLst>
      <p:ext uri="{BB962C8B-B14F-4D97-AF65-F5344CB8AC3E}">
        <p14:creationId xmlns:p14="http://schemas.microsoft.com/office/powerpoint/2010/main" val="1769267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3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3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533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53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1" grpId="0" autoUpdateAnimBg="0"/>
      <p:bldP spid="55332" grpId="0" autoUpdateAnimBg="0"/>
      <p:bldP spid="55333" grpId="0" autoUpdateAnimBg="0"/>
      <p:bldP spid="553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152400" y="152400"/>
            <a:ext cx="4114800" cy="533400"/>
          </a:xfrm>
          <a:noFill/>
          <a:ln/>
        </p:spPr>
        <p:txBody>
          <a:bodyPr>
            <a:normAutofit fontScale="90000"/>
          </a:bodyPr>
          <a:lstStyle/>
          <a:p>
            <a:r>
              <a:rPr lang="en-GB">
                <a:solidFill>
                  <a:srgbClr val="5B0091"/>
                </a:solidFill>
              </a:rPr>
              <a:t>Simplifying ratios</a:t>
            </a:r>
          </a:p>
        </p:txBody>
      </p:sp>
      <p:pic>
        <p:nvPicPr>
          <p:cNvPr id="57347" name="Picture 3"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57348" name="Picture 4"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extLst>
            <a:ext uri="{909E8E84-426E-40DD-AFC4-6F175D3DCCD1}">
              <a14:hiddenFill xmlns:a14="http://schemas.microsoft.com/office/drawing/2010/main">
                <a:solidFill>
                  <a:srgbClr val="FFFFFF"/>
                </a:solidFill>
              </a14:hiddenFill>
            </a:ext>
          </a:extLst>
        </p:spPr>
      </p:pic>
      <p:sp>
        <p:nvSpPr>
          <p:cNvPr id="57349" name="Text Box 5"/>
          <p:cNvSpPr txBox="1">
            <a:spLocks noChangeArrowheads="1"/>
          </p:cNvSpPr>
          <p:nvPr/>
        </p:nvSpPr>
        <p:spPr bwMode="auto">
          <a:xfrm>
            <a:off x="304800" y="1146175"/>
            <a:ext cx="839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Ratios can be simplified like fractions by dividing each part by the highest common factor.</a:t>
            </a:r>
          </a:p>
        </p:txBody>
      </p:sp>
      <p:sp>
        <p:nvSpPr>
          <p:cNvPr id="57350" name="Text Box 6"/>
          <p:cNvSpPr txBox="1">
            <a:spLocks noChangeArrowheads="1"/>
          </p:cNvSpPr>
          <p:nvPr/>
        </p:nvSpPr>
        <p:spPr bwMode="auto">
          <a:xfrm>
            <a:off x="304800" y="2003425"/>
            <a:ext cx="1963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example,</a:t>
            </a:r>
          </a:p>
        </p:txBody>
      </p:sp>
      <p:sp>
        <p:nvSpPr>
          <p:cNvPr id="57351" name="Text Box 7"/>
          <p:cNvSpPr txBox="1">
            <a:spLocks noChangeArrowheads="1"/>
          </p:cNvSpPr>
          <p:nvPr/>
        </p:nvSpPr>
        <p:spPr bwMode="auto">
          <a:xfrm>
            <a:off x="4013200" y="2365375"/>
            <a:ext cx="111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21 : 35</a:t>
            </a:r>
          </a:p>
        </p:txBody>
      </p:sp>
      <p:sp>
        <p:nvSpPr>
          <p:cNvPr id="57352" name="Text Box 8"/>
          <p:cNvSpPr txBox="1">
            <a:spLocks noChangeArrowheads="1"/>
          </p:cNvSpPr>
          <p:nvPr/>
        </p:nvSpPr>
        <p:spPr bwMode="auto">
          <a:xfrm>
            <a:off x="3962400" y="3048000"/>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3 : 5</a:t>
            </a:r>
          </a:p>
        </p:txBody>
      </p:sp>
      <p:grpSp>
        <p:nvGrpSpPr>
          <p:cNvPr id="57353" name="Group 9"/>
          <p:cNvGrpSpPr>
            <a:grpSpLocks/>
          </p:cNvGrpSpPr>
          <p:nvPr/>
        </p:nvGrpSpPr>
        <p:grpSpPr bwMode="auto">
          <a:xfrm>
            <a:off x="3065463" y="2540000"/>
            <a:ext cx="3011487" cy="792163"/>
            <a:chOff x="1919" y="1609"/>
            <a:chExt cx="1897" cy="499"/>
          </a:xfrm>
        </p:grpSpPr>
        <p:grpSp>
          <p:nvGrpSpPr>
            <p:cNvPr id="57354" name="Group 10"/>
            <p:cNvGrpSpPr>
              <a:grpSpLocks/>
            </p:cNvGrpSpPr>
            <p:nvPr/>
          </p:nvGrpSpPr>
          <p:grpSpPr bwMode="auto">
            <a:xfrm>
              <a:off x="1919" y="1609"/>
              <a:ext cx="569" cy="499"/>
              <a:chOff x="1919" y="1609"/>
              <a:chExt cx="569" cy="499"/>
            </a:xfrm>
          </p:grpSpPr>
          <p:grpSp>
            <p:nvGrpSpPr>
              <p:cNvPr id="57355" name="Group 11"/>
              <p:cNvGrpSpPr>
                <a:grpSpLocks/>
              </p:cNvGrpSpPr>
              <p:nvPr/>
            </p:nvGrpSpPr>
            <p:grpSpPr bwMode="auto">
              <a:xfrm>
                <a:off x="2273" y="1609"/>
                <a:ext cx="215" cy="499"/>
                <a:chOff x="2016" y="3312"/>
                <a:chExt cx="215" cy="499"/>
              </a:xfrm>
            </p:grpSpPr>
            <p:sp>
              <p:nvSpPr>
                <p:cNvPr id="57356" name="AutoShape 12"/>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7" name="Line 13"/>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7358" name="Text Box 14"/>
              <p:cNvSpPr txBox="1">
                <a:spLocks noChangeArrowheads="1"/>
              </p:cNvSpPr>
              <p:nvPr/>
            </p:nvSpPr>
            <p:spPr bwMode="auto">
              <a:xfrm>
                <a:off x="1919" y="1734"/>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7</a:t>
                </a:r>
                <a:endParaRPr lang="en-GB" sz="2000" b="1">
                  <a:solidFill>
                    <a:srgbClr val="FF6600"/>
                  </a:solidFill>
                </a:endParaRPr>
              </a:p>
            </p:txBody>
          </p:sp>
        </p:grpSp>
        <p:grpSp>
          <p:nvGrpSpPr>
            <p:cNvPr id="57359" name="Group 15"/>
            <p:cNvGrpSpPr>
              <a:grpSpLocks/>
            </p:cNvGrpSpPr>
            <p:nvPr/>
          </p:nvGrpSpPr>
          <p:grpSpPr bwMode="auto">
            <a:xfrm>
              <a:off x="3258" y="1609"/>
              <a:ext cx="558" cy="499"/>
              <a:chOff x="3258" y="1609"/>
              <a:chExt cx="558" cy="499"/>
            </a:xfrm>
          </p:grpSpPr>
          <p:grpSp>
            <p:nvGrpSpPr>
              <p:cNvPr id="57360" name="Group 16"/>
              <p:cNvGrpSpPr>
                <a:grpSpLocks/>
              </p:cNvGrpSpPr>
              <p:nvPr/>
            </p:nvGrpSpPr>
            <p:grpSpPr bwMode="auto">
              <a:xfrm flipH="1">
                <a:off x="3258" y="1609"/>
                <a:ext cx="215" cy="499"/>
                <a:chOff x="2016" y="3312"/>
                <a:chExt cx="215" cy="499"/>
              </a:xfrm>
            </p:grpSpPr>
            <p:sp>
              <p:nvSpPr>
                <p:cNvPr id="57361" name="AutoShape 17"/>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62" name="Line 18"/>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7363" name="Text Box 19"/>
              <p:cNvSpPr txBox="1">
                <a:spLocks noChangeArrowheads="1"/>
              </p:cNvSpPr>
              <p:nvPr/>
            </p:nvSpPr>
            <p:spPr bwMode="auto">
              <a:xfrm>
                <a:off x="3479" y="1734"/>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7</a:t>
                </a:r>
                <a:endParaRPr lang="en-GB" sz="2000" b="1">
                  <a:solidFill>
                    <a:srgbClr val="FF6600"/>
                  </a:solidFill>
                </a:endParaRPr>
              </a:p>
            </p:txBody>
          </p:sp>
        </p:grpSp>
      </p:grpSp>
      <p:sp>
        <p:nvSpPr>
          <p:cNvPr id="57364" name="Text Box 20"/>
          <p:cNvSpPr txBox="1">
            <a:spLocks noChangeArrowheads="1"/>
          </p:cNvSpPr>
          <p:nvPr/>
        </p:nvSpPr>
        <p:spPr bwMode="auto">
          <a:xfrm>
            <a:off x="322263" y="3584575"/>
            <a:ext cx="8778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For a three-part ratio all three parts must be divided by the same number.</a:t>
            </a:r>
          </a:p>
        </p:txBody>
      </p:sp>
      <p:sp>
        <p:nvSpPr>
          <p:cNvPr id="57365" name="Text Box 21"/>
          <p:cNvSpPr txBox="1">
            <a:spLocks noChangeArrowheads="1"/>
          </p:cNvSpPr>
          <p:nvPr/>
        </p:nvSpPr>
        <p:spPr bwMode="auto">
          <a:xfrm>
            <a:off x="322263" y="4481513"/>
            <a:ext cx="1963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For example,</a:t>
            </a:r>
          </a:p>
        </p:txBody>
      </p:sp>
      <p:sp>
        <p:nvSpPr>
          <p:cNvPr id="57366" name="Text Box 22"/>
          <p:cNvSpPr txBox="1">
            <a:spLocks noChangeArrowheads="1"/>
          </p:cNvSpPr>
          <p:nvPr/>
        </p:nvSpPr>
        <p:spPr bwMode="auto">
          <a:xfrm>
            <a:off x="3887788" y="4803775"/>
            <a:ext cx="1368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6 : 12 : 9</a:t>
            </a:r>
          </a:p>
        </p:txBody>
      </p:sp>
      <p:sp>
        <p:nvSpPr>
          <p:cNvPr id="57367" name="Text Box 23"/>
          <p:cNvSpPr txBox="1">
            <a:spLocks noChangeArrowheads="1"/>
          </p:cNvSpPr>
          <p:nvPr/>
        </p:nvSpPr>
        <p:spPr bwMode="auto">
          <a:xfrm>
            <a:off x="3810000" y="5486400"/>
            <a:ext cx="1460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2 : 4 : 3</a:t>
            </a:r>
          </a:p>
        </p:txBody>
      </p:sp>
      <p:grpSp>
        <p:nvGrpSpPr>
          <p:cNvPr id="57368" name="Group 24"/>
          <p:cNvGrpSpPr>
            <a:grpSpLocks/>
          </p:cNvGrpSpPr>
          <p:nvPr/>
        </p:nvGrpSpPr>
        <p:grpSpPr bwMode="auto">
          <a:xfrm>
            <a:off x="3009900" y="4992688"/>
            <a:ext cx="3125788" cy="792162"/>
            <a:chOff x="1919" y="3145"/>
            <a:chExt cx="1969" cy="499"/>
          </a:xfrm>
        </p:grpSpPr>
        <p:grpSp>
          <p:nvGrpSpPr>
            <p:cNvPr id="57369" name="Group 25"/>
            <p:cNvGrpSpPr>
              <a:grpSpLocks/>
            </p:cNvGrpSpPr>
            <p:nvPr/>
          </p:nvGrpSpPr>
          <p:grpSpPr bwMode="auto">
            <a:xfrm>
              <a:off x="1919" y="3145"/>
              <a:ext cx="569" cy="499"/>
              <a:chOff x="1919" y="3145"/>
              <a:chExt cx="569" cy="499"/>
            </a:xfrm>
          </p:grpSpPr>
          <p:grpSp>
            <p:nvGrpSpPr>
              <p:cNvPr id="57370" name="Group 26"/>
              <p:cNvGrpSpPr>
                <a:grpSpLocks/>
              </p:cNvGrpSpPr>
              <p:nvPr/>
            </p:nvGrpSpPr>
            <p:grpSpPr bwMode="auto">
              <a:xfrm>
                <a:off x="2273" y="3145"/>
                <a:ext cx="215" cy="499"/>
                <a:chOff x="2016" y="3312"/>
                <a:chExt cx="215" cy="499"/>
              </a:xfrm>
            </p:grpSpPr>
            <p:sp>
              <p:nvSpPr>
                <p:cNvPr id="57371" name="AutoShape 27"/>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72" name="Line 28"/>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7373" name="Text Box 29"/>
              <p:cNvSpPr txBox="1">
                <a:spLocks noChangeArrowheads="1"/>
              </p:cNvSpPr>
              <p:nvPr/>
            </p:nvSpPr>
            <p:spPr bwMode="auto">
              <a:xfrm>
                <a:off x="1919" y="3270"/>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a:t>
                </a:r>
                <a:endParaRPr lang="en-GB" sz="2000" b="1">
                  <a:solidFill>
                    <a:srgbClr val="FF6600"/>
                  </a:solidFill>
                </a:endParaRPr>
              </a:p>
            </p:txBody>
          </p:sp>
        </p:grpSp>
        <p:grpSp>
          <p:nvGrpSpPr>
            <p:cNvPr id="57374" name="Group 30"/>
            <p:cNvGrpSpPr>
              <a:grpSpLocks/>
            </p:cNvGrpSpPr>
            <p:nvPr/>
          </p:nvGrpSpPr>
          <p:grpSpPr bwMode="auto">
            <a:xfrm>
              <a:off x="3330" y="3145"/>
              <a:ext cx="558" cy="499"/>
              <a:chOff x="3258" y="3145"/>
              <a:chExt cx="558" cy="499"/>
            </a:xfrm>
          </p:grpSpPr>
          <p:grpSp>
            <p:nvGrpSpPr>
              <p:cNvPr id="57375" name="Group 31"/>
              <p:cNvGrpSpPr>
                <a:grpSpLocks/>
              </p:cNvGrpSpPr>
              <p:nvPr/>
            </p:nvGrpSpPr>
            <p:grpSpPr bwMode="auto">
              <a:xfrm flipH="1">
                <a:off x="3258" y="3145"/>
                <a:ext cx="215" cy="499"/>
                <a:chOff x="2016" y="3312"/>
                <a:chExt cx="215" cy="499"/>
              </a:xfrm>
            </p:grpSpPr>
            <p:sp>
              <p:nvSpPr>
                <p:cNvPr id="57376" name="AutoShape 32"/>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77" name="Line 33"/>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7378" name="Text Box 34"/>
              <p:cNvSpPr txBox="1">
                <a:spLocks noChangeArrowheads="1"/>
              </p:cNvSpPr>
              <p:nvPr/>
            </p:nvSpPr>
            <p:spPr bwMode="auto">
              <a:xfrm>
                <a:off x="3479" y="3270"/>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a:t>
                </a:r>
                <a:endParaRPr lang="en-GB" sz="2000" b="1">
                  <a:solidFill>
                    <a:srgbClr val="FF6600"/>
                  </a:solidFill>
                </a:endParaRPr>
              </a:p>
            </p:txBody>
          </p:sp>
        </p:grpSp>
      </p:grpSp>
    </p:spTree>
    <p:extLst>
      <p:ext uri="{BB962C8B-B14F-4D97-AF65-F5344CB8AC3E}">
        <p14:creationId xmlns:p14="http://schemas.microsoft.com/office/powerpoint/2010/main" val="2744966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5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735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57353"/>
                                        </p:tgtEl>
                                        <p:attrNameLst>
                                          <p:attrName>style.visibility</p:attrName>
                                        </p:attrNameLst>
                                      </p:cBhvr>
                                      <p:to>
                                        <p:strVal val="visible"/>
                                      </p:to>
                                    </p:set>
                                    <p:animEffect transition="in" filter="wipe(up)">
                                      <p:cBhvr>
                                        <p:cTn id="14" dur="500"/>
                                        <p:tgtEl>
                                          <p:spTgt spid="5735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36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365"/>
                                        </p:tgtEl>
                                        <p:attrNameLst>
                                          <p:attrName>style.visibility</p:attrName>
                                        </p:attrNameLst>
                                      </p:cBhvr>
                                      <p:to>
                                        <p:strVal val="visible"/>
                                      </p:to>
                                    </p:set>
                                  </p:childTnLst>
                                </p:cTn>
                              </p:par>
                            </p:childTnLst>
                          </p:cTn>
                        </p:par>
                        <p:par>
                          <p:cTn id="27" fill="hold" nodeType="afterGroup">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57366"/>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57368"/>
                                        </p:tgtEl>
                                        <p:attrNameLst>
                                          <p:attrName>style.visibility</p:attrName>
                                        </p:attrNameLst>
                                      </p:cBhvr>
                                      <p:to>
                                        <p:strVal val="visible"/>
                                      </p:to>
                                    </p:set>
                                    <p:animEffect transition="in" filter="wipe(up)">
                                      <p:cBhvr>
                                        <p:cTn id="34" dur="500"/>
                                        <p:tgtEl>
                                          <p:spTgt spid="5736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73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autoUpdateAnimBg="0"/>
      <p:bldP spid="57351" grpId="0" autoUpdateAnimBg="0"/>
      <p:bldP spid="57352" grpId="0" autoUpdateAnimBg="0"/>
      <p:bldP spid="57364" grpId="0" autoUpdateAnimBg="0"/>
      <p:bldP spid="57365" grpId="0" autoUpdateAnimBg="0"/>
      <p:bldP spid="57366" grpId="0" autoUpdateAnimBg="0"/>
      <p:bldP spid="5736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sp>
        <p:nvSpPr>
          <p:cNvPr id="59395" name="Rectangle 3"/>
          <p:cNvSpPr>
            <a:spLocks noGrp="1" noChangeArrowheads="1"/>
          </p:cNvSpPr>
          <p:nvPr>
            <p:ph type="title" idx="4294967295"/>
          </p:nvPr>
        </p:nvSpPr>
        <p:spPr>
          <a:xfrm>
            <a:off x="152400" y="152400"/>
            <a:ext cx="6553200" cy="533400"/>
          </a:xfrm>
          <a:noFill/>
          <a:ln/>
        </p:spPr>
        <p:txBody>
          <a:bodyPr>
            <a:normAutofit fontScale="90000"/>
          </a:bodyPr>
          <a:lstStyle/>
          <a:p>
            <a:r>
              <a:rPr lang="en-GB">
                <a:solidFill>
                  <a:srgbClr val="5B0091"/>
                </a:solidFill>
              </a:rPr>
              <a:t>Equivalent ratio spider diagrams</a:t>
            </a:r>
          </a:p>
        </p:txBody>
      </p:sp>
      <p:pic>
        <p:nvPicPr>
          <p:cNvPr id="59396" name="Picture 4" descr="left_button">
            <a:hlinkClick r:id="" action="ppaction://hlinkshowjump?jump=previousslid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grpSp>
        <p:nvGrpSpPr>
          <p:cNvPr id="59398" name="Group 6"/>
          <p:cNvGrpSpPr>
            <a:grpSpLocks/>
          </p:cNvGrpSpPr>
          <p:nvPr/>
        </p:nvGrpSpPr>
        <p:grpSpPr bwMode="auto">
          <a:xfrm>
            <a:off x="7304088" y="115888"/>
            <a:ext cx="576262" cy="576262"/>
            <a:chOff x="4601" y="73"/>
            <a:chExt cx="363" cy="363"/>
          </a:xfrm>
        </p:grpSpPr>
        <p:pic>
          <p:nvPicPr>
            <p:cNvPr id="59399" name="Picture 7" descr="flash ic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1" y="108"/>
              <a:ext cx="282" cy="288"/>
            </a:xfrm>
            <a:prstGeom prst="rect">
              <a:avLst/>
            </a:prstGeom>
            <a:noFill/>
            <a:extLst>
              <a:ext uri="{909E8E84-426E-40DD-AFC4-6F175D3DCCD1}">
                <a14:hiddenFill xmlns:a14="http://schemas.microsoft.com/office/drawing/2010/main">
                  <a:solidFill>
                    <a:srgbClr val="FFFFFF"/>
                  </a:solidFill>
                </a14:hiddenFill>
              </a:ext>
            </a:extLst>
          </p:spPr>
        </p:pic>
        <p:sp>
          <p:nvSpPr>
            <p:cNvPr id="59400" name="Oval 8"/>
            <p:cNvSpPr>
              <a:spLocks noChangeAspect="1" noChangeArrowheads="1"/>
            </p:cNvSpPr>
            <p:nvPr/>
          </p:nvSpPr>
          <p:spPr bwMode="auto">
            <a:xfrm>
              <a:off x="4601" y="73"/>
              <a:ext cx="363" cy="363"/>
            </a:xfrm>
            <a:prstGeom prst="ellipse">
              <a:avLst/>
            </a:prstGeom>
            <a:noFill/>
            <a:ln w="1270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59401" name="Oval 9"/>
            <p:cNvSpPr>
              <a:spLocks noChangeAspect="1" noChangeArrowheads="1"/>
            </p:cNvSpPr>
            <p:nvPr/>
          </p:nvSpPr>
          <p:spPr bwMode="auto">
            <a:xfrm>
              <a:off x="4635" y="106"/>
              <a:ext cx="295" cy="295"/>
            </a:xfrm>
            <a:prstGeom prst="ellipse">
              <a:avLst/>
            </a:prstGeom>
            <a:noFill/>
            <a:ln w="25400">
              <a:solidFill>
                <a:srgbClr val="0100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grpSp>
    </p:spTree>
    <p:controls>
      <mc:AlternateContent xmlns:mc="http://schemas.openxmlformats.org/markup-compatibility/2006">
        <mc:Choice xmlns:v="urn:schemas-microsoft-com:vml" Requires="v">
          <p:control spid="1026" name="ShockwaveFlash1" r:id="rId2" imgW="9142857" imgH="5185068"/>
        </mc:Choice>
        <mc:Fallback>
          <p:control name="ShockwaveFlash1" r:id="rId2" imgW="9142857" imgH="5185068">
            <p:pic>
              <p:nvPicPr>
                <p:cNvPr id="0" name="ShockwaveFlash1"/>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908050"/>
                  <a:ext cx="9144000" cy="5184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33706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1443"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1444" name="Text Box 4"/>
          <p:cNvSpPr txBox="1">
            <a:spLocks noChangeArrowheads="1"/>
          </p:cNvSpPr>
          <p:nvPr/>
        </p:nvSpPr>
        <p:spPr bwMode="auto">
          <a:xfrm>
            <a:off x="304800" y="1066800"/>
            <a:ext cx="839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When a ratio is expressed in different units, we must write the ratio in the same units before simplifying.</a:t>
            </a:r>
          </a:p>
        </p:txBody>
      </p:sp>
      <p:grpSp>
        <p:nvGrpSpPr>
          <p:cNvPr id="61445" name="Group 5"/>
          <p:cNvGrpSpPr>
            <a:grpSpLocks/>
          </p:cNvGrpSpPr>
          <p:nvPr/>
        </p:nvGrpSpPr>
        <p:grpSpPr bwMode="auto">
          <a:xfrm>
            <a:off x="2628900" y="2133600"/>
            <a:ext cx="3886200" cy="609600"/>
            <a:chOff x="912" y="672"/>
            <a:chExt cx="3936" cy="384"/>
          </a:xfrm>
        </p:grpSpPr>
        <p:sp>
          <p:nvSpPr>
            <p:cNvPr id="61446" name="Rectangle 6"/>
            <p:cNvSpPr>
              <a:spLocks noChangeArrowheads="1"/>
            </p:cNvSpPr>
            <p:nvPr/>
          </p:nvSpPr>
          <p:spPr bwMode="auto">
            <a:xfrm>
              <a:off x="912" y="672"/>
              <a:ext cx="3936"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47" name="Text Box 7"/>
            <p:cNvSpPr txBox="1">
              <a:spLocks noChangeArrowheads="1"/>
            </p:cNvSpPr>
            <p:nvPr/>
          </p:nvSpPr>
          <p:spPr bwMode="auto">
            <a:xfrm>
              <a:off x="1033" y="720"/>
              <a:ext cx="3694"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Simplify</a:t>
              </a:r>
              <a:r>
                <a:rPr lang="en-GB">
                  <a:solidFill>
                    <a:schemeClr val="bg1"/>
                  </a:solidFill>
                </a:rPr>
                <a:t> </a:t>
              </a:r>
              <a:r>
                <a:rPr lang="en-GB">
                  <a:solidFill>
                    <a:schemeClr val="tx1"/>
                  </a:solidFill>
                </a:rPr>
                <a:t>the ratio 90p : £3</a:t>
              </a:r>
            </a:p>
          </p:txBody>
        </p:sp>
      </p:grpSp>
      <p:sp>
        <p:nvSpPr>
          <p:cNvPr id="61448" name="Text Box 8"/>
          <p:cNvSpPr txBox="1">
            <a:spLocks noChangeArrowheads="1"/>
          </p:cNvSpPr>
          <p:nvPr/>
        </p:nvSpPr>
        <p:spPr bwMode="auto">
          <a:xfrm>
            <a:off x="441325" y="3048000"/>
            <a:ext cx="574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First, write the ratio using the same units.</a:t>
            </a:r>
          </a:p>
        </p:txBody>
      </p:sp>
      <p:sp>
        <p:nvSpPr>
          <p:cNvPr id="61449" name="Text Box 9"/>
          <p:cNvSpPr txBox="1">
            <a:spLocks noChangeArrowheads="1"/>
          </p:cNvSpPr>
          <p:nvPr/>
        </p:nvSpPr>
        <p:spPr bwMode="auto">
          <a:xfrm>
            <a:off x="3759200" y="3657600"/>
            <a:ext cx="162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90p : 300p</a:t>
            </a:r>
          </a:p>
        </p:txBody>
      </p:sp>
      <p:sp>
        <p:nvSpPr>
          <p:cNvPr id="61450" name="Text Box 10"/>
          <p:cNvSpPr txBox="1">
            <a:spLocks noChangeArrowheads="1"/>
          </p:cNvSpPr>
          <p:nvPr/>
        </p:nvSpPr>
        <p:spPr bwMode="auto">
          <a:xfrm>
            <a:off x="441325" y="4306888"/>
            <a:ext cx="7102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When the units are the same we don’t need to write them in the ratio.</a:t>
            </a:r>
          </a:p>
        </p:txBody>
      </p:sp>
      <p:sp>
        <p:nvSpPr>
          <p:cNvPr id="61451" name="Text Box 11"/>
          <p:cNvSpPr txBox="1">
            <a:spLocks noChangeArrowheads="1"/>
          </p:cNvSpPr>
          <p:nvPr/>
        </p:nvSpPr>
        <p:spPr bwMode="auto">
          <a:xfrm>
            <a:off x="3897313" y="5068888"/>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90 : 300</a:t>
            </a:r>
          </a:p>
        </p:txBody>
      </p:sp>
      <p:grpSp>
        <p:nvGrpSpPr>
          <p:cNvPr id="61452" name="Group 12"/>
          <p:cNvGrpSpPr>
            <a:grpSpLocks/>
          </p:cNvGrpSpPr>
          <p:nvPr/>
        </p:nvGrpSpPr>
        <p:grpSpPr bwMode="auto">
          <a:xfrm>
            <a:off x="2944813" y="5257800"/>
            <a:ext cx="3254375" cy="792163"/>
            <a:chOff x="1855" y="3312"/>
            <a:chExt cx="2050" cy="499"/>
          </a:xfrm>
        </p:grpSpPr>
        <p:grpSp>
          <p:nvGrpSpPr>
            <p:cNvPr id="61453" name="Group 13"/>
            <p:cNvGrpSpPr>
              <a:grpSpLocks/>
            </p:cNvGrpSpPr>
            <p:nvPr/>
          </p:nvGrpSpPr>
          <p:grpSpPr bwMode="auto">
            <a:xfrm>
              <a:off x="1855" y="3312"/>
              <a:ext cx="633" cy="499"/>
              <a:chOff x="1855" y="3312"/>
              <a:chExt cx="633" cy="499"/>
            </a:xfrm>
          </p:grpSpPr>
          <p:grpSp>
            <p:nvGrpSpPr>
              <p:cNvPr id="61454" name="Group 14"/>
              <p:cNvGrpSpPr>
                <a:grpSpLocks/>
              </p:cNvGrpSpPr>
              <p:nvPr/>
            </p:nvGrpSpPr>
            <p:grpSpPr bwMode="auto">
              <a:xfrm>
                <a:off x="2273" y="3312"/>
                <a:ext cx="215" cy="499"/>
                <a:chOff x="2016" y="3312"/>
                <a:chExt cx="215" cy="499"/>
              </a:xfrm>
            </p:grpSpPr>
            <p:sp>
              <p:nvSpPr>
                <p:cNvPr id="61455" name="AutoShape 15"/>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56" name="Line 16"/>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1457" name="Text Box 17"/>
              <p:cNvSpPr txBox="1">
                <a:spLocks noChangeArrowheads="1"/>
              </p:cNvSpPr>
              <p:nvPr/>
            </p:nvSpPr>
            <p:spPr bwMode="auto">
              <a:xfrm>
                <a:off x="1855" y="3437"/>
                <a:ext cx="4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30</a:t>
                </a:r>
                <a:endParaRPr lang="en-GB" sz="2000" b="1">
                  <a:solidFill>
                    <a:srgbClr val="FF6600"/>
                  </a:solidFill>
                </a:endParaRPr>
              </a:p>
            </p:txBody>
          </p:sp>
        </p:grpSp>
        <p:grpSp>
          <p:nvGrpSpPr>
            <p:cNvPr id="61458" name="Group 18"/>
            <p:cNvGrpSpPr>
              <a:grpSpLocks/>
            </p:cNvGrpSpPr>
            <p:nvPr/>
          </p:nvGrpSpPr>
          <p:grpSpPr bwMode="auto">
            <a:xfrm>
              <a:off x="3258" y="3312"/>
              <a:ext cx="647" cy="499"/>
              <a:chOff x="3258" y="3312"/>
              <a:chExt cx="647" cy="499"/>
            </a:xfrm>
          </p:grpSpPr>
          <p:grpSp>
            <p:nvGrpSpPr>
              <p:cNvPr id="61459" name="Group 19"/>
              <p:cNvGrpSpPr>
                <a:grpSpLocks/>
              </p:cNvGrpSpPr>
              <p:nvPr/>
            </p:nvGrpSpPr>
            <p:grpSpPr bwMode="auto">
              <a:xfrm flipH="1">
                <a:off x="3258" y="3312"/>
                <a:ext cx="215" cy="499"/>
                <a:chOff x="2016" y="3312"/>
                <a:chExt cx="215" cy="499"/>
              </a:xfrm>
            </p:grpSpPr>
            <p:sp>
              <p:nvSpPr>
                <p:cNvPr id="61460" name="AutoShape 20"/>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1461" name="Line 21"/>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1462" name="Text Box 22"/>
              <p:cNvSpPr txBox="1">
                <a:spLocks noChangeArrowheads="1"/>
              </p:cNvSpPr>
              <p:nvPr/>
            </p:nvSpPr>
            <p:spPr bwMode="auto">
              <a:xfrm>
                <a:off x="3479" y="3437"/>
                <a:ext cx="4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30</a:t>
                </a:r>
                <a:endParaRPr lang="en-GB" sz="2000" b="1">
                  <a:solidFill>
                    <a:srgbClr val="FF6600"/>
                  </a:solidFill>
                </a:endParaRPr>
              </a:p>
            </p:txBody>
          </p:sp>
        </p:grpSp>
      </p:grpSp>
      <p:sp>
        <p:nvSpPr>
          <p:cNvPr id="61463" name="Text Box 23"/>
          <p:cNvSpPr txBox="1">
            <a:spLocks noChangeArrowheads="1"/>
          </p:cNvSpPr>
          <p:nvPr/>
        </p:nvSpPr>
        <p:spPr bwMode="auto">
          <a:xfrm>
            <a:off x="3886200" y="5751513"/>
            <a:ext cx="120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3 : 10</a:t>
            </a:r>
          </a:p>
        </p:txBody>
      </p:sp>
      <p:sp>
        <p:nvSpPr>
          <p:cNvPr id="61464" name="Rectangle 24"/>
          <p:cNvSpPr>
            <a:spLocks noGrp="1" noChangeArrowheads="1"/>
          </p:cNvSpPr>
          <p:nvPr>
            <p:ph type="title" idx="4294967295"/>
          </p:nvPr>
        </p:nvSpPr>
        <p:spPr>
          <a:xfrm>
            <a:off x="152400" y="152400"/>
            <a:ext cx="6362700" cy="533400"/>
          </a:xfrm>
          <a:noFill/>
          <a:ln/>
        </p:spPr>
        <p:txBody>
          <a:bodyPr>
            <a:normAutofit fontScale="90000"/>
          </a:bodyPr>
          <a:lstStyle/>
          <a:p>
            <a:r>
              <a:rPr lang="en-GB">
                <a:solidFill>
                  <a:srgbClr val="5B0091"/>
                </a:solidFill>
              </a:rPr>
              <a:t>Simplifying ratios with units</a:t>
            </a:r>
            <a:endParaRPr lang="en-GB"/>
          </a:p>
        </p:txBody>
      </p:sp>
    </p:spTree>
    <p:extLst>
      <p:ext uri="{BB962C8B-B14F-4D97-AF65-F5344CB8AC3E}">
        <p14:creationId xmlns:p14="http://schemas.microsoft.com/office/powerpoint/2010/main" val="11721020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14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5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5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61452"/>
                                        </p:tgtEl>
                                        <p:attrNameLst>
                                          <p:attrName>style.visibility</p:attrName>
                                        </p:attrNameLst>
                                      </p:cBhvr>
                                      <p:to>
                                        <p:strVal val="visible"/>
                                      </p:to>
                                    </p:set>
                                    <p:animEffect transition="in" filter="wipe(up)">
                                      <p:cBhvr>
                                        <p:cTn id="27" dur="500"/>
                                        <p:tgtEl>
                                          <p:spTgt spid="614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1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autoUpdateAnimBg="0"/>
      <p:bldP spid="61449" grpId="0" autoUpdateAnimBg="0"/>
      <p:bldP spid="61450" grpId="0" autoUpdateAnimBg="0"/>
      <p:bldP spid="61451" grpId="0" autoUpdateAnimBg="0"/>
      <p:bldP spid="6146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3491"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grpSp>
        <p:nvGrpSpPr>
          <p:cNvPr id="63492" name="Group 4"/>
          <p:cNvGrpSpPr>
            <a:grpSpLocks/>
          </p:cNvGrpSpPr>
          <p:nvPr/>
        </p:nvGrpSpPr>
        <p:grpSpPr bwMode="auto">
          <a:xfrm>
            <a:off x="1447800" y="1219200"/>
            <a:ext cx="6248400" cy="609600"/>
            <a:chOff x="912" y="768"/>
            <a:chExt cx="3936" cy="384"/>
          </a:xfrm>
        </p:grpSpPr>
        <p:sp>
          <p:nvSpPr>
            <p:cNvPr id="63493" name="Rectangle 5"/>
            <p:cNvSpPr>
              <a:spLocks noChangeArrowheads="1"/>
            </p:cNvSpPr>
            <p:nvPr/>
          </p:nvSpPr>
          <p:spPr bwMode="auto">
            <a:xfrm>
              <a:off x="912" y="768"/>
              <a:ext cx="3936"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4" name="Text Box 6"/>
            <p:cNvSpPr txBox="1">
              <a:spLocks noChangeArrowheads="1"/>
            </p:cNvSpPr>
            <p:nvPr/>
          </p:nvSpPr>
          <p:spPr bwMode="auto">
            <a:xfrm>
              <a:off x="1033" y="816"/>
              <a:ext cx="3694"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Simplify the ratio 0.6 m : 30 cm : 450 mm </a:t>
              </a:r>
            </a:p>
          </p:txBody>
        </p:sp>
      </p:grpSp>
      <p:sp>
        <p:nvSpPr>
          <p:cNvPr id="63495" name="Text Box 7"/>
          <p:cNvSpPr txBox="1">
            <a:spLocks noChangeArrowheads="1"/>
          </p:cNvSpPr>
          <p:nvPr/>
        </p:nvSpPr>
        <p:spPr bwMode="auto">
          <a:xfrm>
            <a:off x="441325" y="2305050"/>
            <a:ext cx="574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First, write the ratio using the same units.</a:t>
            </a:r>
          </a:p>
        </p:txBody>
      </p:sp>
      <p:sp>
        <p:nvSpPr>
          <p:cNvPr id="63496" name="Text Box 8"/>
          <p:cNvSpPr txBox="1">
            <a:spLocks noChangeArrowheads="1"/>
          </p:cNvSpPr>
          <p:nvPr/>
        </p:nvSpPr>
        <p:spPr bwMode="auto">
          <a:xfrm>
            <a:off x="2981325" y="3238500"/>
            <a:ext cx="3179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60 cm : 30 cm : 45 cm</a:t>
            </a:r>
          </a:p>
        </p:txBody>
      </p:sp>
      <p:sp>
        <p:nvSpPr>
          <p:cNvPr id="63497" name="Text Box 9"/>
          <p:cNvSpPr txBox="1">
            <a:spLocks noChangeArrowheads="1"/>
          </p:cNvSpPr>
          <p:nvPr/>
        </p:nvSpPr>
        <p:spPr bwMode="auto">
          <a:xfrm>
            <a:off x="3717925" y="4171950"/>
            <a:ext cx="170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60 : 30 : 45</a:t>
            </a:r>
          </a:p>
        </p:txBody>
      </p:sp>
      <p:grpSp>
        <p:nvGrpSpPr>
          <p:cNvPr id="63498" name="Group 10"/>
          <p:cNvGrpSpPr>
            <a:grpSpLocks/>
          </p:cNvGrpSpPr>
          <p:nvPr/>
        </p:nvGrpSpPr>
        <p:grpSpPr bwMode="auto">
          <a:xfrm>
            <a:off x="2728913" y="4465638"/>
            <a:ext cx="3708400" cy="792162"/>
            <a:chOff x="1719" y="2813"/>
            <a:chExt cx="2336" cy="499"/>
          </a:xfrm>
        </p:grpSpPr>
        <p:grpSp>
          <p:nvGrpSpPr>
            <p:cNvPr id="63499" name="Group 11"/>
            <p:cNvGrpSpPr>
              <a:grpSpLocks/>
            </p:cNvGrpSpPr>
            <p:nvPr/>
          </p:nvGrpSpPr>
          <p:grpSpPr bwMode="auto">
            <a:xfrm>
              <a:off x="1719" y="2813"/>
              <a:ext cx="633" cy="499"/>
              <a:chOff x="1719" y="2813"/>
              <a:chExt cx="633" cy="499"/>
            </a:xfrm>
          </p:grpSpPr>
          <p:grpSp>
            <p:nvGrpSpPr>
              <p:cNvPr id="63500" name="Group 12"/>
              <p:cNvGrpSpPr>
                <a:grpSpLocks/>
              </p:cNvGrpSpPr>
              <p:nvPr/>
            </p:nvGrpSpPr>
            <p:grpSpPr bwMode="auto">
              <a:xfrm>
                <a:off x="2137" y="2813"/>
                <a:ext cx="215" cy="499"/>
                <a:chOff x="2016" y="3312"/>
                <a:chExt cx="215" cy="499"/>
              </a:xfrm>
            </p:grpSpPr>
            <p:sp>
              <p:nvSpPr>
                <p:cNvPr id="63501" name="AutoShape 13"/>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502" name="Line 14"/>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3503" name="Text Box 15"/>
              <p:cNvSpPr txBox="1">
                <a:spLocks noChangeArrowheads="1"/>
              </p:cNvSpPr>
              <p:nvPr/>
            </p:nvSpPr>
            <p:spPr bwMode="auto">
              <a:xfrm>
                <a:off x="1719" y="2938"/>
                <a:ext cx="4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15</a:t>
                </a:r>
                <a:endParaRPr lang="en-GB" sz="2000" b="1">
                  <a:solidFill>
                    <a:srgbClr val="FF6600"/>
                  </a:solidFill>
                </a:endParaRPr>
              </a:p>
            </p:txBody>
          </p:sp>
        </p:grpSp>
        <p:grpSp>
          <p:nvGrpSpPr>
            <p:cNvPr id="63504" name="Group 16"/>
            <p:cNvGrpSpPr>
              <a:grpSpLocks/>
            </p:cNvGrpSpPr>
            <p:nvPr/>
          </p:nvGrpSpPr>
          <p:grpSpPr bwMode="auto">
            <a:xfrm>
              <a:off x="3408" y="2813"/>
              <a:ext cx="647" cy="499"/>
              <a:chOff x="3408" y="2813"/>
              <a:chExt cx="647" cy="499"/>
            </a:xfrm>
          </p:grpSpPr>
          <p:grpSp>
            <p:nvGrpSpPr>
              <p:cNvPr id="63505" name="Group 17"/>
              <p:cNvGrpSpPr>
                <a:grpSpLocks/>
              </p:cNvGrpSpPr>
              <p:nvPr/>
            </p:nvGrpSpPr>
            <p:grpSpPr bwMode="auto">
              <a:xfrm flipH="1">
                <a:off x="3408" y="2813"/>
                <a:ext cx="215" cy="499"/>
                <a:chOff x="2016" y="3312"/>
                <a:chExt cx="215" cy="499"/>
              </a:xfrm>
            </p:grpSpPr>
            <p:sp>
              <p:nvSpPr>
                <p:cNvPr id="63506" name="AutoShape 18"/>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507" name="Line 19"/>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3508" name="Text Box 20"/>
              <p:cNvSpPr txBox="1">
                <a:spLocks noChangeArrowheads="1"/>
              </p:cNvSpPr>
              <p:nvPr/>
            </p:nvSpPr>
            <p:spPr bwMode="auto">
              <a:xfrm>
                <a:off x="3629" y="2938"/>
                <a:ext cx="42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15</a:t>
                </a:r>
                <a:endParaRPr lang="en-GB" sz="2000" b="1">
                  <a:solidFill>
                    <a:srgbClr val="FF6600"/>
                  </a:solidFill>
                </a:endParaRPr>
              </a:p>
            </p:txBody>
          </p:sp>
        </p:grpSp>
      </p:grpSp>
      <p:sp>
        <p:nvSpPr>
          <p:cNvPr id="63509" name="Text Box 21"/>
          <p:cNvSpPr txBox="1">
            <a:spLocks noChangeArrowheads="1"/>
          </p:cNvSpPr>
          <p:nvPr/>
        </p:nvSpPr>
        <p:spPr bwMode="auto">
          <a:xfrm>
            <a:off x="3733800" y="5105400"/>
            <a:ext cx="78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4 :</a:t>
            </a:r>
          </a:p>
        </p:txBody>
      </p:sp>
      <p:sp>
        <p:nvSpPr>
          <p:cNvPr id="63510" name="Text Box 22"/>
          <p:cNvSpPr txBox="1">
            <a:spLocks noChangeArrowheads="1"/>
          </p:cNvSpPr>
          <p:nvPr/>
        </p:nvSpPr>
        <p:spPr bwMode="auto">
          <a:xfrm>
            <a:off x="4392613" y="5105400"/>
            <a:ext cx="522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2 :</a:t>
            </a:r>
          </a:p>
        </p:txBody>
      </p:sp>
      <p:sp>
        <p:nvSpPr>
          <p:cNvPr id="63511" name="Rectangle 23"/>
          <p:cNvSpPr>
            <a:spLocks noChangeArrowheads="1"/>
          </p:cNvSpPr>
          <p:nvPr/>
        </p:nvSpPr>
        <p:spPr bwMode="auto">
          <a:xfrm>
            <a:off x="4827588" y="5105400"/>
            <a:ext cx="354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3</a:t>
            </a:r>
          </a:p>
        </p:txBody>
      </p:sp>
      <p:sp>
        <p:nvSpPr>
          <p:cNvPr id="63512" name="Rectangle 24"/>
          <p:cNvSpPr>
            <a:spLocks noGrp="1" noChangeArrowheads="1"/>
          </p:cNvSpPr>
          <p:nvPr>
            <p:ph type="title" idx="4294967295"/>
          </p:nvPr>
        </p:nvSpPr>
        <p:spPr>
          <a:xfrm>
            <a:off x="150813" y="152400"/>
            <a:ext cx="6010275" cy="609600"/>
          </a:xfrm>
          <a:noFill/>
          <a:ln/>
        </p:spPr>
        <p:txBody>
          <a:bodyPr>
            <a:normAutofit fontScale="90000"/>
          </a:bodyPr>
          <a:lstStyle/>
          <a:p>
            <a:r>
              <a:rPr lang="en-GB">
                <a:solidFill>
                  <a:srgbClr val="5B0091"/>
                </a:solidFill>
              </a:rPr>
              <a:t>Simplifying ratios with units</a:t>
            </a:r>
            <a:endParaRPr lang="en-GB"/>
          </a:p>
        </p:txBody>
      </p:sp>
    </p:spTree>
    <p:extLst>
      <p:ext uri="{BB962C8B-B14F-4D97-AF65-F5344CB8AC3E}">
        <p14:creationId xmlns:p14="http://schemas.microsoft.com/office/powerpoint/2010/main" val="3300746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34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34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34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63498"/>
                                        </p:tgtEl>
                                        <p:attrNameLst>
                                          <p:attrName>style.visibility</p:attrName>
                                        </p:attrNameLst>
                                      </p:cBhvr>
                                      <p:to>
                                        <p:strVal val="visible"/>
                                      </p:to>
                                    </p:set>
                                    <p:animEffect transition="in" filter="wipe(up)">
                                      <p:cBhvr>
                                        <p:cTn id="19" dur="500"/>
                                        <p:tgtEl>
                                          <p:spTgt spid="6349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3509"/>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3510"/>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35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5" grpId="0" autoUpdateAnimBg="0"/>
      <p:bldP spid="63496" grpId="0" autoUpdateAnimBg="0"/>
      <p:bldP spid="63497" grpId="0" autoUpdateAnimBg="0"/>
      <p:bldP spid="63509" grpId="0" autoUpdateAnimBg="0"/>
      <p:bldP spid="63510" grpId="0" autoUpdateAnimBg="0"/>
      <p:bldP spid="63511"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extLst>
            <a:ext uri="{909E8E84-426E-40DD-AFC4-6F175D3DCCD1}">
              <a14:hiddenFill xmlns:a14="http://schemas.microsoft.com/office/drawing/2010/main">
                <a:solidFill>
                  <a:srgbClr val="FFFFFF"/>
                </a:solidFill>
              </a14:hiddenFill>
            </a:ext>
          </a:extLst>
        </p:spPr>
      </p:pic>
      <p:pic>
        <p:nvPicPr>
          <p:cNvPr id="65539" name="Picture 3" descr="left_button">
            <a:hlinkClick r:id="" action="ppaction://hlinkshowjump?jump=previous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6078538"/>
            <a:ext cx="542925" cy="576262"/>
          </a:xfrm>
          <a:prstGeom prst="rect">
            <a:avLst/>
          </a:prstGeom>
          <a:noFill/>
          <a:extLst>
            <a:ext uri="{909E8E84-426E-40DD-AFC4-6F175D3DCCD1}">
              <a14:hiddenFill xmlns:a14="http://schemas.microsoft.com/office/drawing/2010/main">
                <a:solidFill>
                  <a:srgbClr val="FFFFFF"/>
                </a:solidFill>
              </a14:hiddenFill>
            </a:ext>
          </a:extLst>
        </p:spPr>
      </p:pic>
      <p:sp>
        <p:nvSpPr>
          <p:cNvPr id="65540" name="Text Box 4"/>
          <p:cNvSpPr txBox="1">
            <a:spLocks noChangeArrowheads="1"/>
          </p:cNvSpPr>
          <p:nvPr/>
        </p:nvSpPr>
        <p:spPr bwMode="auto">
          <a:xfrm>
            <a:off x="304800" y="1066800"/>
            <a:ext cx="839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When a ratio is expressed using fractions or decimals we can simplify it by writing it in whole-number form.</a:t>
            </a:r>
          </a:p>
        </p:txBody>
      </p:sp>
      <p:grpSp>
        <p:nvGrpSpPr>
          <p:cNvPr id="65541" name="Group 5"/>
          <p:cNvGrpSpPr>
            <a:grpSpLocks/>
          </p:cNvGrpSpPr>
          <p:nvPr/>
        </p:nvGrpSpPr>
        <p:grpSpPr bwMode="auto">
          <a:xfrm>
            <a:off x="2746375" y="2133600"/>
            <a:ext cx="3651250" cy="609600"/>
            <a:chOff x="912" y="672"/>
            <a:chExt cx="3936" cy="384"/>
          </a:xfrm>
        </p:grpSpPr>
        <p:sp>
          <p:nvSpPr>
            <p:cNvPr id="65542" name="Rectangle 6"/>
            <p:cNvSpPr>
              <a:spLocks noChangeArrowheads="1"/>
            </p:cNvSpPr>
            <p:nvPr/>
          </p:nvSpPr>
          <p:spPr bwMode="auto">
            <a:xfrm>
              <a:off x="912" y="672"/>
              <a:ext cx="3936" cy="384"/>
            </a:xfrm>
            <a:prstGeom prst="rect">
              <a:avLst/>
            </a:prstGeom>
            <a:solidFill>
              <a:srgbClr val="FFFFCC"/>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43" name="Text Box 7"/>
            <p:cNvSpPr txBox="1">
              <a:spLocks noChangeArrowheads="1"/>
            </p:cNvSpPr>
            <p:nvPr/>
          </p:nvSpPr>
          <p:spPr bwMode="auto">
            <a:xfrm>
              <a:off x="1033" y="720"/>
              <a:ext cx="3694" cy="288"/>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solidFill>
                    <a:schemeClr val="tx1"/>
                  </a:solidFill>
                </a:rPr>
                <a:t>Simplify the ratio 0.8 : 2 </a:t>
              </a:r>
            </a:p>
          </p:txBody>
        </p:sp>
      </p:grpSp>
      <p:sp>
        <p:nvSpPr>
          <p:cNvPr id="65544" name="Text Box 8"/>
          <p:cNvSpPr txBox="1">
            <a:spLocks noChangeArrowheads="1"/>
          </p:cNvSpPr>
          <p:nvPr/>
        </p:nvSpPr>
        <p:spPr bwMode="auto">
          <a:xfrm>
            <a:off x="441325" y="30480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a:t>We can write this ratio in whole-number form by multiplying both parts by 10. </a:t>
            </a:r>
          </a:p>
        </p:txBody>
      </p:sp>
      <p:sp>
        <p:nvSpPr>
          <p:cNvPr id="65545" name="Text Box 9"/>
          <p:cNvSpPr txBox="1">
            <a:spLocks noChangeArrowheads="1"/>
          </p:cNvSpPr>
          <p:nvPr/>
        </p:nvSpPr>
        <p:spPr bwMode="auto">
          <a:xfrm>
            <a:off x="4056063" y="3810000"/>
            <a:ext cx="1030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0.8 : 2</a:t>
            </a:r>
          </a:p>
        </p:txBody>
      </p:sp>
      <p:sp>
        <p:nvSpPr>
          <p:cNvPr id="65546" name="Text Box 10"/>
          <p:cNvSpPr txBox="1">
            <a:spLocks noChangeArrowheads="1"/>
          </p:cNvSpPr>
          <p:nvPr/>
        </p:nvSpPr>
        <p:spPr bwMode="auto">
          <a:xfrm>
            <a:off x="3962400" y="4838700"/>
            <a:ext cx="120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8 : 20</a:t>
            </a:r>
          </a:p>
        </p:txBody>
      </p:sp>
      <p:grpSp>
        <p:nvGrpSpPr>
          <p:cNvPr id="65547" name="Group 11"/>
          <p:cNvGrpSpPr>
            <a:grpSpLocks/>
          </p:cNvGrpSpPr>
          <p:nvPr/>
        </p:nvGrpSpPr>
        <p:grpSpPr bwMode="auto">
          <a:xfrm>
            <a:off x="2957513" y="4157663"/>
            <a:ext cx="3200400" cy="792162"/>
            <a:chOff x="1863" y="2544"/>
            <a:chExt cx="2016" cy="499"/>
          </a:xfrm>
        </p:grpSpPr>
        <p:sp>
          <p:nvSpPr>
            <p:cNvPr id="65548" name="Text Box 12"/>
            <p:cNvSpPr txBox="1">
              <a:spLocks noChangeArrowheads="1"/>
            </p:cNvSpPr>
            <p:nvPr/>
          </p:nvSpPr>
          <p:spPr bwMode="auto">
            <a:xfrm>
              <a:off x="1863" y="2669"/>
              <a:ext cx="4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10</a:t>
              </a:r>
              <a:endParaRPr lang="en-GB" sz="2000" b="1">
                <a:solidFill>
                  <a:srgbClr val="FF6600"/>
                </a:solidFill>
              </a:endParaRPr>
            </a:p>
          </p:txBody>
        </p:sp>
        <p:grpSp>
          <p:nvGrpSpPr>
            <p:cNvPr id="65549" name="Group 13"/>
            <p:cNvGrpSpPr>
              <a:grpSpLocks/>
            </p:cNvGrpSpPr>
            <p:nvPr/>
          </p:nvGrpSpPr>
          <p:grpSpPr bwMode="auto">
            <a:xfrm>
              <a:off x="2281" y="2544"/>
              <a:ext cx="1161" cy="499"/>
              <a:chOff x="2281" y="2544"/>
              <a:chExt cx="1161" cy="499"/>
            </a:xfrm>
          </p:grpSpPr>
          <p:grpSp>
            <p:nvGrpSpPr>
              <p:cNvPr id="65550" name="Group 14"/>
              <p:cNvGrpSpPr>
                <a:grpSpLocks/>
              </p:cNvGrpSpPr>
              <p:nvPr/>
            </p:nvGrpSpPr>
            <p:grpSpPr bwMode="auto">
              <a:xfrm>
                <a:off x="2281" y="2544"/>
                <a:ext cx="215" cy="499"/>
                <a:chOff x="2016" y="3312"/>
                <a:chExt cx="215" cy="499"/>
              </a:xfrm>
            </p:grpSpPr>
            <p:sp>
              <p:nvSpPr>
                <p:cNvPr id="65551" name="AutoShape 15"/>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52" name="Line 16"/>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5553" name="Group 17"/>
              <p:cNvGrpSpPr>
                <a:grpSpLocks/>
              </p:cNvGrpSpPr>
              <p:nvPr/>
            </p:nvGrpSpPr>
            <p:grpSpPr bwMode="auto">
              <a:xfrm flipH="1">
                <a:off x="3227" y="2544"/>
                <a:ext cx="215" cy="499"/>
                <a:chOff x="2016" y="3312"/>
                <a:chExt cx="215" cy="499"/>
              </a:xfrm>
            </p:grpSpPr>
            <p:sp>
              <p:nvSpPr>
                <p:cNvPr id="65554" name="AutoShape 18"/>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55" name="Line 19"/>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5556" name="Text Box 20"/>
            <p:cNvSpPr txBox="1">
              <a:spLocks noChangeArrowheads="1"/>
            </p:cNvSpPr>
            <p:nvPr/>
          </p:nvSpPr>
          <p:spPr bwMode="auto">
            <a:xfrm>
              <a:off x="3448" y="2669"/>
              <a:ext cx="4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10</a:t>
              </a:r>
            </a:p>
          </p:txBody>
        </p:sp>
      </p:grpSp>
      <p:grpSp>
        <p:nvGrpSpPr>
          <p:cNvPr id="65557" name="Group 21"/>
          <p:cNvGrpSpPr>
            <a:grpSpLocks/>
          </p:cNvGrpSpPr>
          <p:nvPr/>
        </p:nvGrpSpPr>
        <p:grpSpPr bwMode="auto">
          <a:xfrm>
            <a:off x="3046413" y="5186363"/>
            <a:ext cx="3049587" cy="792162"/>
            <a:chOff x="1919" y="3341"/>
            <a:chExt cx="1921" cy="499"/>
          </a:xfrm>
        </p:grpSpPr>
        <p:grpSp>
          <p:nvGrpSpPr>
            <p:cNvPr id="65558" name="Group 22"/>
            <p:cNvGrpSpPr>
              <a:grpSpLocks/>
            </p:cNvGrpSpPr>
            <p:nvPr/>
          </p:nvGrpSpPr>
          <p:grpSpPr bwMode="auto">
            <a:xfrm>
              <a:off x="2290" y="3341"/>
              <a:ext cx="215" cy="499"/>
              <a:chOff x="2016" y="3312"/>
              <a:chExt cx="215" cy="499"/>
            </a:xfrm>
          </p:grpSpPr>
          <p:sp>
            <p:nvSpPr>
              <p:cNvPr id="65559" name="AutoShape 23"/>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60" name="Line 24"/>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5561" name="Text Box 25"/>
            <p:cNvSpPr txBox="1">
              <a:spLocks noChangeArrowheads="1"/>
            </p:cNvSpPr>
            <p:nvPr/>
          </p:nvSpPr>
          <p:spPr bwMode="auto">
            <a:xfrm>
              <a:off x="1919" y="3466"/>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4</a:t>
              </a:r>
              <a:endParaRPr lang="en-GB" sz="2000" b="1">
                <a:solidFill>
                  <a:srgbClr val="FF6600"/>
                </a:solidFill>
              </a:endParaRPr>
            </a:p>
          </p:txBody>
        </p:sp>
        <p:grpSp>
          <p:nvGrpSpPr>
            <p:cNvPr id="65562" name="Group 26"/>
            <p:cNvGrpSpPr>
              <a:grpSpLocks/>
            </p:cNvGrpSpPr>
            <p:nvPr/>
          </p:nvGrpSpPr>
          <p:grpSpPr bwMode="auto">
            <a:xfrm flipH="1">
              <a:off x="3236" y="3341"/>
              <a:ext cx="215" cy="499"/>
              <a:chOff x="2016" y="3312"/>
              <a:chExt cx="215" cy="499"/>
            </a:xfrm>
          </p:grpSpPr>
          <p:sp>
            <p:nvSpPr>
              <p:cNvPr id="65563" name="AutoShape 27"/>
              <p:cNvSpPr>
                <a:spLocks/>
              </p:cNvSpPr>
              <p:nvPr/>
            </p:nvSpPr>
            <p:spPr bwMode="auto">
              <a:xfrm>
                <a:off x="2016" y="3312"/>
                <a:ext cx="192" cy="480"/>
              </a:xfrm>
              <a:prstGeom prst="leftBracket">
                <a:avLst>
                  <a:gd name="adj" fmla="val 125000"/>
                </a:avLst>
              </a:pr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5564" name="Line 28"/>
              <p:cNvSpPr>
                <a:spLocks noChangeShapeType="1"/>
              </p:cNvSpPr>
              <p:nvPr/>
            </p:nvSpPr>
            <p:spPr bwMode="auto">
              <a:xfrm rot="-567740">
                <a:off x="2135" y="3763"/>
                <a:ext cx="96" cy="48"/>
              </a:xfrm>
              <a:prstGeom prst="line">
                <a:avLst/>
              </a:prstGeom>
              <a:noFill/>
              <a:ln w="3810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5565" name="Text Box 29"/>
            <p:cNvSpPr txBox="1">
              <a:spLocks noChangeArrowheads="1"/>
            </p:cNvSpPr>
            <p:nvPr/>
          </p:nvSpPr>
          <p:spPr bwMode="auto">
            <a:xfrm>
              <a:off x="3503" y="3466"/>
              <a:ext cx="33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sz="2000" b="1">
                  <a:solidFill>
                    <a:srgbClr val="FF6600"/>
                  </a:solidFill>
                  <a:cs typeface="Arial" charset="0"/>
                </a:rPr>
                <a:t>÷ 4</a:t>
              </a:r>
            </a:p>
          </p:txBody>
        </p:sp>
      </p:grpSp>
      <p:sp>
        <p:nvSpPr>
          <p:cNvPr id="65566" name="Text Box 30"/>
          <p:cNvSpPr txBox="1">
            <a:spLocks noChangeArrowheads="1"/>
          </p:cNvSpPr>
          <p:nvPr/>
        </p:nvSpPr>
        <p:spPr bwMode="auto">
          <a:xfrm>
            <a:off x="4046538" y="5867400"/>
            <a:ext cx="103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t>= 2 : 5</a:t>
            </a:r>
          </a:p>
        </p:txBody>
      </p:sp>
      <p:sp>
        <p:nvSpPr>
          <p:cNvPr id="65567" name="Rectangle 31"/>
          <p:cNvSpPr>
            <a:spLocks noGrp="1" noChangeArrowheads="1"/>
          </p:cNvSpPr>
          <p:nvPr>
            <p:ph type="title" idx="4294967295"/>
          </p:nvPr>
        </p:nvSpPr>
        <p:spPr>
          <a:xfrm>
            <a:off x="152400" y="152400"/>
            <a:ext cx="7010400" cy="609600"/>
          </a:xfrm>
          <a:noFill/>
          <a:ln/>
        </p:spPr>
        <p:txBody>
          <a:bodyPr>
            <a:normAutofit fontScale="90000"/>
          </a:bodyPr>
          <a:lstStyle/>
          <a:p>
            <a:r>
              <a:rPr lang="en-GB">
                <a:solidFill>
                  <a:srgbClr val="5B0091"/>
                </a:solidFill>
              </a:rPr>
              <a:t>Simplifying ratios containing decimals</a:t>
            </a:r>
            <a:endParaRPr lang="en-GB"/>
          </a:p>
        </p:txBody>
      </p:sp>
    </p:spTree>
    <p:extLst>
      <p:ext uri="{BB962C8B-B14F-4D97-AF65-F5344CB8AC3E}">
        <p14:creationId xmlns:p14="http://schemas.microsoft.com/office/powerpoint/2010/main" val="1234827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55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554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65547"/>
                                        </p:tgtEl>
                                        <p:attrNameLst>
                                          <p:attrName>style.visibility</p:attrName>
                                        </p:attrNameLst>
                                      </p:cBhvr>
                                      <p:to>
                                        <p:strVal val="visible"/>
                                      </p:to>
                                    </p:set>
                                    <p:animEffect transition="in" filter="wipe(up)">
                                      <p:cBhvr>
                                        <p:cTn id="19" dur="500"/>
                                        <p:tgtEl>
                                          <p:spTgt spid="6554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554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65557"/>
                                        </p:tgtEl>
                                        <p:attrNameLst>
                                          <p:attrName>style.visibility</p:attrName>
                                        </p:attrNameLst>
                                      </p:cBhvr>
                                      <p:to>
                                        <p:strVal val="visible"/>
                                      </p:to>
                                    </p:set>
                                    <p:animEffect transition="in" filter="wipe(up)">
                                      <p:cBhvr>
                                        <p:cTn id="28" dur="500"/>
                                        <p:tgtEl>
                                          <p:spTgt spid="6555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5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4" grpId="0" autoUpdateAnimBg="0"/>
      <p:bldP spid="65545" grpId="0" autoUpdateAnimBg="0"/>
      <p:bldP spid="65546" grpId="0" autoUpdateAnimBg="0"/>
      <p:bldP spid="65566"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1264</Words>
  <Application>Microsoft Office PowerPoint</Application>
  <PresentationFormat>On-screen Show (4:3)</PresentationFormat>
  <Paragraphs>161</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Ratio</vt:lpstr>
      <vt:lpstr>Ratio</vt:lpstr>
      <vt:lpstr>Ratio</vt:lpstr>
      <vt:lpstr>Ratio</vt:lpstr>
      <vt:lpstr>Simplifying ratios</vt:lpstr>
      <vt:lpstr>Equivalent ratio spider diagrams</vt:lpstr>
      <vt:lpstr>Simplifying ratios with units</vt:lpstr>
      <vt:lpstr>Simplifying ratios with units</vt:lpstr>
      <vt:lpstr>Simplifying ratios containing decimals</vt:lpstr>
      <vt:lpstr>Simplifying ratios containing fractions</vt:lpstr>
      <vt:lpstr>Ratio</vt:lpstr>
    </vt:vector>
  </TitlesOfParts>
  <Company>Featherstone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dc:title>
  <dc:creator>Neil Bradford</dc:creator>
  <cp:lastModifiedBy>Neil Bradford</cp:lastModifiedBy>
  <cp:revision>1</cp:revision>
  <dcterms:created xsi:type="dcterms:W3CDTF">2012-11-13T11:40:44Z</dcterms:created>
  <dcterms:modified xsi:type="dcterms:W3CDTF">2012-11-13T11:44:57Z</dcterms:modified>
</cp:coreProperties>
</file>