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2.bin" ContentType="application/vnd.ms-office.activeX"/>
  <Override PartName="/ppt/activeX/activeX3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316" r:id="rId2"/>
    <p:sldId id="317" r:id="rId3"/>
    <p:sldId id="262" r:id="rId4"/>
    <p:sldId id="263" r:id="rId5"/>
    <p:sldId id="266" r:id="rId6"/>
    <p:sldId id="268" r:id="rId7"/>
    <p:sldId id="264" r:id="rId8"/>
    <p:sldId id="269" r:id="rId9"/>
    <p:sldId id="267" r:id="rId10"/>
    <p:sldId id="270" r:id="rId11"/>
    <p:sldId id="271" r:id="rId12"/>
    <p:sldId id="272" r:id="rId13"/>
    <p:sldId id="256" r:id="rId14"/>
    <p:sldId id="260" r:id="rId15"/>
    <p:sldId id="257" r:id="rId16"/>
    <p:sldId id="258" r:id="rId17"/>
    <p:sldId id="261" r:id="rId18"/>
    <p:sldId id="259" r:id="rId19"/>
    <p:sldId id="273" r:id="rId20"/>
    <p:sldId id="274" r:id="rId21"/>
    <p:sldId id="275" r:id="rId22"/>
    <p:sldId id="318" r:id="rId23"/>
    <p:sldId id="276" r:id="rId24"/>
    <p:sldId id="277" r:id="rId25"/>
    <p:sldId id="278" r:id="rId26"/>
    <p:sldId id="319" r:id="rId27"/>
    <p:sldId id="279" r:id="rId28"/>
    <p:sldId id="280" r:id="rId29"/>
    <p:sldId id="282" r:id="rId30"/>
    <p:sldId id="283" r:id="rId31"/>
    <p:sldId id="284" r:id="rId32"/>
    <p:sldId id="320" r:id="rId33"/>
    <p:sldId id="286" r:id="rId34"/>
    <p:sldId id="287" r:id="rId35"/>
    <p:sldId id="288" r:id="rId36"/>
  </p:sldIdLst>
  <p:sldSz cx="9144000" cy="6858000" type="screen4x3"/>
  <p:notesSz cx="6858000" cy="97234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39966"/>
    <a:srgbClr val="FFFFCD"/>
    <a:srgbClr val="AFBCD1"/>
    <a:srgbClr val="FF6600"/>
    <a:srgbClr val="0066FF"/>
    <a:srgbClr val="D1ECFB"/>
    <a:srgbClr val="A0E0C0"/>
    <a:srgbClr val="8297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42" autoAdjust="0"/>
    <p:restoredTop sz="94265" autoAdjust="0"/>
  </p:normalViewPr>
  <p:slideViewPr>
    <p:cSldViewPr snapToGrid="0">
      <p:cViewPr varScale="1">
        <p:scale>
          <a:sx n="79" d="100"/>
          <a:sy n="79" d="100"/>
        </p:scale>
        <p:origin x="-252" y="-84"/>
      </p:cViewPr>
      <p:guideLst>
        <p:guide orient="horz" pos="57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7D68F4-2F11-4DFB-A5A3-0C728C8516D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4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0EE2B-3EB7-4E3F-8C2C-06B806F31EE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1438"/>
            <a:ext cx="215265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71438"/>
            <a:ext cx="6310312" cy="6054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1438"/>
            <a:ext cx="65166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1438"/>
            <a:ext cx="65166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statistics_p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334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2005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 userDrawn="1"/>
        </p:nvSpPr>
        <p:spPr bwMode="auto">
          <a:xfrm>
            <a:off x="863600" y="6654800"/>
            <a:ext cx="111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AEA0DD0A-2781-470A-A99C-47C538B3FED8}" type="slidenum">
              <a:rPr lang="en-GB" sz="1000">
                <a:solidFill>
                  <a:srgbClr val="5B0091"/>
                </a:solidFill>
                <a:cs typeface="Arial" charset="0"/>
              </a:rPr>
              <a:pPr algn="l">
                <a:spcBef>
                  <a:spcPct val="50000"/>
                </a:spcBef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35</a:t>
            </a:r>
          </a:p>
        </p:txBody>
      </p:sp>
      <p:pic>
        <p:nvPicPr>
          <p:cNvPr id="233477" name="Picture 5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</p:spPr>
      </p:pic>
      <p:sp>
        <p:nvSpPr>
          <p:cNvPr id="233478" name="Text Box 6"/>
          <p:cNvSpPr txBox="1">
            <a:spLocks noChangeArrowheads="1"/>
          </p:cNvSpPr>
          <p:nvPr userDrawn="1"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6516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33480" name="Picture 8" descr="next_btn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Chart5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Chart6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9" name="Picture 11" descr="statistics_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pic>
        <p:nvPicPr>
          <p:cNvPr id="150540" name="Picture 12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9175"/>
            <a:ext cx="628650" cy="571500"/>
          </a:xfrm>
          <a:prstGeom prst="rect">
            <a:avLst/>
          </a:prstGeom>
          <a:noFill/>
        </p:spPr>
      </p:pic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1187450" y="552450"/>
            <a:ext cx="6480175" cy="3311525"/>
          </a:xfrm>
          <a:prstGeom prst="rect">
            <a:avLst/>
          </a:prstGeom>
          <a:noFill/>
          <a:ln w="38100">
            <a:solidFill>
              <a:srgbClr val="5B009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0548" name="Text Box 20"/>
          <p:cNvSpPr txBox="1">
            <a:spLocks noChangeArrowheads="1"/>
          </p:cNvSpPr>
          <p:nvPr/>
        </p:nvSpPr>
        <p:spPr bwMode="auto">
          <a:xfrm>
            <a:off x="6445250" y="667226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2005</a:t>
            </a: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887413" y="6657975"/>
            <a:ext cx="1116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1344497C-2136-4395-A580-250C7499E8C0}" type="slidenum">
              <a:rPr lang="en-GB" sz="1000">
                <a:solidFill>
                  <a:srgbClr val="5B0091"/>
                </a:solidFill>
                <a:cs typeface="Arial" charset="0"/>
              </a:rPr>
              <a:pPr algn="l">
                <a:spcBef>
                  <a:spcPct val="50000"/>
                </a:spcBef>
              </a:pPr>
              <a:t>1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35</a:t>
            </a:r>
          </a:p>
        </p:txBody>
      </p:sp>
      <p:pic>
        <p:nvPicPr>
          <p:cNvPr id="150550" name="Picture 22" descr="statistics1_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631950"/>
            <a:ext cx="3097212" cy="1974850"/>
          </a:xfrm>
          <a:prstGeom prst="rect">
            <a:avLst/>
          </a:prstGeom>
          <a:noFill/>
        </p:spPr>
      </p:pic>
      <p:pic>
        <p:nvPicPr>
          <p:cNvPr id="150551" name="Picture 23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9175"/>
            <a:ext cx="628650" cy="571500"/>
          </a:xfrm>
          <a:prstGeom prst="rect">
            <a:avLst/>
          </a:prstGeom>
          <a:noFill/>
        </p:spPr>
      </p:pic>
      <p:pic>
        <p:nvPicPr>
          <p:cNvPr id="150554" name="Picture 2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150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58888" y="401638"/>
            <a:ext cx="7772400" cy="2306637"/>
          </a:xfrm>
          <a:noFill/>
          <a:ln/>
        </p:spPr>
        <p:txBody>
          <a:bodyPr/>
          <a:lstStyle/>
          <a:p>
            <a:r>
              <a:rPr lang="en-GB" sz="5400"/>
              <a:t>AS-Level Maths:</a:t>
            </a:r>
            <a:r>
              <a:rPr lang="en-GB" sz="4000" b="0"/>
              <a:t> </a:t>
            </a:r>
            <a:br>
              <a:rPr lang="en-GB" sz="4000" b="0"/>
            </a:br>
            <a:r>
              <a:rPr lang="en-GB" sz="4400"/>
              <a:t>Statistics 1</a:t>
            </a:r>
            <a:r>
              <a:rPr lang="en-GB" sz="4000"/>
              <a:t/>
            </a:r>
            <a:br>
              <a:rPr lang="en-GB" sz="4000"/>
            </a:br>
            <a:r>
              <a:rPr lang="en-GB" sz="2400" i="1"/>
              <a:t>for Edexcel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43213" y="3500438"/>
            <a:ext cx="5608637" cy="1368425"/>
          </a:xfrm>
          <a:solidFill>
            <a:schemeClr val="bg1"/>
          </a:solidFill>
          <a:ln w="38100" algn="ctr">
            <a:solidFill>
              <a:srgbClr val="5B00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>
                <a:solidFill>
                  <a:srgbClr val="5B0091"/>
                </a:solidFill>
                <a:latin typeface="Arial" charset="0"/>
              </a:rPr>
              <a:t>S1.1 Representation and summary of data</a:t>
            </a:r>
          </a:p>
        </p:txBody>
      </p:sp>
      <p:pic>
        <p:nvPicPr>
          <p:cNvPr id="150537" name="Picture 9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150555" name="Picture 27" descr="flash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325" y="5783263"/>
            <a:ext cx="409575" cy="455612"/>
          </a:xfrm>
          <a:prstGeom prst="rect">
            <a:avLst/>
          </a:prstGeom>
          <a:noFill/>
        </p:spPr>
      </p:pic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1370013" y="5883275"/>
            <a:ext cx="721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200" b="1">
                <a:solidFill>
                  <a:srgbClr val="000066"/>
                </a:solidFill>
              </a:rPr>
              <a:t>This icon indicates the slide contains activities created in Flash. These activities are not editable.</a:t>
            </a:r>
            <a:endParaRPr lang="en-US">
              <a:solidFill>
                <a:srgbClr val="010066"/>
              </a:solidFill>
            </a:endParaRPr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3314700" y="6184900"/>
            <a:ext cx="5133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200" b="1">
                <a:solidFill>
                  <a:srgbClr val="000066"/>
                </a:solidFill>
              </a:rPr>
              <a:t>For more detailed instructions, see the </a:t>
            </a:r>
            <a:r>
              <a:rPr lang="en-GB" sz="1200" b="1" i="1">
                <a:solidFill>
                  <a:srgbClr val="000066"/>
                </a:solidFill>
              </a:rPr>
              <a:t>Getting Started</a:t>
            </a:r>
            <a:r>
              <a:rPr lang="en-GB" sz="1200" b="1">
                <a:solidFill>
                  <a:srgbClr val="000066"/>
                </a:solidFill>
              </a:rPr>
              <a:t> presentation.</a:t>
            </a:r>
            <a:endParaRPr lang="en-US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9" name="Rectangle 4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Stem-and-leaf diagrams</a:t>
            </a:r>
          </a:p>
        </p:txBody>
      </p:sp>
      <p:sp>
        <p:nvSpPr>
          <p:cNvPr id="28088" name="Text Box 440"/>
          <p:cNvSpPr txBox="1">
            <a:spLocks noChangeArrowheads="1"/>
          </p:cNvSpPr>
          <p:nvPr/>
        </p:nvSpPr>
        <p:spPr bwMode="auto">
          <a:xfrm>
            <a:off x="793750" y="5734050"/>
            <a:ext cx="755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Stem-and-leaf diagrams are useful as they contain the same degree of accuracy as the original data.</a:t>
            </a:r>
          </a:p>
        </p:txBody>
      </p:sp>
      <p:pic>
        <p:nvPicPr>
          <p:cNvPr id="28139" name="Picture 49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8140" name="Picture 492" descr="fla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0"/>
            <a:ext cx="590550" cy="647700"/>
          </a:xfrm>
          <a:prstGeom prst="rect">
            <a:avLst/>
          </a:prstGeom>
          <a:noFill/>
        </p:spPr>
      </p:pic>
      <p:grpSp>
        <p:nvGrpSpPr>
          <p:cNvPr id="28143" name="Group 495"/>
          <p:cNvGrpSpPr>
            <a:grpSpLocks/>
          </p:cNvGrpSpPr>
          <p:nvPr/>
        </p:nvGrpSpPr>
        <p:grpSpPr bwMode="auto">
          <a:xfrm>
            <a:off x="412750" y="806450"/>
            <a:ext cx="8250238" cy="5030788"/>
            <a:chOff x="260" y="508"/>
            <a:chExt cx="5197" cy="3169"/>
          </a:xfrm>
        </p:grpSpPr>
        <p:pic>
          <p:nvPicPr>
            <p:cNvPr id="28142" name="Picture 494" descr="DescNum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" y="508"/>
              <a:ext cx="5197" cy="31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</p:spTree>
    <p:controls>
      <p:control spid="28141" name="ShockwaveFlash1" r:id="rId2" imgW="8249802" imgH="5031233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5" name="Text Box 99"/>
          <p:cNvSpPr txBox="1">
            <a:spLocks noChangeArrowheads="1"/>
          </p:cNvSpPr>
          <p:nvPr/>
        </p:nvSpPr>
        <p:spPr bwMode="auto">
          <a:xfrm>
            <a:off x="323850" y="908050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GB">
                <a:solidFill>
                  <a:schemeClr val="folHlink"/>
                </a:solidFill>
              </a:rPr>
              <a:t>It is sometimes necessary to split the contents of each leaf over </a:t>
            </a:r>
            <a:r>
              <a:rPr lang="en-GB" b="1">
                <a:solidFill>
                  <a:srgbClr val="FF6600"/>
                </a:solidFill>
              </a:rPr>
              <a:t>two rows</a:t>
            </a:r>
            <a:r>
              <a:rPr lang="en-GB">
                <a:solidFill>
                  <a:schemeClr val="folHlink"/>
                </a:solidFill>
              </a:rPr>
              <a:t>.</a:t>
            </a:r>
            <a:endParaRPr lang="en-GB" sz="800">
              <a:solidFill>
                <a:schemeClr val="folHlink"/>
              </a:solidFill>
            </a:endParaRPr>
          </a:p>
        </p:txBody>
      </p:sp>
      <p:sp>
        <p:nvSpPr>
          <p:cNvPr id="30714" name="Rectangle 10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Stem-and-leaf diagrams</a:t>
            </a:r>
          </a:p>
        </p:txBody>
      </p:sp>
      <p:graphicFrame>
        <p:nvGraphicFramePr>
          <p:cNvPr id="168007" name="Group 1095"/>
          <p:cNvGraphicFramePr>
            <a:graphicFrameLocks noGrp="1"/>
          </p:cNvGraphicFramePr>
          <p:nvPr>
            <p:ph sz="half" idx="4294967295"/>
          </p:nvPr>
        </p:nvGraphicFramePr>
        <p:xfrm>
          <a:off x="5148263" y="3897313"/>
          <a:ext cx="2447925" cy="2560320"/>
        </p:xfrm>
        <a:graphic>
          <a:graphicData uri="http://schemas.openxmlformats.org/drawingml/2006/table">
            <a:tbl>
              <a:tblPr/>
              <a:tblGrid>
                <a:gridCol w="620712"/>
                <a:gridCol w="285750"/>
                <a:gridCol w="317500"/>
                <a:gridCol w="287338"/>
                <a:gridCol w="288925"/>
                <a:gridCol w="64770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696" name="Text Box 1000"/>
          <p:cNvSpPr txBox="1">
            <a:spLocks noChangeArrowheads="1"/>
          </p:cNvSpPr>
          <p:nvPr/>
        </p:nvSpPr>
        <p:spPr bwMode="auto">
          <a:xfrm>
            <a:off x="5219700" y="34940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b="1">
                <a:solidFill>
                  <a:schemeClr val="folHlink"/>
                </a:solidFill>
              </a:rPr>
              <a:t>49 | 9 means 49.9 secs</a:t>
            </a:r>
          </a:p>
        </p:txBody>
      </p:sp>
      <p:sp>
        <p:nvSpPr>
          <p:cNvPr id="30697" name="Text Box 1001"/>
          <p:cNvSpPr txBox="1">
            <a:spLocks noChangeArrowheads="1"/>
          </p:cNvSpPr>
          <p:nvPr/>
        </p:nvSpPr>
        <p:spPr bwMode="auto">
          <a:xfrm>
            <a:off x="323850" y="3429000"/>
            <a:ext cx="424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These values can be plotted in a stem-and-leaf diagram:</a:t>
            </a:r>
          </a:p>
        </p:txBody>
      </p:sp>
      <p:sp>
        <p:nvSpPr>
          <p:cNvPr id="30701" name="Text Box 1005"/>
          <p:cNvSpPr txBox="1">
            <a:spLocks noChangeArrowheads="1"/>
          </p:cNvSpPr>
          <p:nvPr/>
        </p:nvSpPr>
        <p:spPr bwMode="auto">
          <a:xfrm>
            <a:off x="7380288" y="4221163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b="1">
                <a:solidFill>
                  <a:schemeClr val="folHlink"/>
                </a:solidFill>
              </a:rPr>
              <a:t>Stem-and-leaf diagram of times in the 400m</a:t>
            </a:r>
          </a:p>
        </p:txBody>
      </p:sp>
      <p:sp>
        <p:nvSpPr>
          <p:cNvPr id="30715" name="Text Box 1019"/>
          <p:cNvSpPr txBox="1">
            <a:spLocks noChangeArrowheads="1"/>
          </p:cNvSpPr>
          <p:nvPr/>
        </p:nvSpPr>
        <p:spPr bwMode="auto">
          <a:xfrm>
            <a:off x="323850" y="1789113"/>
            <a:ext cx="8588375" cy="156845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The times (in seconds) taken to run the 400 m by 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20 female competitors in the 2004 Olympic Games were: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50.2,  51.5,  50.2,  51.0,  50.5,  51.4,  51.3,  52.2,  50.0,  50.6,  52.0,  51.8,  51.6,  51.2,  51.9,  50.1,  49.9,  52.6,  51.4,  51.6.</a:t>
            </a:r>
          </a:p>
        </p:txBody>
      </p:sp>
      <p:grpSp>
        <p:nvGrpSpPr>
          <p:cNvPr id="168001" name="Group 1089"/>
          <p:cNvGrpSpPr>
            <a:grpSpLocks/>
          </p:cNvGrpSpPr>
          <p:nvPr/>
        </p:nvGrpSpPr>
        <p:grpSpPr bwMode="auto">
          <a:xfrm>
            <a:off x="323850" y="4437063"/>
            <a:ext cx="4752975" cy="1585912"/>
            <a:chOff x="204" y="2795"/>
            <a:chExt cx="2994" cy="999"/>
          </a:xfrm>
        </p:grpSpPr>
        <p:sp>
          <p:nvSpPr>
            <p:cNvPr id="168000" name="AutoShape 1088"/>
            <p:cNvSpPr>
              <a:spLocks noChangeArrowheads="1"/>
            </p:cNvSpPr>
            <p:nvPr/>
          </p:nvSpPr>
          <p:spPr bwMode="auto">
            <a:xfrm>
              <a:off x="204" y="2795"/>
              <a:ext cx="2994" cy="999"/>
            </a:xfrm>
            <a:prstGeom prst="ribbon2">
              <a:avLst>
                <a:gd name="adj1" fmla="val 12500"/>
                <a:gd name="adj2" fmla="val 75000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98" name="Text Box 1086"/>
            <p:cNvSpPr txBox="1">
              <a:spLocks noChangeArrowheads="1"/>
            </p:cNvSpPr>
            <p:nvPr/>
          </p:nvSpPr>
          <p:spPr bwMode="auto">
            <a:xfrm>
              <a:off x="567" y="2795"/>
              <a:ext cx="22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folHlink"/>
                  </a:solidFill>
                </a:rPr>
                <a:t>When splitting rows, the top row should contain the digits 0, 1, 2, 3 and 4. Higher digits are put on the second row.</a:t>
              </a:r>
            </a:p>
          </p:txBody>
        </p:sp>
      </p:grpSp>
      <p:pic>
        <p:nvPicPr>
          <p:cNvPr id="168002" name="Picture 1090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96" grpId="1"/>
      <p:bldP spid="30697" grpId="0"/>
      <p:bldP spid="30701" grpId="0"/>
      <p:bldP spid="307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820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GB">
                <a:solidFill>
                  <a:schemeClr val="folHlink"/>
                </a:solidFill>
              </a:rPr>
              <a:t>Stem-and-leaf diagrams can be used to compare two sets of data. The</a:t>
            </a:r>
            <a:r>
              <a:rPr lang="en-GB" i="1">
                <a:solidFill>
                  <a:schemeClr val="folHlink"/>
                </a:solidFill>
              </a:rPr>
              <a:t> </a:t>
            </a:r>
            <a:r>
              <a:rPr lang="en-GB" b="1">
                <a:solidFill>
                  <a:srgbClr val="FF6600"/>
                </a:solidFill>
              </a:rPr>
              <a:t>back-to-back</a:t>
            </a:r>
            <a:r>
              <a:rPr lang="en-GB" b="1">
                <a:solidFill>
                  <a:schemeClr val="folHlink"/>
                </a:solidFill>
              </a:rPr>
              <a:t> </a:t>
            </a:r>
            <a:r>
              <a:rPr lang="en-GB">
                <a:solidFill>
                  <a:schemeClr val="folHlink"/>
                </a:solidFill>
              </a:rPr>
              <a:t>stem-and-leaf diagram shown below compares the height of 15 boys and 12 girls from a form group.</a:t>
            </a:r>
          </a:p>
        </p:txBody>
      </p:sp>
      <p:sp>
        <p:nvSpPr>
          <p:cNvPr id="31904" name="Text Box 160"/>
          <p:cNvSpPr txBox="1">
            <a:spLocks noChangeArrowheads="1"/>
          </p:cNvSpPr>
          <p:nvPr/>
        </p:nvSpPr>
        <p:spPr bwMode="auto">
          <a:xfrm>
            <a:off x="323850" y="2781300"/>
            <a:ext cx="835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/>
          </a:p>
        </p:txBody>
      </p:sp>
      <p:sp>
        <p:nvSpPr>
          <p:cNvPr id="32072" name="Text Box 328"/>
          <p:cNvSpPr txBox="1">
            <a:spLocks noChangeArrowheads="1"/>
          </p:cNvSpPr>
          <p:nvPr/>
        </p:nvSpPr>
        <p:spPr bwMode="auto">
          <a:xfrm>
            <a:off x="6588125" y="2492375"/>
            <a:ext cx="2305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>
                <a:solidFill>
                  <a:schemeClr val="folHlink"/>
                </a:solidFill>
              </a:rPr>
              <a:t>A stem-and-leaf diagram comparing the heights of pupils in a form group</a:t>
            </a:r>
          </a:p>
        </p:txBody>
      </p:sp>
      <p:sp>
        <p:nvSpPr>
          <p:cNvPr id="32316" name="Rectangle 5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Stem-and-leaf diagrams</a:t>
            </a:r>
          </a:p>
        </p:txBody>
      </p:sp>
      <p:graphicFrame>
        <p:nvGraphicFramePr>
          <p:cNvPr id="32313" name="Object 569"/>
          <p:cNvGraphicFramePr>
            <a:graphicFrameLocks noChangeAspect="1"/>
          </p:cNvGraphicFramePr>
          <p:nvPr>
            <p:ph idx="4294967295"/>
          </p:nvPr>
        </p:nvGraphicFramePr>
        <p:xfrm>
          <a:off x="684213" y="2152650"/>
          <a:ext cx="5851525" cy="2284413"/>
        </p:xfrm>
        <a:graphic>
          <a:graphicData uri="http://schemas.openxmlformats.org/presentationml/2006/ole">
            <p:oleObj spid="_x0000_s32313" name="Worksheet" r:id="rId3" imgW="5343483" imgH="2085848" progId="Excel.Sheet.8">
              <p:embed/>
            </p:oleObj>
          </a:graphicData>
        </a:graphic>
      </p:graphicFrame>
      <p:sp>
        <p:nvSpPr>
          <p:cNvPr id="32315" name="Text Box 571"/>
          <p:cNvSpPr txBox="1">
            <a:spLocks noChangeArrowheads="1"/>
          </p:cNvSpPr>
          <p:nvPr/>
        </p:nvSpPr>
        <p:spPr bwMode="auto">
          <a:xfrm>
            <a:off x="323850" y="4508500"/>
            <a:ext cx="860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GB">
                <a:solidFill>
                  <a:schemeClr val="folHlink"/>
                </a:solidFill>
              </a:rPr>
              <a:t>The diagram shows that the boys in the form group are typically taller than the girls. The heights of the boys are also more varied than the girls’ heights.  </a:t>
            </a:r>
          </a:p>
        </p:txBody>
      </p:sp>
      <p:sp>
        <p:nvSpPr>
          <p:cNvPr id="32317" name="Text Box 573"/>
          <p:cNvSpPr txBox="1">
            <a:spLocks noChangeArrowheads="1"/>
          </p:cNvSpPr>
          <p:nvPr/>
        </p:nvSpPr>
        <p:spPr bwMode="auto">
          <a:xfrm>
            <a:off x="827088" y="5805488"/>
            <a:ext cx="7489825" cy="838200"/>
          </a:xfrm>
          <a:prstGeom prst="rect">
            <a:avLst/>
          </a:prstGeom>
          <a:noFill/>
          <a:ln w="158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GB">
                <a:solidFill>
                  <a:schemeClr val="folHlink"/>
                </a:solidFill>
              </a:rPr>
              <a:t>A more formal comparison of the heights can be made using 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chemeClr val="folHlink"/>
                </a:solidFill>
              </a:rPr>
              <a:t> and the </a:t>
            </a:r>
            <a:r>
              <a:rPr lang="en-GB" b="1">
                <a:solidFill>
                  <a:srgbClr val="FF6600"/>
                </a:solidFill>
              </a:rPr>
              <a:t>inter-quartile</a:t>
            </a:r>
            <a:r>
              <a:rPr lang="en-GB">
                <a:solidFill>
                  <a:schemeClr val="folHlink"/>
                </a:solidFill>
              </a:rPr>
              <a:t> range.</a:t>
            </a:r>
            <a:endParaRPr lang="en-GB"/>
          </a:p>
        </p:txBody>
      </p:sp>
      <p:pic>
        <p:nvPicPr>
          <p:cNvPr id="32318" name="Picture 57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72" grpId="0"/>
      <p:bldP spid="323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87137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GB">
                <a:solidFill>
                  <a:schemeClr val="folHlink"/>
                </a:solidFill>
              </a:rPr>
              <a:t>A set of data can be summarised using 5 key statistics:</a:t>
            </a:r>
            <a:endParaRPr lang="en-GB" b="1">
              <a:solidFill>
                <a:schemeClr val="folHlink"/>
              </a:solidFill>
            </a:endParaRP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Quartiles and box plots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23850" y="1557338"/>
            <a:ext cx="7920038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rgbClr val="000066"/>
                </a:solidFill>
              </a:rPr>
              <a:t> value (denoted </a:t>
            </a:r>
            <a:r>
              <a:rPr lang="en-GB" b="1" i="1">
                <a:solidFill>
                  <a:srgbClr val="000066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000066"/>
                </a:solidFill>
              </a:rPr>
              <a:t>2</a:t>
            </a:r>
            <a:r>
              <a:rPr lang="en-GB">
                <a:solidFill>
                  <a:srgbClr val="000066"/>
                </a:solidFill>
              </a:rPr>
              <a:t>) – this is the middle number once the data has been written in order. If there are </a:t>
            </a:r>
            <a:r>
              <a:rPr lang="en-GB" i="1">
                <a:solidFill>
                  <a:srgbClr val="000066"/>
                </a:solidFill>
                <a:latin typeface="Times New Roman" pitchFamily="18" charset="0"/>
              </a:rPr>
              <a:t>n</a:t>
            </a:r>
            <a:r>
              <a:rPr lang="en-GB">
                <a:solidFill>
                  <a:srgbClr val="000066"/>
                </a:solidFill>
              </a:rPr>
              <a:t> numbers in order, the median lies in position </a:t>
            </a:r>
            <a:r>
              <a:rPr lang="en-US">
                <a:solidFill>
                  <a:schemeClr val="folHlink"/>
                </a:solidFill>
              </a:rPr>
              <a:t>½ </a:t>
            </a:r>
            <a:r>
              <a:rPr lang="en-GB">
                <a:solidFill>
                  <a:schemeClr val="folHlink"/>
                </a:solidFill>
              </a:rPr>
              <a:t>(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n</a:t>
            </a:r>
            <a:r>
              <a:rPr lang="en-GB">
                <a:solidFill>
                  <a:schemeClr val="folHlink"/>
                </a:solidFill>
              </a:rPr>
              <a:t> + 1).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lower quartile</a:t>
            </a:r>
            <a:r>
              <a:rPr lang="en-GB">
                <a:solidFill>
                  <a:srgbClr val="000066"/>
                </a:solidFill>
              </a:rPr>
              <a:t> (</a:t>
            </a:r>
            <a:r>
              <a:rPr lang="en-GB" b="1" i="1">
                <a:solidFill>
                  <a:srgbClr val="000066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000066"/>
                </a:solidFill>
              </a:rPr>
              <a:t>1</a:t>
            </a:r>
            <a:r>
              <a:rPr lang="en-GB">
                <a:solidFill>
                  <a:srgbClr val="000066"/>
                </a:solidFill>
              </a:rPr>
              <a:t>) – this value lies one quarter of the way through the ordered data;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upper quartile</a:t>
            </a:r>
            <a:r>
              <a:rPr lang="en-GB">
                <a:solidFill>
                  <a:srgbClr val="000066"/>
                </a:solidFill>
              </a:rPr>
              <a:t> (</a:t>
            </a:r>
            <a:r>
              <a:rPr lang="en-GB" b="1" i="1">
                <a:solidFill>
                  <a:srgbClr val="000066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000066"/>
                </a:solidFill>
              </a:rPr>
              <a:t>3</a:t>
            </a:r>
            <a:r>
              <a:rPr lang="en-GB">
                <a:solidFill>
                  <a:srgbClr val="000066"/>
                </a:solidFill>
              </a:rPr>
              <a:t>) – this lies three quarters of the way through the distribution.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smallest</a:t>
            </a:r>
            <a:r>
              <a:rPr lang="en-GB">
                <a:solidFill>
                  <a:srgbClr val="000066"/>
                </a:solidFill>
              </a:rPr>
              <a:t> value, 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</a:rPr>
              <a:t>and the </a:t>
            </a:r>
            <a:r>
              <a:rPr lang="en-GB" b="1">
                <a:solidFill>
                  <a:srgbClr val="FF6600"/>
                </a:solidFill>
              </a:rPr>
              <a:t>largest</a:t>
            </a:r>
            <a:r>
              <a:rPr lang="en-GB">
                <a:solidFill>
                  <a:srgbClr val="000066"/>
                </a:solidFill>
              </a:rPr>
              <a:t> value.  </a:t>
            </a:r>
          </a:p>
        </p:txBody>
      </p:sp>
      <p:pic>
        <p:nvPicPr>
          <p:cNvPr id="2077" name="Picture 29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These five numbers can be shown on a simple diagram known as a </a:t>
            </a:r>
            <a:r>
              <a:rPr lang="en-GB" b="1">
                <a:solidFill>
                  <a:srgbClr val="FF6600"/>
                </a:solidFill>
              </a:rPr>
              <a:t>box-and-whisker plot</a:t>
            </a:r>
            <a:r>
              <a:rPr lang="en-GB">
                <a:solidFill>
                  <a:schemeClr val="folHlink"/>
                </a:solidFill>
              </a:rPr>
              <a:t> (or </a:t>
            </a:r>
            <a:r>
              <a:rPr lang="en-GB" b="1">
                <a:solidFill>
                  <a:srgbClr val="FF6600"/>
                </a:solidFill>
              </a:rPr>
              <a:t>box plot</a:t>
            </a:r>
            <a:r>
              <a:rPr lang="en-GB">
                <a:solidFill>
                  <a:schemeClr val="folHlink"/>
                </a:solidFill>
              </a:rPr>
              <a:t>):</a:t>
            </a:r>
            <a:endParaRPr lang="en-GB" b="1">
              <a:solidFill>
                <a:schemeClr val="folHlink"/>
              </a:solidFill>
            </a:endParaRPr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323850" y="3068638"/>
            <a:ext cx="1152525" cy="258762"/>
          </a:xfrm>
          <a:prstGeom prst="callout2">
            <a:avLst>
              <a:gd name="adj1" fmla="val 44171"/>
              <a:gd name="adj2" fmla="val 106611"/>
              <a:gd name="adj3" fmla="val 44171"/>
              <a:gd name="adj4" fmla="val 115977"/>
              <a:gd name="adj5" fmla="val -288343"/>
              <a:gd name="adj6" fmla="val 125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GB" sz="1800"/>
              <a:t>  </a:t>
            </a:r>
            <a:r>
              <a:rPr lang="en-GB" sz="2000">
                <a:solidFill>
                  <a:schemeClr val="folHlink"/>
                </a:solidFill>
              </a:rPr>
              <a:t>Smallest value</a:t>
            </a:r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>
            <a:off x="2700338" y="3068638"/>
            <a:ext cx="576262" cy="431800"/>
          </a:xfrm>
          <a:prstGeom prst="callout2">
            <a:avLst>
              <a:gd name="adj1" fmla="val 26472"/>
              <a:gd name="adj2" fmla="val -13222"/>
              <a:gd name="adj3" fmla="val 26472"/>
              <a:gd name="adj4" fmla="val -14875"/>
              <a:gd name="adj5" fmla="val -123898"/>
              <a:gd name="adj6" fmla="val -168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en-GB" sz="2000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2000" b="1" baseline="-250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0256" name="AutoShape 16"/>
          <p:cNvSpPr>
            <a:spLocks/>
          </p:cNvSpPr>
          <p:nvPr/>
        </p:nvSpPr>
        <p:spPr bwMode="auto">
          <a:xfrm>
            <a:off x="4391025" y="3068638"/>
            <a:ext cx="541338" cy="476250"/>
          </a:xfrm>
          <a:prstGeom prst="callout2">
            <a:avLst>
              <a:gd name="adj1" fmla="val 24000"/>
              <a:gd name="adj2" fmla="val -14074"/>
              <a:gd name="adj3" fmla="val 24000"/>
              <a:gd name="adj4" fmla="val -19060"/>
              <a:gd name="adj5" fmla="val -110333"/>
              <a:gd name="adj6" fmla="val -249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en-GB" sz="2000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2000" b="1" baseline="-250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0257" name="AutoShape 17"/>
          <p:cNvSpPr>
            <a:spLocks/>
          </p:cNvSpPr>
          <p:nvPr/>
        </p:nvSpPr>
        <p:spPr bwMode="auto">
          <a:xfrm>
            <a:off x="6191250" y="3068638"/>
            <a:ext cx="468313" cy="404812"/>
          </a:xfrm>
          <a:prstGeom prst="callout2">
            <a:avLst>
              <a:gd name="adj1" fmla="val 28236"/>
              <a:gd name="adj2" fmla="val -16273"/>
              <a:gd name="adj3" fmla="val 28236"/>
              <a:gd name="adj4" fmla="val -17625"/>
              <a:gd name="adj5" fmla="val -135685"/>
              <a:gd name="adj6" fmla="val -193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en-GB" sz="2000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2000" b="1" baseline="-250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7710488" y="3068638"/>
            <a:ext cx="893762" cy="692150"/>
          </a:xfrm>
          <a:prstGeom prst="callout2">
            <a:avLst>
              <a:gd name="adj1" fmla="val 16514"/>
              <a:gd name="adj2" fmla="val -8528"/>
              <a:gd name="adj3" fmla="val 16514"/>
              <a:gd name="adj4" fmla="val -38190"/>
              <a:gd name="adj5" fmla="val -113074"/>
              <a:gd name="adj6" fmla="val -47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en-GB" sz="2000">
                <a:solidFill>
                  <a:schemeClr val="folHlink"/>
                </a:solidFill>
              </a:rPr>
              <a:t>Largest value</a:t>
            </a:r>
          </a:p>
        </p:txBody>
      </p:sp>
      <p:grpSp>
        <p:nvGrpSpPr>
          <p:cNvPr id="10270" name="Group 30"/>
          <p:cNvGrpSpPr>
            <a:grpSpLocks/>
          </p:cNvGrpSpPr>
          <p:nvPr/>
        </p:nvGrpSpPr>
        <p:grpSpPr bwMode="auto">
          <a:xfrm>
            <a:off x="323850" y="3933825"/>
            <a:ext cx="7127875" cy="1079500"/>
            <a:chOff x="204" y="2478"/>
            <a:chExt cx="4490" cy="680"/>
          </a:xfrm>
        </p:grpSpPr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1306" y="2795"/>
              <a:ext cx="2753" cy="3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rgbClr val="00008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04" y="2478"/>
              <a:ext cx="449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b="1">
                  <a:solidFill>
                    <a:schemeClr val="folHlink"/>
                  </a:solidFill>
                </a:rPr>
                <a:t>Note</a:t>
              </a:r>
              <a:r>
                <a:rPr lang="en-GB">
                  <a:solidFill>
                    <a:schemeClr val="folHlink"/>
                  </a:solidFill>
                </a:rPr>
                <a:t>: The box width is the </a:t>
              </a:r>
              <a:r>
                <a:rPr lang="en-GB" b="1">
                  <a:solidFill>
                    <a:srgbClr val="FF6600"/>
                  </a:solidFill>
                </a:rPr>
                <a:t>inter-quartile range</a:t>
              </a:r>
              <a:r>
                <a:rPr lang="en-GB">
                  <a:solidFill>
                    <a:schemeClr val="folHlink"/>
                  </a:solidFill>
                </a:rPr>
                <a:t>. </a:t>
              </a:r>
            </a:p>
            <a:p>
              <a:pPr algn="l">
                <a:spcBef>
                  <a:spcPct val="50000"/>
                </a:spcBef>
              </a:pPr>
              <a:r>
                <a:rPr lang="en-GB">
                  <a:solidFill>
                    <a:schemeClr val="folHlink"/>
                  </a:solidFill>
                </a:rPr>
                <a:t>		</a:t>
              </a:r>
              <a:r>
                <a:rPr lang="en-GB" b="1">
                  <a:solidFill>
                    <a:schemeClr val="folHlink"/>
                  </a:solidFill>
                </a:rPr>
                <a:t>Inter-quartile range = </a:t>
              </a:r>
              <a:r>
                <a:rPr lang="en-GB" b="1" i="1">
                  <a:solidFill>
                    <a:schemeClr val="folHlink"/>
                  </a:solidFill>
                  <a:latin typeface="Times New Roman" pitchFamily="18" charset="0"/>
                </a:rPr>
                <a:t>Q</a:t>
              </a:r>
              <a:r>
                <a:rPr lang="en-GB" b="1" baseline="-25000">
                  <a:solidFill>
                    <a:schemeClr val="folHlink"/>
                  </a:solidFill>
                </a:rPr>
                <a:t>3</a:t>
              </a:r>
              <a:r>
                <a:rPr lang="en-GB" b="1">
                  <a:solidFill>
                    <a:schemeClr val="folHlink"/>
                  </a:solidFill>
                </a:rPr>
                <a:t> – </a:t>
              </a:r>
              <a:r>
                <a:rPr lang="en-GB" b="1" i="1">
                  <a:solidFill>
                    <a:schemeClr val="folHlink"/>
                  </a:solidFill>
                  <a:latin typeface="Times New Roman" pitchFamily="18" charset="0"/>
                </a:rPr>
                <a:t>Q</a:t>
              </a:r>
              <a:r>
                <a:rPr lang="en-GB" b="1" baseline="-25000">
                  <a:solidFill>
                    <a:schemeClr val="folHlink"/>
                  </a:solidFill>
                </a:rPr>
                <a:t>1</a:t>
              </a:r>
              <a:endParaRPr lang="en-GB" b="1">
                <a:solidFill>
                  <a:schemeClr val="folHlink"/>
                </a:solidFill>
              </a:endParaRPr>
            </a:p>
          </p:txBody>
        </p:sp>
      </p:grpSp>
      <p:sp>
        <p:nvSpPr>
          <p:cNvPr id="102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Quartiles and box plots</a:t>
            </a:r>
          </a:p>
        </p:txBody>
      </p:sp>
      <p:pic>
        <p:nvPicPr>
          <p:cNvPr id="10262" name="Picture 22" descr="boxnwhisk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16113"/>
            <a:ext cx="5543550" cy="657225"/>
          </a:xfrm>
          <a:prstGeom prst="rect">
            <a:avLst/>
          </a:prstGeom>
          <a:noFill/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23850" y="5157788"/>
            <a:ext cx="8064500" cy="93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inter-quartile range is a measure of </a:t>
            </a:r>
            <a:r>
              <a:rPr lang="en-GB" b="1">
                <a:solidFill>
                  <a:srgbClr val="FF6600"/>
                </a:solidFill>
              </a:rPr>
              <a:t>spread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semi-inter-quartile</a:t>
            </a:r>
            <a:r>
              <a:rPr lang="en-GB">
                <a:solidFill>
                  <a:schemeClr val="folHlink"/>
                </a:solidFill>
              </a:rPr>
              <a:t> range = </a:t>
            </a:r>
            <a:r>
              <a:rPr lang="en-US">
                <a:solidFill>
                  <a:schemeClr val="folHlink"/>
                </a:solidFill>
              </a:rPr>
              <a:t>½ (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chemeClr val="folHlink"/>
                </a:solidFill>
              </a:rPr>
              <a:t>3</a:t>
            </a:r>
            <a:r>
              <a:rPr lang="en-GB">
                <a:solidFill>
                  <a:schemeClr val="folHlink"/>
                </a:solidFill>
              </a:rPr>
              <a:t> – 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chemeClr val="folHlink"/>
                </a:solidFill>
              </a:rPr>
              <a:t>1</a:t>
            </a:r>
            <a:r>
              <a:rPr lang="en-GB">
                <a:solidFill>
                  <a:schemeClr val="folHlink"/>
                </a:solidFill>
              </a:rPr>
              <a:t>).</a:t>
            </a:r>
          </a:p>
        </p:txBody>
      </p:sp>
      <p:pic>
        <p:nvPicPr>
          <p:cNvPr id="10268" name="Picture 2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  <p:bldP spid="10256" grpId="0" animBg="1"/>
      <p:bldP spid="10257" grpId="0" animBg="1"/>
      <p:bldP spid="10258" grpId="0" animBg="1"/>
      <p:bldP spid="102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3850" y="908050"/>
            <a:ext cx="7777163" cy="1312863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The (ordered) ages of 15 brides marrying at a registry office one month in 1991 were:  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18, 20, 20, 22, 23, 23, 25, 26, 29, 30, 32, 34, 38, 44, 53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850" y="2755900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chemeClr val="folHlink"/>
                </a:solidFill>
              </a:rPr>
              <a:t> is the ½(15 + 1) = 8</a:t>
            </a:r>
            <a:r>
              <a:rPr lang="en-GB" baseline="30000">
                <a:solidFill>
                  <a:schemeClr val="folHlink"/>
                </a:solidFill>
              </a:rPr>
              <a:t>th</a:t>
            </a:r>
            <a:r>
              <a:rPr lang="en-GB">
                <a:solidFill>
                  <a:schemeClr val="folHlink"/>
                </a:solidFill>
              </a:rPr>
              <a:t> number. So,</a:t>
            </a:r>
            <a:r>
              <a:rPr lang="en-GB"/>
              <a:t>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2</a:t>
            </a:r>
            <a:r>
              <a:rPr lang="en-GB" b="1">
                <a:solidFill>
                  <a:srgbClr val="FF6600"/>
                </a:solidFill>
              </a:rPr>
              <a:t> = 26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graphicFrame>
        <p:nvGraphicFramePr>
          <p:cNvPr id="6155" name="Rectangle 1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55" name="Equation" r:id="rId3" imgW="0" imgH="0" progId="Equation.3">
              <p:embed/>
            </p:oleObj>
          </a:graphicData>
        </a:graphic>
      </p:graphicFrame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3850" y="3429000"/>
            <a:ext cx="828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lower quartile</a:t>
            </a:r>
            <a:r>
              <a:rPr lang="en-GB">
                <a:solidFill>
                  <a:schemeClr val="folHlink"/>
                </a:solidFill>
              </a:rPr>
              <a:t> is the median of the numbers below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2</a:t>
            </a:r>
            <a:r>
              <a:rPr lang="en-GB">
                <a:solidFill>
                  <a:schemeClr val="folHlink"/>
                </a:solidFill>
              </a:rPr>
              <a:t>. 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					So, 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1</a:t>
            </a:r>
            <a:r>
              <a:rPr lang="en-GB" b="1">
                <a:solidFill>
                  <a:srgbClr val="FF6600"/>
                </a:solidFill>
              </a:rPr>
              <a:t> = 22</a:t>
            </a:r>
            <a:r>
              <a:rPr lang="en-GB"/>
              <a:t>.</a:t>
            </a:r>
            <a:endParaRPr lang="en-GB" b="1">
              <a:solidFill>
                <a:srgbClr val="FF6600"/>
              </a:solidFill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995738" y="2133600"/>
            <a:ext cx="328612" cy="452438"/>
          </a:xfrm>
          <a:prstGeom prst="upArrow">
            <a:avLst>
              <a:gd name="adj1" fmla="val 50000"/>
              <a:gd name="adj2" fmla="val 3442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23850" y="4508500"/>
            <a:ext cx="828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upper quartile</a:t>
            </a:r>
            <a:r>
              <a:rPr lang="en-GB">
                <a:solidFill>
                  <a:schemeClr val="folHlink"/>
                </a:solidFill>
              </a:rPr>
              <a:t> is the median of the numbers above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2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					So, 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3</a:t>
            </a:r>
            <a:r>
              <a:rPr lang="en-GB" b="1">
                <a:solidFill>
                  <a:srgbClr val="FF6600"/>
                </a:solidFill>
              </a:rPr>
              <a:t> = 34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3850" y="5589588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smallest</a:t>
            </a:r>
            <a:r>
              <a:rPr lang="en-GB">
                <a:solidFill>
                  <a:schemeClr val="folHlink"/>
                </a:solidFill>
              </a:rPr>
              <a:t> and </a:t>
            </a:r>
            <a:r>
              <a:rPr lang="en-GB" b="1">
                <a:solidFill>
                  <a:srgbClr val="FF6600"/>
                </a:solidFill>
              </a:rPr>
              <a:t>largest</a:t>
            </a:r>
            <a:r>
              <a:rPr lang="en-GB">
                <a:solidFill>
                  <a:schemeClr val="folHlink"/>
                </a:solidFill>
              </a:rPr>
              <a:t> numbers are </a:t>
            </a:r>
            <a:r>
              <a:rPr lang="en-GB" b="1">
                <a:solidFill>
                  <a:srgbClr val="FF6600"/>
                </a:solidFill>
              </a:rPr>
              <a:t>18</a:t>
            </a:r>
            <a:r>
              <a:rPr lang="en-GB">
                <a:solidFill>
                  <a:schemeClr val="folHlink"/>
                </a:solidFill>
              </a:rPr>
              <a:t> and </a:t>
            </a:r>
            <a:r>
              <a:rPr lang="en-GB" b="1">
                <a:solidFill>
                  <a:srgbClr val="FF6600"/>
                </a:solidFill>
              </a:rPr>
              <a:t>53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96875" y="1773238"/>
            <a:ext cx="3527425" cy="43180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baseline="-25000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427538" y="1773238"/>
            <a:ext cx="3529012" cy="431800"/>
          </a:xfrm>
          <a:prstGeom prst="rect">
            <a:avLst/>
          </a:prstGeom>
          <a:noFill/>
          <a:ln w="158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Quartiles and box plots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1979613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6084888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pic>
        <p:nvPicPr>
          <p:cNvPr id="6168" name="Picture 2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396875" y="1773238"/>
            <a:ext cx="430213" cy="431800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7451725" y="1773238"/>
            <a:ext cx="430213" cy="431800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7" grpId="0"/>
      <p:bldP spid="6159" grpId="0" animBg="1"/>
      <p:bldP spid="6160" grpId="0"/>
      <p:bldP spid="6162" grpId="0"/>
      <p:bldP spid="6163" grpId="0" animBg="1"/>
      <p:bldP spid="6163" grpId="1" animBg="1"/>
      <p:bldP spid="6164" grpId="0" animBg="1"/>
      <p:bldP spid="6164" grpId="1" animBg="1"/>
      <p:bldP spid="6166" grpId="0" animBg="1"/>
      <p:bldP spid="6167" grpId="0" animBg="1"/>
      <p:bldP spid="6169" grpId="0" animBg="1"/>
      <p:bldP spid="61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280400" cy="1312863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(ordered) ages of 12 brides marrying at the registry office in the same month in 2005 were:  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    21,  24,  25,  25,  27,  28,  31,  34,  37,  43,  47,  61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0686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2</a:t>
            </a:r>
            <a:r>
              <a:rPr lang="en-GB">
                <a:solidFill>
                  <a:schemeClr val="folHlink"/>
                </a:solidFill>
              </a:rPr>
              <a:t> is half-way between the 6</a:t>
            </a:r>
            <a:r>
              <a:rPr lang="en-GB" baseline="30000">
                <a:solidFill>
                  <a:schemeClr val="folHlink"/>
                </a:solidFill>
              </a:rPr>
              <a:t>th</a:t>
            </a:r>
            <a:r>
              <a:rPr lang="en-GB">
                <a:solidFill>
                  <a:schemeClr val="folHlink"/>
                </a:solidFill>
              </a:rPr>
              <a:t> and 7</a:t>
            </a:r>
            <a:r>
              <a:rPr lang="en-GB" baseline="30000">
                <a:solidFill>
                  <a:schemeClr val="folHlink"/>
                </a:solidFill>
              </a:rPr>
              <a:t>th</a:t>
            </a:r>
            <a:r>
              <a:rPr lang="en-GB">
                <a:solidFill>
                  <a:schemeClr val="folHlink"/>
                </a:solidFill>
              </a:rPr>
              <a:t> numbers: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2</a:t>
            </a:r>
            <a:r>
              <a:rPr lang="en-GB" b="1">
                <a:solidFill>
                  <a:srgbClr val="FF6600"/>
                </a:solidFill>
              </a:rPr>
              <a:t> = 29.5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graphicFrame>
        <p:nvGraphicFramePr>
          <p:cNvPr id="8197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8197" name="Equation" r:id="rId3" imgW="0" imgH="0" progId="Equation.3">
              <p:embed/>
            </p:oleObj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850" y="3851275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1</a:t>
            </a:r>
            <a:r>
              <a:rPr lang="en-GB">
                <a:solidFill>
                  <a:schemeClr val="folHlink"/>
                </a:solidFill>
              </a:rPr>
              <a:t> is the median of the smallest 6 numbers: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1</a:t>
            </a:r>
            <a:r>
              <a:rPr lang="en-GB" b="1">
                <a:solidFill>
                  <a:srgbClr val="FF6600"/>
                </a:solidFill>
              </a:rPr>
              <a:t> = 25</a:t>
            </a:r>
            <a:r>
              <a:rPr lang="en-GB"/>
              <a:t>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027488" y="2276475"/>
            <a:ext cx="328612" cy="452438"/>
          </a:xfrm>
          <a:prstGeom prst="upArrow">
            <a:avLst>
              <a:gd name="adj1" fmla="val 50000"/>
              <a:gd name="adj2" fmla="val 3442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4635500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3</a:t>
            </a:r>
            <a:r>
              <a:rPr lang="en-GB">
                <a:solidFill>
                  <a:schemeClr val="folHlink"/>
                </a:solidFill>
              </a:rPr>
              <a:t> is the median of the highest 6 numbers: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3</a:t>
            </a:r>
            <a:r>
              <a:rPr lang="en-GB" b="1">
                <a:solidFill>
                  <a:srgbClr val="FF6600"/>
                </a:solidFill>
              </a:rPr>
              <a:t> = 40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3850" y="5419725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smallest and highest numbers are </a:t>
            </a:r>
            <a:r>
              <a:rPr lang="en-GB" b="1">
                <a:solidFill>
                  <a:srgbClr val="FF6600"/>
                </a:solidFill>
              </a:rPr>
              <a:t>21</a:t>
            </a:r>
            <a:r>
              <a:rPr lang="en-GB">
                <a:solidFill>
                  <a:schemeClr val="folHlink"/>
                </a:solidFill>
              </a:rPr>
              <a:t> and </a:t>
            </a:r>
            <a:r>
              <a:rPr lang="en-GB" b="1">
                <a:solidFill>
                  <a:srgbClr val="FF6600"/>
                </a:solidFill>
              </a:rPr>
              <a:t>61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84213" y="1773238"/>
            <a:ext cx="3455987" cy="431800"/>
          </a:xfrm>
          <a:prstGeom prst="rect">
            <a:avLst/>
          </a:prstGeom>
          <a:noFill/>
          <a:ln w="158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211638" y="1773238"/>
            <a:ext cx="3455987" cy="430212"/>
          </a:xfrm>
          <a:prstGeom prst="rect">
            <a:avLst/>
          </a:prstGeom>
          <a:noFill/>
          <a:ln w="158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Quartiles and box plots</a:t>
            </a:r>
          </a:p>
        </p:txBody>
      </p:sp>
      <p:pic>
        <p:nvPicPr>
          <p:cNvPr id="8211" name="Picture 19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7235825" y="1773238"/>
            <a:ext cx="430213" cy="431800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685800" y="1773238"/>
            <a:ext cx="430213" cy="431800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2339975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867400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200" grpId="0" animBg="1"/>
      <p:bldP spid="8201" grpId="0"/>
      <p:bldP spid="8203" grpId="0"/>
      <p:bldP spid="8208" grpId="0" animBg="1"/>
      <p:bldP spid="8208" grpId="1" animBg="1"/>
      <p:bldP spid="8209" grpId="0" animBg="1"/>
      <p:bldP spid="8209" grpId="1" animBg="1"/>
      <p:bldP spid="8212" grpId="0" animBg="1"/>
      <p:bldP spid="8213" grpId="0" animBg="1"/>
      <p:bldP spid="8215" grpId="0" animBg="1"/>
      <p:bldP spid="82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042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We can use the box plots to compare the two distributions. 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median values show that the brides in 1991 were generally </a:t>
            </a:r>
            <a:r>
              <a:rPr lang="en-GB" b="1">
                <a:solidFill>
                  <a:srgbClr val="FF6600"/>
                </a:solidFill>
              </a:rPr>
              <a:t>younger</a:t>
            </a:r>
            <a:r>
              <a:rPr lang="en-GB">
                <a:solidFill>
                  <a:schemeClr val="folHlink"/>
                </a:solidFill>
              </a:rPr>
              <a:t> than in 2005. 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The inter-quartile range was larger in 2005 meaning that that there was greater </a:t>
            </a:r>
            <a:r>
              <a:rPr lang="en-GB" b="1">
                <a:solidFill>
                  <a:srgbClr val="FF6600"/>
                </a:solidFill>
              </a:rPr>
              <a:t>variation</a:t>
            </a:r>
            <a:r>
              <a:rPr lang="en-GB">
                <a:solidFill>
                  <a:schemeClr val="folHlink"/>
                </a:solidFill>
              </a:rPr>
              <a:t> in the ages of brides in 2005.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87450" y="5734050"/>
            <a:ext cx="6913563" cy="83820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Note</a:t>
            </a:r>
            <a:r>
              <a:rPr lang="en-GB">
                <a:solidFill>
                  <a:schemeClr val="folHlink"/>
                </a:solidFill>
              </a:rPr>
              <a:t>: When asked to compare data, always write your comparisons in the context of the question.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Quartiles and box plots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322263" y="908050"/>
            <a:ext cx="7778750" cy="2417763"/>
            <a:chOff x="203" y="1026"/>
            <a:chExt cx="3691" cy="1147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2"/>
            <a:srcRect l="16808" t="53400"/>
            <a:stretch>
              <a:fillRect/>
            </a:stretch>
          </p:blipFill>
          <p:spPr bwMode="auto">
            <a:xfrm>
              <a:off x="203" y="1108"/>
              <a:ext cx="3690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3"/>
            <a:srcRect l="16808" t="35942" b="45184"/>
            <a:stretch>
              <a:fillRect/>
            </a:stretch>
          </p:blipFill>
          <p:spPr bwMode="auto">
            <a:xfrm>
              <a:off x="204" y="1026"/>
              <a:ext cx="3690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731000" y="1052513"/>
            <a:ext cx="2233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>
                <a:solidFill>
                  <a:schemeClr val="folHlink"/>
                </a:solidFill>
              </a:rPr>
              <a:t>A box plot to compare the ages of brides in 1991 and 2005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580063" y="3357563"/>
            <a:ext cx="3095625" cy="2087562"/>
          </a:xfrm>
          <a:prstGeom prst="wedgeEllipseCallout">
            <a:avLst>
              <a:gd name="adj1" fmla="val -60412"/>
              <a:gd name="adj2" fmla="val -61634"/>
            </a:avLst>
          </a:prstGeom>
          <a:solidFill>
            <a:srgbClr val="FFFFCD"/>
          </a:solidFill>
          <a:ln w="2857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>
                <a:solidFill>
                  <a:schemeClr val="folHlink"/>
                </a:solidFill>
              </a:rPr>
              <a:t>It is important that the two box plots are drawn on the same scale.</a:t>
            </a:r>
          </a:p>
        </p:txBody>
      </p:sp>
      <p:pic>
        <p:nvPicPr>
          <p:cNvPr id="12304" name="Picture 1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  <p:bldP spid="12296" grpId="0" animBg="1"/>
      <p:bldP spid="12297" grpId="0" animBg="1"/>
      <p:bldP spid="1229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folHlink"/>
                </a:solidFill>
              </a:rPr>
              <a:t>Box plots are useful because they make comparing the location, spread and the shape of distributions easy.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5688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A distribution is </a:t>
            </a:r>
            <a:r>
              <a:rPr lang="en-GB" b="1">
                <a:solidFill>
                  <a:srgbClr val="FF6600"/>
                </a:solidFill>
              </a:rPr>
              <a:t>roughly symmetrical</a:t>
            </a:r>
            <a:r>
              <a:rPr lang="en-GB">
                <a:solidFill>
                  <a:schemeClr val="folHlink"/>
                </a:solidFill>
              </a:rPr>
              <a:t> if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5868988" y="2062163"/>
            <a:ext cx="3024187" cy="360362"/>
            <a:chOff x="3697" y="1344"/>
            <a:chExt cx="1905" cy="227"/>
          </a:xfrm>
        </p:grpSpPr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4015" y="1344"/>
              <a:ext cx="1225" cy="227"/>
            </a:xfrm>
            <a:prstGeom prst="rect">
              <a:avLst/>
            </a:prstGeom>
            <a:solidFill>
              <a:srgbClr val="A0E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605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5240" y="1457"/>
              <a:ext cx="36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3697" y="1457"/>
              <a:ext cx="31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5602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697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23850" y="2709863"/>
            <a:ext cx="5256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A distribution is </a:t>
            </a:r>
            <a:r>
              <a:rPr lang="en-GB" b="1">
                <a:solidFill>
                  <a:srgbClr val="FF6600"/>
                </a:solidFill>
              </a:rPr>
              <a:t>positively skewed</a:t>
            </a:r>
            <a:r>
              <a:rPr lang="en-GB">
                <a:solidFill>
                  <a:schemeClr val="folHlink"/>
                </a:solidFill>
              </a:rPr>
              <a:t> if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9254" name="Group 38"/>
          <p:cNvGrpSpPr>
            <a:grpSpLocks/>
          </p:cNvGrpSpPr>
          <p:nvPr/>
        </p:nvGrpSpPr>
        <p:grpSpPr bwMode="auto">
          <a:xfrm>
            <a:off x="5868988" y="3068638"/>
            <a:ext cx="3003550" cy="360362"/>
            <a:chOff x="3697" y="1842"/>
            <a:chExt cx="1892" cy="227"/>
          </a:xfrm>
        </p:grpSpPr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3923" y="1842"/>
              <a:ext cx="1225" cy="227"/>
            </a:xfrm>
            <a:prstGeom prst="rect">
              <a:avLst/>
            </a:prstGeom>
            <a:solidFill>
              <a:srgbClr val="A0E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4241" y="184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5148" y="1955"/>
              <a:ext cx="43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3697" y="1955"/>
              <a:ext cx="22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5589" y="184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3697" y="184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5868988" y="4005263"/>
            <a:ext cx="3024187" cy="360362"/>
            <a:chOff x="3697" y="2432"/>
            <a:chExt cx="1905" cy="227"/>
          </a:xfrm>
        </p:grpSpPr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4073" y="2432"/>
              <a:ext cx="1225" cy="227"/>
            </a:xfrm>
            <a:prstGeom prst="rect">
              <a:avLst/>
            </a:prstGeom>
            <a:solidFill>
              <a:srgbClr val="A0E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4921" y="243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5297" y="2545"/>
              <a:ext cx="29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697" y="2545"/>
              <a:ext cx="3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5602" y="243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697" y="243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23850" y="3644900"/>
            <a:ext cx="5651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 distribution is </a:t>
            </a:r>
            <a:r>
              <a:rPr lang="en-GB" b="1">
                <a:solidFill>
                  <a:srgbClr val="FF6600"/>
                </a:solidFill>
              </a:rPr>
              <a:t>negatively skewed</a:t>
            </a:r>
            <a:r>
              <a:rPr lang="en-GB">
                <a:solidFill>
                  <a:schemeClr val="folHlink"/>
                </a:solidFill>
              </a:rPr>
              <a:t> if   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1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&gt;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3</a:t>
            </a:r>
            <a:r>
              <a:rPr lang="en-GB">
                <a:solidFill>
                  <a:schemeClr val="folHlink"/>
                </a:solidFill>
                <a:latin typeface="Times New Roman" pitchFamily="18" charset="0"/>
              </a:rPr>
              <a:t> – </a:t>
            </a:r>
            <a:r>
              <a:rPr lang="en-GB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endParaRPr lang="en-GB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252" name="Rectangle 3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Shapes of distributions</a:t>
            </a:r>
          </a:p>
        </p:txBody>
      </p:sp>
      <p:pic>
        <p:nvPicPr>
          <p:cNvPr id="9256" name="Picture 40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9258" name="Picture 42" descr="fla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0"/>
            <a:ext cx="590550" cy="647700"/>
          </a:xfrm>
          <a:prstGeom prst="rect">
            <a:avLst/>
          </a:prstGeom>
          <a:noFill/>
        </p:spPr>
      </p:pic>
      <p:grpSp>
        <p:nvGrpSpPr>
          <p:cNvPr id="9261" name="Group 45"/>
          <p:cNvGrpSpPr>
            <a:grpSpLocks/>
          </p:cNvGrpSpPr>
          <p:nvPr/>
        </p:nvGrpSpPr>
        <p:grpSpPr bwMode="auto">
          <a:xfrm>
            <a:off x="1116013" y="4581525"/>
            <a:ext cx="6840537" cy="2032000"/>
            <a:chOff x="703" y="2886"/>
            <a:chExt cx="4309" cy="1280"/>
          </a:xfrm>
        </p:grpSpPr>
        <p:pic>
          <p:nvPicPr>
            <p:cNvPr id="9260" name="Picture 44" descr="DescNum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3" y="2886"/>
              <a:ext cx="4309" cy="128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</p:spTree>
    <p:controls>
      <p:control spid="9259" name="ShockwaveFlash1" r:id="rId2" imgW="6839905" imgH="2031797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37" grpId="0"/>
      <p:bldP spid="9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2" name="Rectangle 554"/>
          <p:cNvSpPr>
            <a:spLocks noChangeArrowheads="1"/>
          </p:cNvSpPr>
          <p:nvPr/>
        </p:nvSpPr>
        <p:spPr bwMode="auto">
          <a:xfrm>
            <a:off x="6443663" y="2636838"/>
            <a:ext cx="2374900" cy="2087562"/>
          </a:xfrm>
          <a:prstGeom prst="rect">
            <a:avLst/>
          </a:prstGeom>
          <a:solidFill>
            <a:srgbClr val="AFBCD1">
              <a:alpha val="31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351838" cy="1568450"/>
          </a:xfrm>
          <a:prstGeom prst="rect">
            <a:avLst/>
          </a:prstGeom>
          <a:solidFill>
            <a:srgbClr val="FFFFD9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5000"/>
              </a:spcAft>
            </a:pPr>
            <a:r>
              <a:rPr lang="en-GB" b="1">
                <a:solidFill>
                  <a:schemeClr val="folHlink"/>
                </a:solidFill>
              </a:rPr>
              <a:t>Examination-style question</a:t>
            </a:r>
            <a:r>
              <a:rPr lang="en-GB">
                <a:solidFill>
                  <a:schemeClr val="folHlink"/>
                </a:solidFill>
              </a:rPr>
              <a:t>: A survey was carried out into the speed of traffic (in mph) on a main road at two times: 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8 a.m. and 11 a.m. The speeds of 25 cars were recorded at each time and displayed in a stem-and-leaf diagram:</a:t>
            </a:r>
          </a:p>
        </p:txBody>
      </p:sp>
      <p:sp>
        <p:nvSpPr>
          <p:cNvPr id="38167" name="Text Box 279"/>
          <p:cNvSpPr txBox="1">
            <a:spLocks noChangeArrowheads="1"/>
          </p:cNvSpPr>
          <p:nvPr/>
        </p:nvSpPr>
        <p:spPr bwMode="auto">
          <a:xfrm>
            <a:off x="900113" y="4868863"/>
            <a:ext cx="7416800" cy="1697037"/>
          </a:xfrm>
          <a:prstGeom prst="rect">
            <a:avLst/>
          </a:prstGeom>
          <a:solidFill>
            <a:srgbClr val="FFFFD9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30000"/>
              </a:spcBef>
              <a:spcAft>
                <a:spcPct val="5000"/>
              </a:spcAft>
            </a:pPr>
            <a:r>
              <a:rPr lang="en-GB">
                <a:solidFill>
                  <a:schemeClr val="folHlink"/>
                </a:solidFill>
              </a:rPr>
              <a:t>a)	Find the median and the inter-quartile range for the traffic speeds at both 8 a.m. and 11 a.m.</a:t>
            </a:r>
          </a:p>
          <a:p>
            <a:pPr marL="342900" indent="-342900" algn="l">
              <a:spcBef>
                <a:spcPct val="30000"/>
              </a:spcBef>
              <a:spcAft>
                <a:spcPct val="5000"/>
              </a:spcAft>
            </a:pPr>
            <a:r>
              <a:rPr lang="en-GB">
                <a:solidFill>
                  <a:schemeClr val="folHlink"/>
                </a:solidFill>
              </a:rPr>
              <a:t>b)	Draw box plots for the two sets of data and compare the speeds of the traffic at the two times.</a:t>
            </a:r>
          </a:p>
        </p:txBody>
      </p:sp>
      <p:sp>
        <p:nvSpPr>
          <p:cNvPr id="38168" name="Text Box 280"/>
          <p:cNvSpPr txBox="1">
            <a:spLocks noChangeArrowheads="1"/>
          </p:cNvSpPr>
          <p:nvPr/>
        </p:nvSpPr>
        <p:spPr bwMode="auto">
          <a:xfrm>
            <a:off x="6734175" y="2892425"/>
            <a:ext cx="215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1">
                <a:solidFill>
                  <a:schemeClr val="folHlink"/>
                </a:solidFill>
              </a:rPr>
              <a:t>A stem-and-leaf diagram to show vehicle speed on a main road</a:t>
            </a:r>
          </a:p>
        </p:txBody>
      </p:sp>
      <p:sp>
        <p:nvSpPr>
          <p:cNvPr id="38441" name="Rectangle 55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Examination-style question</a:t>
            </a:r>
          </a:p>
        </p:txBody>
      </p:sp>
      <p:pic>
        <p:nvPicPr>
          <p:cNvPr id="38439" name="Picture 55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088" y="2636838"/>
            <a:ext cx="5870575" cy="2087562"/>
          </a:xfrm>
          <a:prstGeom prst="rect">
            <a:avLst/>
          </a:prstGeom>
          <a:solidFill>
            <a:srgbClr val="AFBCD1">
              <a:alpha val="31000"/>
            </a:srgbClr>
          </a:solidFill>
          <a:ln>
            <a:miter lim="800000"/>
            <a:headEnd/>
            <a:tailEnd/>
          </a:ln>
        </p:spPr>
      </p:pic>
      <p:pic>
        <p:nvPicPr>
          <p:cNvPr id="38443" name="Picture 55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42" grpId="0" animBg="1"/>
      <p:bldP spid="38167" grpId="0" animBg="1"/>
      <p:bldP spid="38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7" name="Picture 13" descr="statistics_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54638" name="Text Box 14"/>
          <p:cNvSpPr txBox="1">
            <a:spLocks noChangeArrowheads="1"/>
          </p:cNvSpPr>
          <p:nvPr/>
        </p:nvSpPr>
        <p:spPr bwMode="auto">
          <a:xfrm rot="16200000">
            <a:off x="-2228850" y="2884488"/>
            <a:ext cx="53292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b="1">
                <a:solidFill>
                  <a:srgbClr val="FFFFFF"/>
                </a:solidFill>
                <a:cs typeface="Arial" charset="0"/>
              </a:rPr>
              <a:t>Contents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6445250" y="66405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2005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0CDDFE29-8CBE-49E9-8AFA-54A83418F467}" type="slidenum">
              <a:rPr lang="en-GB" sz="1000">
                <a:solidFill>
                  <a:srgbClr val="5B0091"/>
                </a:solidFill>
                <a:cs typeface="Arial" charset="0"/>
              </a:rPr>
              <a:pPr algn="l">
                <a:spcBef>
                  <a:spcPct val="50000"/>
                </a:spcBef>
              </a:pPr>
              <a:t>2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35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63600" y="71438"/>
            <a:ext cx="6516688" cy="549275"/>
          </a:xfrm>
        </p:spPr>
        <p:txBody>
          <a:bodyPr/>
          <a:lstStyle/>
          <a:p>
            <a:r>
              <a:rPr lang="en-GB"/>
              <a:t>Graphical representations of data</a:t>
            </a:r>
          </a:p>
        </p:txBody>
      </p:sp>
      <p:pic>
        <p:nvPicPr>
          <p:cNvPr id="154630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1185863" y="2106613"/>
            <a:ext cx="74898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Simple graphical representations of data: histograms, stem-and-leaf diagrams, quartiles and box plots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Outliers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Cumulative frequency diagrams and linear interpolation</a:t>
            </a:r>
          </a:p>
        </p:txBody>
      </p:sp>
      <p:sp>
        <p:nvSpPr>
          <p:cNvPr id="154642" name="Rectangle 18"/>
          <p:cNvSpPr>
            <a:spLocks noChangeArrowheads="1"/>
          </p:cNvSpPr>
          <p:nvPr/>
        </p:nvSpPr>
        <p:spPr bwMode="auto">
          <a:xfrm>
            <a:off x="1116013" y="3284538"/>
            <a:ext cx="6911975" cy="201612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54643" name="Picture 19" descr="back_btn_colour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27088" y="4006850"/>
            <a:ext cx="302418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L.Q.</a:t>
            </a:r>
            <a:r>
              <a:rPr lang="en-GB">
                <a:solidFill>
                  <a:schemeClr val="folHlink"/>
                </a:solidFill>
              </a:rPr>
              <a:t> would be the median of the smallest 12 values.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U.Q.</a:t>
            </a:r>
            <a:r>
              <a:rPr lang="en-GB">
                <a:solidFill>
                  <a:schemeClr val="folHlink"/>
                </a:solidFill>
              </a:rPr>
              <a:t> would be the median of the largest 12 values.</a:t>
            </a:r>
            <a:endParaRPr lang="en-GB" sz="1800">
              <a:solidFill>
                <a:schemeClr val="folHlink"/>
              </a:solidFill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4140200" y="3646488"/>
            <a:ext cx="37449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u="sng">
                <a:solidFill>
                  <a:schemeClr val="folHlink"/>
                </a:solidFill>
              </a:rPr>
              <a:t>	8 a.m.	</a:t>
            </a:r>
            <a:r>
              <a:rPr lang="en-GB" sz="1800" u="sng">
                <a:solidFill>
                  <a:schemeClr val="folHlink"/>
                </a:solidFill>
              </a:rPr>
              <a:t>          </a:t>
            </a:r>
            <a:r>
              <a:rPr lang="en-GB" u="sng">
                <a:solidFill>
                  <a:schemeClr val="folHlink"/>
                </a:solidFill>
              </a:rPr>
              <a:t>11 a.m.</a:t>
            </a:r>
          </a:p>
          <a:p>
            <a:pPr algn="l">
              <a:spcBef>
                <a:spcPct val="50000"/>
              </a:spcBef>
            </a:pP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2	  </a:t>
            </a:r>
            <a:r>
              <a:rPr lang="en-GB">
                <a:solidFill>
                  <a:schemeClr val="folHlink"/>
                </a:solidFill>
              </a:rPr>
              <a:t>43		51</a:t>
            </a:r>
          </a:p>
          <a:p>
            <a:pPr algn="l">
              <a:spcBef>
                <a:spcPct val="50000"/>
              </a:spcBef>
            </a:pP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1	  </a:t>
            </a:r>
            <a:r>
              <a:rPr lang="en-GB">
                <a:solidFill>
                  <a:schemeClr val="folHlink"/>
                </a:solidFill>
              </a:rPr>
              <a:t>34</a:t>
            </a:r>
            <a:r>
              <a:rPr lang="en-GB" baseline="-25000">
                <a:solidFill>
                  <a:schemeClr val="folHlink"/>
                </a:solidFill>
              </a:rPr>
              <a:t>		</a:t>
            </a:r>
            <a:r>
              <a:rPr lang="en-GB">
                <a:solidFill>
                  <a:schemeClr val="folHlink"/>
                </a:solidFill>
              </a:rPr>
              <a:t>42  </a:t>
            </a:r>
          </a:p>
          <a:p>
            <a:pPr algn="l">
              <a:spcBef>
                <a:spcPct val="50000"/>
              </a:spcBef>
            </a:pP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3	  </a:t>
            </a:r>
            <a:r>
              <a:rPr lang="en-GB">
                <a:solidFill>
                  <a:schemeClr val="folHlink"/>
                </a:solidFill>
              </a:rPr>
              <a:t>49		60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IQR	 15		18</a:t>
            </a: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323850" y="3141663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As speeds from 25 vehicles were measured, 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chemeClr val="folHlink"/>
                </a:solidFill>
              </a:rPr>
              <a:t> would be the 13th value. </a:t>
            </a:r>
          </a:p>
        </p:txBody>
      </p:sp>
      <p:sp>
        <p:nvSpPr>
          <p:cNvPr id="3998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Examination-style question</a:t>
            </a:r>
          </a:p>
        </p:txBody>
      </p:sp>
      <p:pic>
        <p:nvPicPr>
          <p:cNvPr id="39980" name="Picture 4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08050"/>
            <a:ext cx="5608638" cy="2030413"/>
          </a:xfrm>
          <a:prstGeom prst="rect">
            <a:avLst/>
          </a:prstGeom>
          <a:solidFill>
            <a:srgbClr val="AFBCD1">
              <a:alpha val="31000"/>
            </a:srgbClr>
          </a:solidFill>
          <a:ln>
            <a:miter lim="800000"/>
            <a:headEnd/>
            <a:tailEnd/>
          </a:ln>
        </p:spPr>
      </p:pic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789488" y="1793875"/>
            <a:ext cx="287337" cy="28892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3113088" y="2060575"/>
            <a:ext cx="287337" cy="28892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4859338" y="3646488"/>
            <a:ext cx="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6372225" y="3646488"/>
            <a:ext cx="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9989" name="Picture 53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5" grpId="0"/>
      <p:bldP spid="39982" grpId="0" animBg="1"/>
      <p:bldP spid="39983" grpId="0" animBg="1"/>
      <p:bldP spid="39985" grpId="0" animBg="1"/>
      <p:bldP spid="399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 l="9323" t="46286"/>
          <a:stretch>
            <a:fillRect/>
          </a:stretch>
        </p:blipFill>
        <p:spPr bwMode="auto">
          <a:xfrm>
            <a:off x="2627313" y="1617663"/>
            <a:ext cx="6516687" cy="20113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3644900"/>
            <a:ext cx="86931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box plots show that traffic speed is generally </a:t>
            </a:r>
            <a:r>
              <a:rPr lang="en-GB" b="1">
                <a:solidFill>
                  <a:srgbClr val="FF6600"/>
                </a:solidFill>
              </a:rPr>
              <a:t>slower</a:t>
            </a:r>
            <a:r>
              <a:rPr lang="en-GB">
                <a:solidFill>
                  <a:schemeClr val="folHlink"/>
                </a:solidFill>
              </a:rPr>
              <a:t> at      8 a.m. than at 11 a.m.   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The inter-quartile ranges show that there is greater </a:t>
            </a:r>
            <a:r>
              <a:rPr lang="en-GB" b="1">
                <a:solidFill>
                  <a:srgbClr val="FF6600"/>
                </a:solidFill>
              </a:rPr>
              <a:t>variation</a:t>
            </a:r>
            <a:r>
              <a:rPr lang="en-GB">
                <a:solidFill>
                  <a:schemeClr val="folHlink"/>
                </a:solidFill>
              </a:rPr>
              <a:t> in the traffic speed at 11 a.m. than at 8 a.m.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Notice that the speeds at 8 a.m. have a </a:t>
            </a:r>
            <a:r>
              <a:rPr lang="en-GB" b="1">
                <a:solidFill>
                  <a:srgbClr val="FF6600"/>
                </a:solidFill>
              </a:rPr>
              <a:t>negative skew</a:t>
            </a:r>
            <a:r>
              <a:rPr lang="en-GB">
                <a:solidFill>
                  <a:schemeClr val="folHlink"/>
                </a:solidFill>
              </a:rPr>
              <a:t>, whilst the speeds at 11 a.m. are roughly symmetrically distributed.</a:t>
            </a:r>
            <a:endParaRPr lang="en-GB" sz="1800">
              <a:solidFill>
                <a:schemeClr val="folHlink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2808288" cy="2017712"/>
          </a:xfrm>
          <a:prstGeom prst="rect">
            <a:avLst/>
          </a:prstGeom>
          <a:solidFill>
            <a:srgbClr val="AFBCD1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u="sng">
                <a:solidFill>
                  <a:schemeClr val="folHlink"/>
                </a:solidFill>
              </a:rPr>
              <a:t>	8 a.m.	11 a.m.</a:t>
            </a:r>
          </a:p>
          <a:p>
            <a:pPr algn="l">
              <a:spcBef>
                <a:spcPct val="50000"/>
              </a:spcBef>
            </a:pPr>
            <a:r>
              <a:rPr lang="en-GB" sz="1800" i="1">
                <a:solidFill>
                  <a:schemeClr val="folHlink"/>
                </a:solidFill>
              </a:rPr>
              <a:t>    </a:t>
            </a:r>
            <a:r>
              <a:rPr lang="en-GB" sz="1800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1800" baseline="-25000">
                <a:solidFill>
                  <a:schemeClr val="folHlink"/>
                </a:solidFill>
              </a:rPr>
              <a:t>2	   </a:t>
            </a:r>
            <a:r>
              <a:rPr lang="en-GB" sz="1800">
                <a:solidFill>
                  <a:schemeClr val="folHlink"/>
                </a:solidFill>
              </a:rPr>
              <a:t>43	  51</a:t>
            </a:r>
          </a:p>
          <a:p>
            <a:pPr algn="l">
              <a:spcBef>
                <a:spcPct val="50000"/>
              </a:spcBef>
            </a:pPr>
            <a:r>
              <a:rPr lang="en-GB" sz="1800" i="1">
                <a:solidFill>
                  <a:schemeClr val="folHlink"/>
                </a:solidFill>
              </a:rPr>
              <a:t>    </a:t>
            </a:r>
            <a:r>
              <a:rPr lang="en-GB" sz="1800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1800" baseline="-25000">
                <a:solidFill>
                  <a:schemeClr val="folHlink"/>
                </a:solidFill>
              </a:rPr>
              <a:t>1	   </a:t>
            </a:r>
            <a:r>
              <a:rPr lang="en-GB" sz="1800">
                <a:solidFill>
                  <a:schemeClr val="folHlink"/>
                </a:solidFill>
              </a:rPr>
              <a:t>34</a:t>
            </a:r>
            <a:r>
              <a:rPr lang="en-GB" sz="1800" baseline="-25000">
                <a:solidFill>
                  <a:schemeClr val="folHlink"/>
                </a:solidFill>
              </a:rPr>
              <a:t>	   </a:t>
            </a:r>
            <a:r>
              <a:rPr lang="en-GB" sz="1800">
                <a:solidFill>
                  <a:schemeClr val="folHlink"/>
                </a:solidFill>
              </a:rPr>
              <a:t>42  </a:t>
            </a:r>
          </a:p>
          <a:p>
            <a:pPr algn="l">
              <a:spcBef>
                <a:spcPct val="50000"/>
              </a:spcBef>
            </a:pPr>
            <a:r>
              <a:rPr lang="en-GB" sz="1800" i="1">
                <a:solidFill>
                  <a:schemeClr val="folHlink"/>
                </a:solidFill>
              </a:rPr>
              <a:t>    </a:t>
            </a:r>
            <a:r>
              <a:rPr lang="en-GB" sz="1800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sz="1800" baseline="-25000">
                <a:solidFill>
                  <a:schemeClr val="folHlink"/>
                </a:solidFill>
              </a:rPr>
              <a:t>3	   </a:t>
            </a:r>
            <a:r>
              <a:rPr lang="en-GB" sz="1800">
                <a:solidFill>
                  <a:schemeClr val="folHlink"/>
                </a:solidFill>
              </a:rPr>
              <a:t>49	  60</a:t>
            </a:r>
          </a:p>
          <a:p>
            <a:pPr algn="l">
              <a:spcBef>
                <a:spcPct val="50000"/>
              </a:spcBef>
            </a:pPr>
            <a:r>
              <a:rPr lang="en-GB" sz="1800">
                <a:solidFill>
                  <a:schemeClr val="folHlink"/>
                </a:solidFill>
              </a:rPr>
              <a:t>    IQR	  15	  18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Examination-style question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563938" y="908050"/>
            <a:ext cx="4897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folHlink"/>
                </a:solidFill>
              </a:rPr>
              <a:t>A box plot comparing vehicle speed at 8 a.m. and 11 a.m.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1116013" y="1125538"/>
            <a:ext cx="0" cy="1871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1979613" y="1125538"/>
            <a:ext cx="0" cy="1871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2001" name="Picture 1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1" name="Picture 9" descr="statistics_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23242" name="Text Box 10"/>
          <p:cNvSpPr txBox="1">
            <a:spLocks noChangeArrowheads="1"/>
          </p:cNvSpPr>
          <p:nvPr/>
        </p:nvSpPr>
        <p:spPr bwMode="auto">
          <a:xfrm rot="16200000">
            <a:off x="-2228850" y="2884488"/>
            <a:ext cx="53292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b="1">
                <a:solidFill>
                  <a:srgbClr val="FFFFFF"/>
                </a:solidFill>
                <a:cs typeface="Arial" charset="0"/>
              </a:rPr>
              <a:t>Contents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6445250" y="66405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2005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AC7E3E35-AC01-46D0-AD33-EC7D379AFFEF}" type="slidenum">
              <a:rPr lang="en-GB" sz="1000">
                <a:solidFill>
                  <a:srgbClr val="5B0091"/>
                </a:solidFill>
                <a:cs typeface="Arial" charset="0"/>
              </a:rPr>
              <a:pPr algn="l">
                <a:spcBef>
                  <a:spcPct val="50000"/>
                </a:spcBef>
              </a:pPr>
              <a:t>22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35</a:t>
            </a: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1185863" y="2106613"/>
            <a:ext cx="74898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Simple graphical representations of data: histograms, stem-and-leaf diagrams, quartiles and box plots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Outliers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Cumulative frequency diagrams and linear interpolation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116013" y="3789363"/>
            <a:ext cx="6911975" cy="223202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863600" y="71438"/>
            <a:ext cx="6516688" cy="549275"/>
          </a:xfrm>
        </p:spPr>
        <p:txBody>
          <a:bodyPr/>
          <a:lstStyle/>
          <a:p>
            <a:r>
              <a:rPr lang="en-GB"/>
              <a:t>Outliers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116013" y="2060575"/>
            <a:ext cx="7343775" cy="1223963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23240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23248" name="Picture 16" descr="back_btn_colour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74871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An item of data that is unusually small or unusually large is classed as an anomaly or an </a:t>
            </a:r>
            <a:r>
              <a:rPr lang="en-GB" b="1">
                <a:solidFill>
                  <a:srgbClr val="FF6600"/>
                </a:solidFill>
              </a:rPr>
              <a:t>outlier</a:t>
            </a:r>
            <a:r>
              <a:rPr lang="en-GB">
                <a:solidFill>
                  <a:schemeClr val="folHlink"/>
                </a:solidFill>
              </a:rPr>
              <a:t>.  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An outlier could occur as the result of an </a:t>
            </a:r>
            <a:r>
              <a:rPr lang="en-GB" b="1">
                <a:solidFill>
                  <a:srgbClr val="FF6600"/>
                </a:solidFill>
              </a:rPr>
              <a:t>error</a:t>
            </a:r>
            <a:r>
              <a:rPr lang="en-GB">
                <a:solidFill>
                  <a:schemeClr val="folHlink"/>
                </a:solidFill>
              </a:rPr>
              <a:t> (e.g. a measuring or recording error). The outlier might however be a true value that just happens to be very different from the rest.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 simple rule that is often used is to identify points that are </a:t>
            </a:r>
            <a:r>
              <a:rPr lang="en-GB" b="1">
                <a:solidFill>
                  <a:schemeClr val="folHlink"/>
                </a:solidFill>
              </a:rPr>
              <a:t>smaller than (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chemeClr val="folHlink"/>
                </a:solidFill>
              </a:rPr>
              <a:t>1</a:t>
            </a:r>
            <a:r>
              <a:rPr lang="en-GB" b="1">
                <a:solidFill>
                  <a:schemeClr val="folHlink"/>
                </a:solidFill>
              </a:rPr>
              <a:t> – 1.5 </a:t>
            </a:r>
            <a:r>
              <a:rPr lang="en-US" b="1">
                <a:solidFill>
                  <a:schemeClr val="folHlink"/>
                </a:solidFill>
                <a:cs typeface="Arial" charset="0"/>
              </a:rPr>
              <a:t>× IQR)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or </a:t>
            </a:r>
            <a:br>
              <a:rPr lang="en-US">
                <a:solidFill>
                  <a:schemeClr val="folHlink"/>
                </a:solidFill>
                <a:cs typeface="Arial" charset="0"/>
              </a:rPr>
            </a:br>
            <a:r>
              <a:rPr lang="en-US" b="1">
                <a:solidFill>
                  <a:schemeClr val="folHlink"/>
                </a:solidFill>
                <a:cs typeface="Arial" charset="0"/>
              </a:rPr>
              <a:t>greater than (</a:t>
            </a:r>
            <a:r>
              <a:rPr lang="en-US" b="1" i="1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b="1" baseline="-25000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b="1">
                <a:solidFill>
                  <a:schemeClr val="folHlink"/>
                </a:solidFill>
                <a:cs typeface="Arial" charset="0"/>
              </a:rPr>
              <a:t> + 1.5 </a:t>
            </a:r>
            <a:r>
              <a:rPr lang="en-US" b="1">
                <a:solidFill>
                  <a:schemeClr val="folHlink"/>
                </a:solidFill>
              </a:rPr>
              <a:t>× IQR)</a:t>
            </a:r>
            <a:r>
              <a:rPr lang="en-US">
                <a:solidFill>
                  <a:schemeClr val="folHlink"/>
                </a:solidFill>
              </a:rPr>
              <a:t> as outliers.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Outliers can be marked on a box plot with an </a:t>
            </a:r>
            <a:r>
              <a:rPr lang="en-US" b="1">
                <a:solidFill>
                  <a:srgbClr val="FF6600"/>
                </a:solidFill>
              </a:rPr>
              <a:t>asterisk</a:t>
            </a:r>
            <a:r>
              <a:rPr lang="en-US">
                <a:solidFill>
                  <a:schemeClr val="folHlink"/>
                </a:solidFill>
              </a:rPr>
              <a:t>. </a:t>
            </a:r>
            <a:endParaRPr lang="en-GB">
              <a:solidFill>
                <a:schemeClr val="folHlink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Outliers</a:t>
            </a:r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2268538" y="5372100"/>
            <a:ext cx="3024187" cy="360363"/>
            <a:chOff x="3697" y="1344"/>
            <a:chExt cx="1905" cy="227"/>
          </a:xfrm>
        </p:grpSpPr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4015" y="1344"/>
              <a:ext cx="1225" cy="227"/>
            </a:xfrm>
            <a:prstGeom prst="rect">
              <a:avLst/>
            </a:prstGeom>
            <a:solidFill>
              <a:srgbClr val="AFBCD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4605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5240" y="1457"/>
              <a:ext cx="36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3697" y="1457"/>
              <a:ext cx="31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02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3697" y="1344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75463" y="5330825"/>
            <a:ext cx="401637" cy="762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>
                <a:solidFill>
                  <a:schemeClr val="folHlink"/>
                </a:solidFill>
              </a:rPr>
              <a:t>*</a:t>
            </a:r>
          </a:p>
        </p:txBody>
      </p:sp>
      <p:pic>
        <p:nvPicPr>
          <p:cNvPr id="43024" name="Picture 1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0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/>
      <p:bldP spid="43023" grpId="1"/>
      <p:bldP spid="4302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7777163" cy="1312863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The annual salaries (in thousands of pounds) of 10 employees of a small company are: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	12,  14,  17,  17,  20,  21,  22,  23,  27,  58.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22713" y="2133600"/>
            <a:ext cx="504825" cy="576263"/>
          </a:xfrm>
          <a:prstGeom prst="upArrow">
            <a:avLst>
              <a:gd name="adj1" fmla="val 50000"/>
              <a:gd name="adj2" fmla="val 28538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Outliers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3850" y="2897188"/>
            <a:ext cx="8712200" cy="319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chemeClr val="folHlink"/>
                </a:solidFill>
              </a:rPr>
              <a:t> salary is half-way between the 5th and 6th values,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i.e. 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2</a:t>
            </a:r>
            <a:r>
              <a:rPr lang="en-GB">
                <a:solidFill>
                  <a:schemeClr val="folHlink"/>
                </a:solidFill>
              </a:rPr>
              <a:t> = </a:t>
            </a:r>
            <a:r>
              <a:rPr lang="en-GB" b="1">
                <a:solidFill>
                  <a:srgbClr val="FF6600"/>
                </a:solidFill>
              </a:rPr>
              <a:t>20.5</a:t>
            </a:r>
            <a:r>
              <a:rPr lang="en-GB">
                <a:solidFill>
                  <a:schemeClr val="folHlink"/>
                </a:solidFill>
              </a:rPr>
              <a:t> (or £20,500).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lower quartile</a:t>
            </a:r>
            <a:r>
              <a:rPr lang="en-GB">
                <a:solidFill>
                  <a:schemeClr val="folHlink"/>
                </a:solidFill>
              </a:rPr>
              <a:t> is the median of the lowest 5 values,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i.e. 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1</a:t>
            </a:r>
            <a:r>
              <a:rPr lang="en-GB">
                <a:solidFill>
                  <a:schemeClr val="folHlink"/>
                </a:solidFill>
              </a:rPr>
              <a:t> = </a:t>
            </a:r>
            <a:r>
              <a:rPr lang="en-GB" b="1">
                <a:solidFill>
                  <a:srgbClr val="FF6600"/>
                </a:solidFill>
              </a:rPr>
              <a:t>17</a:t>
            </a:r>
            <a:r>
              <a:rPr lang="en-GB">
                <a:solidFill>
                  <a:schemeClr val="folHlink"/>
                </a:solidFill>
              </a:rPr>
              <a:t> (or £17,000).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upper quartile</a:t>
            </a:r>
            <a:r>
              <a:rPr lang="en-GB">
                <a:solidFill>
                  <a:schemeClr val="folHlink"/>
                </a:solidFill>
              </a:rPr>
              <a:t> is the median of the largest 5 values,         i.e. 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aseline="-25000">
                <a:solidFill>
                  <a:schemeClr val="folHlink"/>
                </a:solidFill>
              </a:rPr>
              <a:t>3</a:t>
            </a:r>
            <a:r>
              <a:rPr lang="en-GB">
                <a:solidFill>
                  <a:schemeClr val="folHlink"/>
                </a:solidFill>
              </a:rPr>
              <a:t> = </a:t>
            </a:r>
            <a:r>
              <a:rPr lang="en-GB" b="1">
                <a:solidFill>
                  <a:srgbClr val="FF6600"/>
                </a:solidFill>
              </a:rPr>
              <a:t>23</a:t>
            </a:r>
            <a:r>
              <a:rPr lang="en-GB">
                <a:solidFill>
                  <a:schemeClr val="folHlink"/>
                </a:solidFill>
              </a:rPr>
              <a:t> (or £23,000).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IQR</a:t>
            </a:r>
            <a:r>
              <a:rPr lang="en-GB">
                <a:solidFill>
                  <a:schemeClr val="folHlink"/>
                </a:solidFill>
              </a:rPr>
              <a:t> is 23 – 17 = </a:t>
            </a:r>
            <a:r>
              <a:rPr lang="en-GB" b="1">
                <a:solidFill>
                  <a:srgbClr val="FF6600"/>
                </a:solidFill>
              </a:rPr>
              <a:t>6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2555875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580063" y="2205038"/>
            <a:ext cx="215900" cy="452437"/>
          </a:xfrm>
          <a:prstGeom prst="upArrow">
            <a:avLst>
              <a:gd name="adj1" fmla="val 50000"/>
              <a:gd name="adj2" fmla="val 52390"/>
            </a:avLst>
          </a:prstGeom>
          <a:gradFill rotWithShape="1">
            <a:gsLst>
              <a:gs pos="0">
                <a:srgbClr val="FF6600"/>
              </a:gs>
              <a:gs pos="100000">
                <a:schemeClr val="folHlink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pic>
        <p:nvPicPr>
          <p:cNvPr id="44041" name="Picture 9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uiExpand="1" build="p"/>
      <p:bldP spid="44039" grpId="0" animBg="1"/>
      <p:bldP spid="440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74871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b="1">
                <a:solidFill>
                  <a:schemeClr val="folHlink"/>
                </a:solidFill>
              </a:rPr>
              <a:t>Example (continued):</a:t>
            </a:r>
            <a:r>
              <a:rPr lang="en-GB">
                <a:solidFill>
                  <a:schemeClr val="folHlink"/>
                </a:solidFill>
              </a:rPr>
              <a:t>  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An outlier would be a value less than 	</a:t>
            </a:r>
            <a:r>
              <a:rPr lang="en-GB" b="1">
                <a:solidFill>
                  <a:schemeClr val="folHlink"/>
                </a:solidFill>
              </a:rPr>
              <a:t>(</a:t>
            </a:r>
            <a:r>
              <a:rPr lang="en-GB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chemeClr val="folHlink"/>
                </a:solidFill>
              </a:rPr>
              <a:t>1</a:t>
            </a:r>
            <a:r>
              <a:rPr lang="en-GB" b="1">
                <a:solidFill>
                  <a:schemeClr val="folHlink"/>
                </a:solidFill>
              </a:rPr>
              <a:t> – 1.5 </a:t>
            </a:r>
            <a:r>
              <a:rPr lang="en-US" b="1">
                <a:solidFill>
                  <a:schemeClr val="folHlink"/>
                </a:solidFill>
              </a:rPr>
              <a:t>× IQR)</a:t>
            </a:r>
            <a:r>
              <a:rPr lang="en-US"/>
              <a:t> </a:t>
            </a:r>
            <a:br>
              <a:rPr lang="en-US"/>
            </a:br>
            <a:r>
              <a:rPr lang="en-US"/>
              <a:t>						</a:t>
            </a:r>
            <a:r>
              <a:rPr lang="en-GB">
                <a:solidFill>
                  <a:schemeClr val="folHlink"/>
                </a:solidFill>
              </a:rPr>
              <a:t>17 – 1.5 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× 6 = </a:t>
            </a:r>
            <a:r>
              <a:rPr lang="en-US" b="1">
                <a:solidFill>
                  <a:srgbClr val="FF6600"/>
                </a:solidFill>
                <a:cs typeface="Arial" charset="0"/>
              </a:rPr>
              <a:t>8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 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cs typeface="Arial" charset="0"/>
              </a:rPr>
              <a:t>		    or a value more than 	</a:t>
            </a:r>
            <a:r>
              <a:rPr lang="en-US" b="1">
                <a:solidFill>
                  <a:schemeClr val="folHlink"/>
                </a:solidFill>
              </a:rPr>
              <a:t>(</a:t>
            </a:r>
            <a:r>
              <a:rPr lang="en-US" b="1" i="1">
                <a:solidFill>
                  <a:schemeClr val="folHlink"/>
                </a:solidFill>
                <a:latin typeface="Times New Roman" pitchFamily="18" charset="0"/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+ 1.5 × IQR)</a:t>
            </a:r>
            <a:r>
              <a:rPr lang="en-US"/>
              <a:t> </a:t>
            </a:r>
            <a:br>
              <a:rPr lang="en-US"/>
            </a:br>
            <a:r>
              <a:rPr lang="en-US"/>
              <a:t>						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23 + 1.5 </a:t>
            </a:r>
            <a:r>
              <a:rPr lang="en-US">
                <a:solidFill>
                  <a:schemeClr val="folHlink"/>
                </a:solidFill>
              </a:rPr>
              <a:t>× 6 = </a:t>
            </a:r>
            <a:r>
              <a:rPr lang="en-US" b="1">
                <a:solidFill>
                  <a:srgbClr val="FF6600"/>
                </a:solidFill>
              </a:rPr>
              <a:t>32</a:t>
            </a:r>
            <a:r>
              <a:rPr lang="en-US">
                <a:solidFill>
                  <a:schemeClr val="folHlink"/>
                </a:solidFill>
              </a:rPr>
              <a:t>.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</a:rPr>
              <a:t>So the value </a:t>
            </a:r>
            <a:r>
              <a:rPr lang="en-US" b="1">
                <a:solidFill>
                  <a:srgbClr val="FF6600"/>
                </a:solidFill>
              </a:rPr>
              <a:t>58</a:t>
            </a:r>
            <a:r>
              <a:rPr lang="en-US">
                <a:solidFill>
                  <a:schemeClr val="folHlink"/>
                </a:solidFill>
              </a:rPr>
              <a:t> is an outlier.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Outliers</a:t>
            </a:r>
          </a:p>
        </p:txBody>
      </p:sp>
      <p:pic>
        <p:nvPicPr>
          <p:cNvPr id="45064" name="Picture 8" descr="boxplo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076700"/>
            <a:ext cx="7048500" cy="1714500"/>
          </a:xfrm>
          <a:prstGeom prst="rect">
            <a:avLst/>
          </a:prstGeom>
          <a:noFill/>
        </p:spPr>
      </p:pic>
      <p:sp>
        <p:nvSpPr>
          <p:cNvPr id="45065" name="Freeform 9"/>
          <p:cNvSpPr>
            <a:spLocks/>
          </p:cNvSpPr>
          <p:nvPr/>
        </p:nvSpPr>
        <p:spPr bwMode="auto">
          <a:xfrm>
            <a:off x="4356100" y="3357563"/>
            <a:ext cx="3240088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47"/>
              </a:cxn>
              <a:cxn ang="0">
                <a:pos x="1104" y="171"/>
              </a:cxn>
              <a:cxn ang="0">
                <a:pos x="1508" y="351"/>
              </a:cxn>
              <a:cxn ang="0">
                <a:pos x="1996" y="681"/>
              </a:cxn>
            </a:cxnLst>
            <a:rect l="0" t="0" r="r" b="b"/>
            <a:pathLst>
              <a:path w="1996" h="681">
                <a:moveTo>
                  <a:pt x="0" y="0"/>
                </a:moveTo>
                <a:cubicBezTo>
                  <a:pt x="93" y="8"/>
                  <a:pt x="376" y="19"/>
                  <a:pt x="560" y="47"/>
                </a:cubicBezTo>
                <a:cubicBezTo>
                  <a:pt x="744" y="75"/>
                  <a:pt x="946" y="120"/>
                  <a:pt x="1104" y="171"/>
                </a:cubicBezTo>
                <a:cubicBezTo>
                  <a:pt x="1262" y="222"/>
                  <a:pt x="1359" y="266"/>
                  <a:pt x="1508" y="351"/>
                </a:cubicBezTo>
                <a:cubicBezTo>
                  <a:pt x="1657" y="436"/>
                  <a:pt x="1894" y="612"/>
                  <a:pt x="1996" y="681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5066" name="Picture 10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9" name="Picture 9" descr="statistics_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25290" name="Text Box 10"/>
          <p:cNvSpPr txBox="1">
            <a:spLocks noChangeArrowheads="1"/>
          </p:cNvSpPr>
          <p:nvPr/>
        </p:nvSpPr>
        <p:spPr bwMode="auto">
          <a:xfrm rot="16200000">
            <a:off x="-2228850" y="2884488"/>
            <a:ext cx="53292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b="1">
                <a:solidFill>
                  <a:srgbClr val="FFFFFF"/>
                </a:solidFill>
                <a:cs typeface="Arial" charset="0"/>
              </a:rPr>
              <a:t>Contents</a:t>
            </a:r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445250" y="66405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2005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887413" y="6654800"/>
            <a:ext cx="1116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24649F56-6F7F-43C8-9617-668350511273}" type="slidenum">
              <a:rPr lang="en-GB" sz="1000">
                <a:solidFill>
                  <a:srgbClr val="5B0091"/>
                </a:solidFill>
                <a:cs typeface="Arial" charset="0"/>
              </a:rPr>
              <a:pPr algn="l">
                <a:spcBef>
                  <a:spcPct val="50000"/>
                </a:spcBef>
              </a:pPr>
              <a:t>26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35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1185863" y="2106613"/>
            <a:ext cx="74898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Simple graphical representations of data: histograms, stem-and-leaf diagrams, quartiles and box plots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Outliers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b="1">
                <a:solidFill>
                  <a:srgbClr val="000066"/>
                </a:solidFill>
                <a:cs typeface="Arial" charset="0"/>
              </a:rPr>
              <a:t>Cumulative frequency diagrams and linear interpolation</a:t>
            </a:r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1116013" y="2060575"/>
            <a:ext cx="7343775" cy="1800225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863600" y="71438"/>
            <a:ext cx="6516688" cy="549275"/>
          </a:xfrm>
        </p:spPr>
        <p:txBody>
          <a:bodyPr/>
          <a:lstStyle/>
          <a:p>
            <a:r>
              <a:rPr lang="en-GB"/>
              <a:t>Cumulative frequency diagrams</a:t>
            </a:r>
          </a:p>
        </p:txBody>
      </p:sp>
      <p:pic>
        <p:nvPicPr>
          <p:cNvPr id="225288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25297" name="Picture 17" descr="back_btn_colour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4716463" y="3571875"/>
          <a:ext cx="4046537" cy="2378075"/>
        </p:xfrm>
        <a:graphic>
          <a:graphicData uri="http://schemas.openxmlformats.org/presentationml/2006/ole">
            <p:oleObj spid="_x0000_s46088" name="Chart" r:id="rId3" imgW="3533648" imgH="2076365" progId="Excel.Chart.8">
              <p:embed/>
            </p:oleObj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7487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 </a:t>
            </a:r>
            <a:r>
              <a:rPr lang="en-GB" b="1">
                <a:solidFill>
                  <a:srgbClr val="FF6600"/>
                </a:solidFill>
              </a:rPr>
              <a:t>cumulative frequency diagram</a:t>
            </a:r>
            <a:r>
              <a:rPr lang="en-GB">
                <a:solidFill>
                  <a:schemeClr val="folHlink"/>
                </a:solidFill>
              </a:rPr>
              <a:t> is useful for finding the median and the quartiles from data given in a </a:t>
            </a:r>
            <a:r>
              <a:rPr lang="en-GB" b="1">
                <a:solidFill>
                  <a:srgbClr val="FF6600"/>
                </a:solidFill>
              </a:rPr>
              <a:t>grouped frequency</a:t>
            </a:r>
            <a:r>
              <a:rPr lang="en-GB">
                <a:solidFill>
                  <a:schemeClr val="folHlink"/>
                </a:solidFill>
              </a:rPr>
              <a:t> table.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There are some important points to remember: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Cumulative frequency diagrams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23850" y="2852738"/>
            <a:ext cx="7632700" cy="319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>
                <a:solidFill>
                  <a:srgbClr val="000066"/>
                </a:solidFill>
              </a:rPr>
              <a:t>the cumulative frequencies should be plotted </a:t>
            </a:r>
            <a:r>
              <a:rPr lang="en-US" b="1">
                <a:solidFill>
                  <a:srgbClr val="FF6600"/>
                </a:solidFill>
              </a:rPr>
              <a:t>above</a:t>
            </a:r>
            <a:r>
              <a:rPr lang="en-US">
                <a:solidFill>
                  <a:srgbClr val="000066"/>
                </a:solidFill>
              </a:rPr>
              <a:t> the upper class boundaries of the intervals – </a:t>
            </a:r>
            <a:r>
              <a:rPr lang="en-US" b="1">
                <a:solidFill>
                  <a:srgbClr val="FF6600"/>
                </a:solidFill>
              </a:rPr>
              <a:t>don’t</a:t>
            </a:r>
            <a:r>
              <a:rPr lang="en-US">
                <a:solidFill>
                  <a:srgbClr val="000066"/>
                </a:solidFill>
              </a:rPr>
              <a:t> use the mid-point.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>
                <a:solidFill>
                  <a:srgbClr val="000066"/>
                </a:solidFill>
              </a:rPr>
              <a:t>points can be joined by a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 b="1">
                <a:solidFill>
                  <a:srgbClr val="FF6600"/>
                </a:solidFill>
              </a:rPr>
              <a:t>straight line</a:t>
            </a:r>
            <a:r>
              <a:rPr lang="en-US">
                <a:solidFill>
                  <a:srgbClr val="000066"/>
                </a:solidFill>
              </a:rPr>
              <a:t> (for a cumulative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frequency polygon) or by a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 b="1">
                <a:solidFill>
                  <a:srgbClr val="FF6600"/>
                </a:solidFill>
              </a:rPr>
              <a:t>curve</a:t>
            </a:r>
            <a:r>
              <a:rPr lang="en-US">
                <a:solidFill>
                  <a:srgbClr val="000066"/>
                </a:solidFill>
              </a:rPr>
              <a:t> (for a cumulative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frequency curve). 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46087" name="Picture 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80063" y="5895975"/>
            <a:ext cx="2424112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solidFill>
                  <a:schemeClr val="folHlink"/>
                </a:solidFill>
              </a:rPr>
              <a:t>A cumulative frequency </a:t>
            </a:r>
            <a:r>
              <a:rPr lang="en-GB" sz="2000" b="1">
                <a:solidFill>
                  <a:srgbClr val="FF6600"/>
                </a:solidFill>
              </a:rPr>
              <a:t>polygon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6948488" y="5084763"/>
            <a:ext cx="0" cy="884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088" grpId="0"/>
      <p:bldP spid="46086" grpId="0" build="p"/>
      <p:bldP spid="46090" grpId="0"/>
      <p:bldP spid="460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351838" cy="83820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A survey was carried out into the number of hours a group of employees worked.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47236" name="Text Box 132"/>
          <p:cNvSpPr txBox="1">
            <a:spLocks noChangeArrowheads="1"/>
          </p:cNvSpPr>
          <p:nvPr/>
        </p:nvSpPr>
        <p:spPr bwMode="auto">
          <a:xfrm>
            <a:off x="323850" y="4843463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table below shows the </a:t>
            </a:r>
            <a:r>
              <a:rPr lang="en-GB" b="1">
                <a:solidFill>
                  <a:srgbClr val="FF6600"/>
                </a:solidFill>
              </a:rPr>
              <a:t>cumulative frequencies</a:t>
            </a:r>
            <a:r>
              <a:rPr lang="en-GB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47369" name="Rectangle 2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Cumulative frequency diagrams</a:t>
            </a:r>
          </a:p>
        </p:txBody>
      </p:sp>
      <p:graphicFrame>
        <p:nvGraphicFramePr>
          <p:cNvPr id="47368" name="Group 264"/>
          <p:cNvGraphicFramePr>
            <a:graphicFrameLocks noGrp="1"/>
          </p:cNvGraphicFramePr>
          <p:nvPr>
            <p:ph sz="half" idx="4294967295"/>
          </p:nvPr>
        </p:nvGraphicFramePr>
        <p:xfrm>
          <a:off x="468313" y="1989138"/>
          <a:ext cx="3455987" cy="2580323"/>
        </p:xfrm>
        <a:graphic>
          <a:graphicData uri="http://schemas.openxmlformats.org/drawingml/2006/table">
            <a:tbl>
              <a:tblPr/>
              <a:tblGrid>
                <a:gridCol w="1800225"/>
                <a:gridCol w="1655762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Hours worked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 –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–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– 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– 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– 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– 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4500563" y="2133600"/>
            <a:ext cx="41767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</a:t>
            </a:r>
            <a:r>
              <a:rPr lang="en-GB" b="1">
                <a:solidFill>
                  <a:srgbClr val="FF6600"/>
                </a:solidFill>
              </a:rPr>
              <a:t>upper class boundary</a:t>
            </a:r>
            <a:r>
              <a:rPr lang="en-GB">
                <a:solidFill>
                  <a:schemeClr val="folHlink"/>
                </a:solidFill>
              </a:rPr>
              <a:t> (u.c.b.) of the first interval is actually 9.5 (as it contains all values from 0.5 up to 9.5). </a:t>
            </a:r>
          </a:p>
        </p:txBody>
      </p:sp>
      <p:graphicFrame>
        <p:nvGraphicFramePr>
          <p:cNvPr id="47470" name="Group 366"/>
          <p:cNvGraphicFramePr>
            <a:graphicFrameLocks noGrp="1"/>
          </p:cNvGraphicFramePr>
          <p:nvPr>
            <p:ph idx="1"/>
          </p:nvPr>
        </p:nvGraphicFramePr>
        <p:xfrm>
          <a:off x="1476375" y="5470525"/>
          <a:ext cx="5673725" cy="914400"/>
        </p:xfrm>
        <a:graphic>
          <a:graphicData uri="http://schemas.openxmlformats.org/drawingml/2006/table">
            <a:tbl>
              <a:tblPr/>
              <a:tblGrid>
                <a:gridCol w="1065213"/>
                <a:gridCol w="647700"/>
                <a:gridCol w="792162"/>
                <a:gridCol w="792163"/>
                <a:gridCol w="792162"/>
                <a:gridCol w="792163"/>
                <a:gridCol w="7921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u.c.b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c.f.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471" name="Picture 36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0" name="Object 26"/>
          <p:cNvGraphicFramePr>
            <a:graphicFrameLocks noChangeAspect="1"/>
          </p:cNvGraphicFramePr>
          <p:nvPr>
            <p:ph idx="4294967295"/>
          </p:nvPr>
        </p:nvGraphicFramePr>
        <p:xfrm>
          <a:off x="3708400" y="692150"/>
          <a:ext cx="4967288" cy="3378200"/>
        </p:xfrm>
        <a:graphic>
          <a:graphicData uri="http://schemas.openxmlformats.org/presentationml/2006/ole">
            <p:oleObj spid="_x0000_s52250" name="Chart" r:id="rId3" imgW="3838448" imgH="2609765" progId="Excel.Chart.8">
              <p:embed/>
            </p:oleObj>
          </a:graphicData>
        </a:graphic>
      </p:graphicFrame>
      <p:sp>
        <p:nvSpPr>
          <p:cNvPr id="5225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Cumulative frequency diagrams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323850" y="908050"/>
            <a:ext cx="3455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As well as plotting the points given in the previous table, we also plot the point (0.5, 0) – no one worked less than 0.5 hours.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323850" y="3789363"/>
            <a:ext cx="85693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We can estimate the </a:t>
            </a:r>
            <a:r>
              <a:rPr lang="en-GB" b="1">
                <a:solidFill>
                  <a:srgbClr val="FF6600"/>
                </a:solidFill>
              </a:rPr>
              <a:t>median</a:t>
            </a:r>
            <a:r>
              <a:rPr lang="en-GB">
                <a:solidFill>
                  <a:schemeClr val="folHlink"/>
                </a:solidFill>
              </a:rPr>
              <a:t> by drawing a line across at one half of the total frequency, i.e. at 70. We see that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2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6600"/>
                </a:solidFill>
                <a:cs typeface="Arial" charset="0"/>
              </a:rPr>
              <a:t>≈</a:t>
            </a:r>
            <a:r>
              <a:rPr lang="en-GB" b="1">
                <a:solidFill>
                  <a:srgbClr val="FF6600"/>
                </a:solidFill>
              </a:rPr>
              <a:t> 43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For the </a:t>
            </a:r>
            <a:r>
              <a:rPr lang="en-GB" b="1">
                <a:solidFill>
                  <a:srgbClr val="FF6600"/>
                </a:solidFill>
              </a:rPr>
              <a:t>lower quartile</a:t>
            </a:r>
            <a:r>
              <a:rPr lang="en-GB">
                <a:solidFill>
                  <a:schemeClr val="folHlink"/>
                </a:solidFill>
              </a:rPr>
              <a:t>, a line is drawn at 0.25 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× 140 = 35.  This gives </a:t>
            </a:r>
            <a:r>
              <a:rPr lang="en-US" b="1" i="1">
                <a:solidFill>
                  <a:srgbClr val="FF6600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b="1" baseline="-25000">
                <a:solidFill>
                  <a:srgbClr val="FF6600"/>
                </a:solidFill>
                <a:cs typeface="Arial" charset="0"/>
              </a:rPr>
              <a:t>1</a:t>
            </a:r>
            <a:r>
              <a:rPr lang="en-US" b="1">
                <a:solidFill>
                  <a:srgbClr val="FF6600"/>
                </a:solidFill>
                <a:cs typeface="Arial" charset="0"/>
              </a:rPr>
              <a:t> ≈ 36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.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cs typeface="Arial" charset="0"/>
              </a:rPr>
              <a:t>Drawing a line at 0.75 </a:t>
            </a:r>
            <a:r>
              <a:rPr lang="en-US">
                <a:solidFill>
                  <a:schemeClr val="folHlink"/>
                </a:solidFill>
              </a:rPr>
              <a:t>× 140 = 105, we see that </a:t>
            </a:r>
            <a:r>
              <a:rPr lang="en-GB" b="1" i="1">
                <a:solidFill>
                  <a:srgbClr val="FF6600"/>
                </a:solidFill>
                <a:latin typeface="Times New Roman" pitchFamily="18" charset="0"/>
              </a:rPr>
              <a:t>Q</a:t>
            </a:r>
            <a:r>
              <a:rPr lang="en-GB" b="1" baseline="-25000">
                <a:solidFill>
                  <a:srgbClr val="FF6600"/>
                </a:solidFill>
              </a:rPr>
              <a:t>3</a:t>
            </a:r>
            <a:r>
              <a:rPr lang="en-GB" b="1">
                <a:solidFill>
                  <a:srgbClr val="FF6600"/>
                </a:solidFill>
              </a:rPr>
              <a:t> ≈ 48</a:t>
            </a:r>
            <a:r>
              <a:rPr lang="en-GB">
                <a:solidFill>
                  <a:schemeClr val="folHlink"/>
                </a:solidFill>
              </a:rPr>
              <a:t>.</a:t>
            </a:r>
            <a:endParaRPr lang="en-US">
              <a:solidFill>
                <a:schemeClr val="folHlink"/>
              </a:solidFill>
            </a:endParaRPr>
          </a:p>
        </p:txBody>
      </p:sp>
      <p:pic>
        <p:nvPicPr>
          <p:cNvPr id="52255" name="Picture 3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4500563" y="2492375"/>
            <a:ext cx="2447925" cy="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6948488" y="2492375"/>
            <a:ext cx="0" cy="792163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>
            <a:off x="4500563" y="2852738"/>
            <a:ext cx="2016125" cy="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6516688" y="2852738"/>
            <a:ext cx="0" cy="43180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4500563" y="2060575"/>
            <a:ext cx="2808287" cy="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7308850" y="2133600"/>
            <a:ext cx="0" cy="1150938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2271" name="Group 47"/>
          <p:cNvGrpSpPr>
            <a:grpSpLocks/>
          </p:cNvGrpSpPr>
          <p:nvPr/>
        </p:nvGrpSpPr>
        <p:grpSpPr bwMode="auto">
          <a:xfrm>
            <a:off x="5003800" y="4652963"/>
            <a:ext cx="3529013" cy="1871662"/>
            <a:chOff x="3152" y="2931"/>
            <a:chExt cx="2223" cy="1179"/>
          </a:xfrm>
        </p:grpSpPr>
        <p:sp>
          <p:nvSpPr>
            <p:cNvPr id="52269" name="AutoShape 45"/>
            <p:cNvSpPr>
              <a:spLocks noChangeArrowheads="1"/>
            </p:cNvSpPr>
            <p:nvPr/>
          </p:nvSpPr>
          <p:spPr bwMode="auto">
            <a:xfrm>
              <a:off x="3152" y="2931"/>
              <a:ext cx="2223" cy="1179"/>
            </a:xfrm>
            <a:prstGeom prst="cloudCallout">
              <a:avLst>
                <a:gd name="adj1" fmla="val -52699"/>
                <a:gd name="adj2" fmla="val -54412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70" name="Text Box 46"/>
            <p:cNvSpPr txBox="1">
              <a:spLocks noChangeArrowheads="1"/>
            </p:cNvSpPr>
            <p:nvPr/>
          </p:nvSpPr>
          <p:spPr bwMode="auto">
            <a:xfrm>
              <a:off x="3379" y="3113"/>
              <a:ext cx="1723" cy="82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folHlink"/>
                  </a:solidFill>
                </a:rPr>
                <a:t>You don’t need to add 1 before halving the frequency when the data is cumulative</a:t>
              </a:r>
            </a:p>
          </p:txBody>
        </p:sp>
      </p:grp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1235075" y="5940425"/>
            <a:ext cx="61023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</a:rPr>
              <a:t>So the </a:t>
            </a:r>
            <a:r>
              <a:rPr lang="en-GB" b="1">
                <a:solidFill>
                  <a:srgbClr val="FF6600"/>
                </a:solidFill>
              </a:rPr>
              <a:t>inter-quartile range</a:t>
            </a:r>
            <a:r>
              <a:rPr lang="en-GB">
                <a:solidFill>
                  <a:schemeClr val="folHlink"/>
                </a:solidFill>
              </a:rPr>
              <a:t> is 48 – 36 = </a:t>
            </a:r>
            <a:r>
              <a:rPr lang="en-GB" b="1">
                <a:solidFill>
                  <a:srgbClr val="FF6600"/>
                </a:solidFill>
              </a:rPr>
              <a:t>12</a:t>
            </a:r>
            <a:r>
              <a:rPr lang="en-GB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 animBg="1"/>
      <p:bldP spid="52257" grpId="0" animBg="1"/>
      <p:bldP spid="52259" grpId="0" animBg="1"/>
      <p:bldP spid="52260" grpId="0" animBg="1"/>
      <p:bldP spid="52261" grpId="0" animBg="1"/>
      <p:bldP spid="52262" grpId="0" animBg="1"/>
      <p:bldP spid="52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7137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 </a:t>
            </a:r>
            <a:r>
              <a:rPr lang="en-GB" b="1">
                <a:solidFill>
                  <a:srgbClr val="FF6600"/>
                </a:solidFill>
              </a:rPr>
              <a:t>histogram</a:t>
            </a:r>
            <a:r>
              <a:rPr lang="en-GB">
                <a:solidFill>
                  <a:schemeClr val="folHlink"/>
                </a:solidFill>
              </a:rPr>
              <a:t> can be used to display grouped continuous data.  There are some important points to remember: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1835150" y="4038600"/>
            <a:ext cx="4535488" cy="792163"/>
            <a:chOff x="1156" y="2544"/>
            <a:chExt cx="2857" cy="499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156" y="2544"/>
              <a:ext cx="2857" cy="49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8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1207" y="2546"/>
            <a:ext cx="2750" cy="464"/>
          </p:xfrm>
          <a:graphic>
            <a:graphicData uri="http://schemas.openxmlformats.org/presentationml/2006/ole">
              <p:oleObj spid="_x0000_s13318" name="Equation" r:id="rId3" imgW="4368600" imgH="736560" progId="Equation.DSMT4">
                <p:embed/>
              </p:oleObj>
            </a:graphicData>
          </a:graphic>
        </p:graphicFrame>
      </p:grp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Histograms</a:t>
            </a:r>
          </a:p>
        </p:txBody>
      </p:sp>
      <p:pic>
        <p:nvPicPr>
          <p:cNvPr id="13321" name="Picture 9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0" y="1844675"/>
            <a:ext cx="8496300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The </a:t>
            </a:r>
            <a:r>
              <a:rPr lang="en-GB" b="1">
                <a:solidFill>
                  <a:srgbClr val="FF6600"/>
                </a:solidFill>
                <a:cs typeface="Arial" charset="0"/>
              </a:rPr>
              <a:t>area</a:t>
            </a:r>
            <a:r>
              <a:rPr lang="en-GB">
                <a:solidFill>
                  <a:srgbClr val="000066"/>
                </a:solidFill>
                <a:cs typeface="Arial" charset="0"/>
              </a:rPr>
              <a:t> of each bar in a histogram should be in proportion to the frequency.</a:t>
            </a:r>
          </a:p>
          <a:p>
            <a:pPr marL="271463" indent="-271463"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When the class widths are not all equal, proportional areas can be achieved by plotting the </a:t>
            </a:r>
            <a:r>
              <a:rPr lang="en-GB" b="1">
                <a:solidFill>
                  <a:srgbClr val="FF6600"/>
                </a:solidFill>
                <a:cs typeface="Arial" charset="0"/>
              </a:rPr>
              <a:t>frequency density</a:t>
            </a:r>
            <a:r>
              <a:rPr lang="en-GB">
                <a:solidFill>
                  <a:srgbClr val="000066"/>
                </a:solidFill>
                <a:cs typeface="Arial" charset="0"/>
              </a:rPr>
              <a:t> on the vertical axis, where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23850" y="4978400"/>
            <a:ext cx="8661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The </a:t>
            </a:r>
            <a:r>
              <a:rPr lang="en-GB" b="1">
                <a:solidFill>
                  <a:srgbClr val="FF6600"/>
                </a:solidFill>
                <a:cs typeface="Arial" charset="0"/>
              </a:rPr>
              <a:t>class width</a:t>
            </a:r>
            <a:r>
              <a:rPr lang="en-GB">
                <a:solidFill>
                  <a:srgbClr val="000066"/>
                </a:solidFill>
                <a:cs typeface="Arial" charset="0"/>
              </a:rPr>
              <a:t> of an interval is calculated as the difference between the smallest and largest values that could occur in that interval.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uiExpand="1" build="p"/>
      <p:bldP spid="133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3" name="Object 43"/>
          <p:cNvGraphicFramePr>
            <a:graphicFrameLocks noChangeAspect="1"/>
          </p:cNvGraphicFramePr>
          <p:nvPr>
            <p:ph idx="4294967295"/>
          </p:nvPr>
        </p:nvGraphicFramePr>
        <p:xfrm>
          <a:off x="896938" y="1958975"/>
          <a:ext cx="6267450" cy="3341688"/>
        </p:xfrm>
        <a:graphic>
          <a:graphicData uri="http://schemas.openxmlformats.org/presentationml/2006/ole">
            <p:oleObj spid="_x0000_s56363" name="Chart" r:id="rId3" imgW="4286165" imgH="2286000" progId="Excel.Chart.8">
              <p:embed/>
            </p:oleObj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6480175" cy="1203325"/>
          </a:xfrm>
          <a:prstGeom prst="rect">
            <a:avLst/>
          </a:prstGeom>
          <a:solidFill>
            <a:srgbClr val="FFFFD9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  <a:spcAft>
                <a:spcPct val="5000"/>
              </a:spcAft>
            </a:pPr>
            <a:r>
              <a:rPr lang="en-GB" b="1">
                <a:solidFill>
                  <a:schemeClr val="folHlink"/>
                </a:solidFill>
              </a:rPr>
              <a:t>Examination-style question</a:t>
            </a:r>
            <a:r>
              <a:rPr lang="en-GB">
                <a:solidFill>
                  <a:schemeClr val="folHlink"/>
                </a:solidFill>
              </a:rPr>
              <a:t>: The cumulative frequency diagram shows the marks achieved by 220 students in a maths examination.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6366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Cumulative frequency diagrams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755650" y="5121275"/>
            <a:ext cx="7632700" cy="1331913"/>
          </a:xfrm>
          <a:prstGeom prst="rect">
            <a:avLst/>
          </a:prstGeom>
          <a:solidFill>
            <a:srgbClr val="FFFFD9"/>
          </a:solidFill>
          <a:ln w="158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30000"/>
              </a:spcBef>
              <a:spcAft>
                <a:spcPct val="5000"/>
              </a:spcAft>
            </a:pPr>
            <a:r>
              <a:rPr lang="en-GB">
                <a:solidFill>
                  <a:schemeClr val="folHlink"/>
                </a:solidFill>
              </a:rPr>
              <a:t>a) Estimate the median and the 95</a:t>
            </a:r>
            <a:r>
              <a:rPr lang="en-GB" baseline="30000">
                <a:solidFill>
                  <a:schemeClr val="folHlink"/>
                </a:solidFill>
              </a:rPr>
              <a:t>th</a:t>
            </a:r>
            <a:r>
              <a:rPr lang="en-GB">
                <a:solidFill>
                  <a:schemeClr val="folHlink"/>
                </a:solidFill>
              </a:rPr>
              <a:t> percentile.</a:t>
            </a:r>
          </a:p>
          <a:p>
            <a:pPr marL="342900" indent="-342900" algn="l">
              <a:spcBef>
                <a:spcPct val="30000"/>
              </a:spcBef>
              <a:spcAft>
                <a:spcPct val="5000"/>
              </a:spcAft>
            </a:pPr>
            <a:r>
              <a:rPr lang="en-GB">
                <a:solidFill>
                  <a:schemeClr val="folHlink"/>
                </a:solidFill>
              </a:rPr>
              <a:t>b) Where should the pass mark of the examination be set if the college wishes 70% of candidates to pass?</a:t>
            </a:r>
          </a:p>
        </p:txBody>
      </p:sp>
      <p:pic>
        <p:nvPicPr>
          <p:cNvPr id="56367" name="Picture 4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363" grpId="0"/>
      <p:bldP spid="56365" grpId="0" uiExpand="1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a) The median will be approximately the 220 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÷ 2 = 110</a:t>
            </a:r>
            <a:r>
              <a:rPr lang="en-US" baseline="30000">
                <a:solidFill>
                  <a:schemeClr val="folHlink"/>
                </a:solidFill>
                <a:cs typeface="Arial" charset="0"/>
              </a:rPr>
              <a:t>th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value. This is about </a:t>
            </a:r>
            <a:r>
              <a:rPr lang="en-US" b="1">
                <a:solidFill>
                  <a:srgbClr val="FF6600"/>
                </a:solidFill>
                <a:cs typeface="Arial" charset="0"/>
              </a:rPr>
              <a:t>61%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.</a:t>
            </a: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Cumulative frequency diagrams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23850" y="4941888"/>
            <a:ext cx="8280400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The 95th percentile lies 95% of the way through the data.  A line is drawn across at 0.95 × 220 = 209.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This gives a mark of </a:t>
            </a:r>
            <a:r>
              <a:rPr lang="en-US" b="1">
                <a:solidFill>
                  <a:srgbClr val="FF6600"/>
                </a:solidFill>
              </a:rPr>
              <a:t>84%</a:t>
            </a:r>
            <a:r>
              <a:rPr lang="en-US"/>
              <a:t>.</a:t>
            </a:r>
            <a:endParaRPr lang="en-GB"/>
          </a:p>
        </p:txBody>
      </p:sp>
      <p:pic>
        <p:nvPicPr>
          <p:cNvPr id="57361" name="Picture 1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graphicFrame>
        <p:nvGraphicFramePr>
          <p:cNvPr id="57362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323850" y="908050"/>
          <a:ext cx="5976938" cy="3094038"/>
        </p:xfrm>
        <a:graphic>
          <a:graphicData uri="http://schemas.openxmlformats.org/presentationml/2006/ole">
            <p:oleObj spid="_x0000_s57362" name="Chart" r:id="rId4" imgW="4286165" imgH="2219283" progId="Excel.Chart.8">
              <p:embed/>
            </p:oleObj>
          </a:graphicData>
        </a:graphic>
      </p:graphicFrame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1258888" y="2636838"/>
            <a:ext cx="2160587" cy="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V="1">
            <a:off x="3419475" y="2636838"/>
            <a:ext cx="0" cy="64770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1258888" y="1989138"/>
            <a:ext cx="3673475" cy="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V="1">
            <a:off x="4932363" y="1989138"/>
            <a:ext cx="0" cy="129540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/>
      <p:bldP spid="57364" grpId="0" animBg="1"/>
      <p:bldP spid="57365" grpId="0" animBg="1"/>
      <p:bldP spid="57366" grpId="0" animBg="1"/>
      <p:bldP spid="573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Cumulative frequency diagrams</a:t>
            </a:r>
          </a:p>
        </p:txBody>
      </p:sp>
      <p:pic>
        <p:nvPicPr>
          <p:cNvPr id="234501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graphicFrame>
        <p:nvGraphicFramePr>
          <p:cNvPr id="23450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23850" y="908050"/>
          <a:ext cx="5976938" cy="3094038"/>
        </p:xfrm>
        <a:graphic>
          <a:graphicData uri="http://schemas.openxmlformats.org/presentationml/2006/ole">
            <p:oleObj spid="_x0000_s234502" name="Chart" r:id="rId4" imgW="4286165" imgH="2219283" progId="Excel.Chart.8">
              <p:embed/>
            </p:oleObj>
          </a:graphicData>
        </a:graphic>
      </p:graphicFrame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323850" y="4005263"/>
            <a:ext cx="79200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lphaLcParenR" startAt="2"/>
            </a:pPr>
            <a:r>
              <a:rPr lang="en-GB">
                <a:solidFill>
                  <a:schemeClr val="folHlink"/>
                </a:solidFill>
              </a:rPr>
              <a:t>The college wants 70% of 220 = 154 students to pass.  Therefore 66 students will get a mark below the pass mark.  </a:t>
            </a:r>
          </a:p>
          <a:p>
            <a:pPr marL="342900" indent="-342900"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	Drawing a line across at 66 gives a pass mark of about </a:t>
            </a:r>
            <a:r>
              <a:rPr lang="en-GB" b="1">
                <a:solidFill>
                  <a:srgbClr val="FF6600"/>
                </a:solidFill>
              </a:rPr>
              <a:t>55%</a:t>
            </a:r>
            <a:r>
              <a:rPr lang="en-GB">
                <a:solidFill>
                  <a:schemeClr val="folHlink"/>
                </a:solidFill>
              </a:rPr>
              <a:t>.</a:t>
            </a:r>
            <a:endParaRPr lang="en-US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234509" name="Line 13"/>
          <p:cNvSpPr>
            <a:spLocks noChangeShapeType="1"/>
          </p:cNvSpPr>
          <p:nvPr/>
        </p:nvSpPr>
        <p:spPr bwMode="auto">
          <a:xfrm>
            <a:off x="1270000" y="2873375"/>
            <a:ext cx="1763713" cy="1588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4510" name="Line 14"/>
          <p:cNvSpPr>
            <a:spLocks noChangeShapeType="1"/>
          </p:cNvSpPr>
          <p:nvPr/>
        </p:nvSpPr>
        <p:spPr bwMode="auto">
          <a:xfrm flipV="1">
            <a:off x="3027363" y="2852738"/>
            <a:ext cx="0" cy="431800"/>
          </a:xfrm>
          <a:prstGeom prst="line">
            <a:avLst/>
          </a:prstGeom>
          <a:noFill/>
          <a:ln w="22225">
            <a:solidFill>
              <a:srgbClr val="3399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4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4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 animBg="1"/>
      <p:bldP spid="2345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539750" y="3789363"/>
            <a:ext cx="8208963" cy="719137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748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It is possible to estimate the median, the quartiles and any percentile from a grouped frequency table </a:t>
            </a:r>
            <a:r>
              <a:rPr lang="en-GB" b="1">
                <a:solidFill>
                  <a:srgbClr val="FF6600"/>
                </a:solidFill>
              </a:rPr>
              <a:t>without</a:t>
            </a:r>
            <a:r>
              <a:rPr lang="en-GB">
                <a:solidFill>
                  <a:schemeClr val="folHlink"/>
                </a:solidFill>
              </a:rPr>
              <a:t> drawing a cumulative frequency diagram. 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1473" name="Rectangle 3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Linear interpolation</a:t>
            </a:r>
          </a:p>
        </p:txBody>
      </p:sp>
      <p:graphicFrame>
        <p:nvGraphicFramePr>
          <p:cNvPr id="61479" name="Group 39"/>
          <p:cNvGraphicFramePr>
            <a:graphicFrameLocks noGrp="1"/>
          </p:cNvGraphicFramePr>
          <p:nvPr>
            <p:ph idx="4294967295"/>
          </p:nvPr>
        </p:nvGraphicFramePr>
        <p:xfrm>
          <a:off x="446088" y="3694113"/>
          <a:ext cx="8229600" cy="758826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Mass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120 - 139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140 - 159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160 - 169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170 - 189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190 - 239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</a:tbl>
          </a:graphicData>
        </a:graphic>
      </p:graphicFrame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23850" y="4822825"/>
            <a:ext cx="6840538" cy="83820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GB">
                <a:solidFill>
                  <a:schemeClr val="folHlink"/>
                </a:solidFill>
              </a:rPr>
              <a:t>Estimate the median mass of his apples, and the value of the upper quartile.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323850" y="2471738"/>
            <a:ext cx="6911975" cy="83820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chemeClr val="folHlink"/>
                </a:solidFill>
              </a:rPr>
              <a:t>Example</a:t>
            </a:r>
            <a:r>
              <a:rPr lang="en-US">
                <a:solidFill>
                  <a:schemeClr val="folHlink"/>
                </a:solidFill>
              </a:rPr>
              <a:t>: A farmer records the mass of a sample of 500 apples:</a:t>
            </a:r>
            <a:endParaRPr lang="en-GB">
              <a:solidFill>
                <a:schemeClr val="folHlink"/>
              </a:solidFill>
            </a:endParaRPr>
          </a:p>
        </p:txBody>
      </p:sp>
      <p:pic>
        <p:nvPicPr>
          <p:cNvPr id="61478" name="Picture 3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7" grpId="0" animBg="1"/>
      <p:bldP spid="61471" grpId="0" animBg="1"/>
      <p:bldP spid="614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6" name="Rectangle 88"/>
          <p:cNvSpPr>
            <a:spLocks noChangeArrowheads="1"/>
          </p:cNvSpPr>
          <p:nvPr/>
        </p:nvSpPr>
        <p:spPr bwMode="auto">
          <a:xfrm>
            <a:off x="827088" y="1916113"/>
            <a:ext cx="6913562" cy="1008062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67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interpolation</a:t>
            </a:r>
          </a:p>
        </p:txBody>
      </p:sp>
      <p:graphicFrame>
        <p:nvGraphicFramePr>
          <p:cNvPr id="63575" name="Group 87"/>
          <p:cNvGraphicFramePr>
            <a:graphicFrameLocks noGrp="1"/>
          </p:cNvGraphicFramePr>
          <p:nvPr>
            <p:ph idx="4294967295"/>
          </p:nvPr>
        </p:nvGraphicFramePr>
        <p:xfrm>
          <a:off x="755650" y="1844675"/>
          <a:ext cx="6911975" cy="1031876"/>
        </p:xfrm>
        <a:graphic>
          <a:graphicData uri="http://schemas.openxmlformats.org/drawingml/2006/table">
            <a:tbl>
              <a:tblPr/>
              <a:tblGrid>
                <a:gridCol w="1296988"/>
                <a:gridCol w="1079500"/>
                <a:gridCol w="1150937"/>
                <a:gridCol w="1152525"/>
                <a:gridCol w="1152525"/>
                <a:gridCol w="10795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Mass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119.5 – 139.5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139.5 – 159.5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159.5 – 169.5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169.5 – 189.5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189.5 – 239.5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</a:tbl>
          </a:graphicData>
        </a:graphic>
      </p:graphicFrame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323850" y="908050"/>
            <a:ext cx="8748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data in this example has been rounded to the nearest gram. The actual class boundaries of each interval are: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323850" y="3141663"/>
            <a:ext cx="8748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median will be approximately the weight of the 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½</a:t>
            </a:r>
            <a:r>
              <a:rPr lang="en-US" i="1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= 250</a:t>
            </a:r>
            <a:r>
              <a:rPr lang="en-US" baseline="30000">
                <a:solidFill>
                  <a:schemeClr val="folHlink"/>
                </a:solidFill>
                <a:cs typeface="Arial" charset="0"/>
              </a:rPr>
              <a:t>th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apple. This lies in the interval 159.5 – 169.5. </a:t>
            </a:r>
            <a:endParaRPr lang="en-US" sz="1800" b="1">
              <a:solidFill>
                <a:srgbClr val="339966"/>
              </a:solidFill>
            </a:endParaRPr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>
            <a:off x="4433888" y="4583113"/>
            <a:ext cx="1871662" cy="0"/>
          </a:xfrm>
          <a:prstGeom prst="line">
            <a:avLst/>
          </a:prstGeom>
          <a:noFill/>
          <a:ln w="4445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57" name="Line 69"/>
          <p:cNvSpPr>
            <a:spLocks noChangeShapeType="1"/>
          </p:cNvSpPr>
          <p:nvPr/>
        </p:nvSpPr>
        <p:spPr bwMode="auto">
          <a:xfrm>
            <a:off x="1049338" y="4583113"/>
            <a:ext cx="252095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3563" name="Text Box 75"/>
          <p:cNvSpPr txBox="1">
            <a:spLocks noChangeArrowheads="1"/>
          </p:cNvSpPr>
          <p:nvPr/>
        </p:nvSpPr>
        <p:spPr bwMode="auto">
          <a:xfrm>
            <a:off x="323850" y="5502275"/>
            <a:ext cx="874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Median </a:t>
            </a:r>
            <a:r>
              <a:rPr lang="en-GB">
                <a:solidFill>
                  <a:schemeClr val="folHlink"/>
                </a:solidFill>
                <a:cs typeface="Arial" charset="0"/>
              </a:rPr>
              <a:t>≈					  (to 3 s.f.)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3565" name="Rectangle 7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3564" name="Object 76"/>
          <p:cNvGraphicFramePr>
            <a:graphicFrameLocks noChangeAspect="1"/>
          </p:cNvGraphicFramePr>
          <p:nvPr/>
        </p:nvGraphicFramePr>
        <p:xfrm>
          <a:off x="1763713" y="5368925"/>
          <a:ext cx="4156075" cy="723900"/>
        </p:xfrm>
        <a:graphic>
          <a:graphicData uri="http://schemas.openxmlformats.org/presentationml/2006/ole">
            <p:oleObj spid="_x0000_s63564" name="Equation" r:id="rId3" imgW="4152600" imgH="723600" progId="Equation.DSMT4">
              <p:embed/>
            </p:oleObj>
          </a:graphicData>
        </a:graphic>
      </p:graphicFrame>
      <p:sp>
        <p:nvSpPr>
          <p:cNvPr id="63577" name="Text Box 89"/>
          <p:cNvSpPr txBox="1">
            <a:spLocks noChangeArrowheads="1"/>
          </p:cNvSpPr>
          <p:nvPr/>
        </p:nvSpPr>
        <p:spPr bwMode="auto">
          <a:xfrm>
            <a:off x="4002088" y="4797425"/>
            <a:ext cx="28892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 b="1">
                <a:solidFill>
                  <a:srgbClr val="339966"/>
                </a:solidFill>
              </a:rPr>
              <a:t>177 values in the interval</a:t>
            </a:r>
            <a:endParaRPr lang="en-GB" sz="1800"/>
          </a:p>
        </p:txBody>
      </p:sp>
      <p:sp>
        <p:nvSpPr>
          <p:cNvPr id="63578" name="Text Box 90"/>
          <p:cNvSpPr txBox="1">
            <a:spLocks noChangeArrowheads="1"/>
          </p:cNvSpPr>
          <p:nvPr/>
        </p:nvSpPr>
        <p:spPr bwMode="auto">
          <a:xfrm>
            <a:off x="6376988" y="4400550"/>
            <a:ext cx="7556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</a:rPr>
              <a:t>169.5</a:t>
            </a:r>
            <a:endParaRPr lang="en-GB" sz="1800" b="1">
              <a:solidFill>
                <a:schemeClr val="folHlink"/>
              </a:solidFill>
            </a:endParaRPr>
          </a:p>
        </p:txBody>
      </p:sp>
      <p:sp>
        <p:nvSpPr>
          <p:cNvPr id="63579" name="Text Box 91"/>
          <p:cNvSpPr txBox="1">
            <a:spLocks noChangeArrowheads="1"/>
          </p:cNvSpPr>
          <p:nvPr/>
        </p:nvSpPr>
        <p:spPr bwMode="auto">
          <a:xfrm>
            <a:off x="3641725" y="4400550"/>
            <a:ext cx="7556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</a:rPr>
              <a:t>159.5</a:t>
            </a:r>
            <a:endParaRPr lang="en-GB" sz="1800" b="1">
              <a:solidFill>
                <a:schemeClr val="folHlink"/>
              </a:solidFill>
            </a:endParaRPr>
          </a:p>
        </p:txBody>
      </p:sp>
      <p:sp>
        <p:nvSpPr>
          <p:cNvPr id="63580" name="Text Box 92"/>
          <p:cNvSpPr txBox="1">
            <a:spLocks noChangeArrowheads="1"/>
          </p:cNvSpPr>
          <p:nvPr/>
        </p:nvSpPr>
        <p:spPr bwMode="auto">
          <a:xfrm>
            <a:off x="900113" y="4076700"/>
            <a:ext cx="2597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9966"/>
                </a:solidFill>
              </a:rPr>
              <a:t>173 values up to 159.5</a:t>
            </a:r>
            <a:endParaRPr lang="en-GB" sz="1800" b="1">
              <a:solidFill>
                <a:srgbClr val="339966"/>
              </a:solidFill>
            </a:endParaRPr>
          </a:p>
        </p:txBody>
      </p:sp>
      <p:sp>
        <p:nvSpPr>
          <p:cNvPr id="63581" name="Text Box 93"/>
          <p:cNvSpPr txBox="1">
            <a:spLocks noChangeArrowheads="1"/>
          </p:cNvSpPr>
          <p:nvPr/>
        </p:nvSpPr>
        <p:spPr bwMode="auto">
          <a:xfrm>
            <a:off x="1563688" y="6183313"/>
            <a:ext cx="64928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folHlink"/>
                </a:solidFill>
              </a:rPr>
              <a:t>l.c.b</a:t>
            </a:r>
          </a:p>
        </p:txBody>
      </p:sp>
      <p:sp>
        <p:nvSpPr>
          <p:cNvPr id="63582" name="Text Box 94"/>
          <p:cNvSpPr txBox="1">
            <a:spLocks noChangeArrowheads="1"/>
          </p:cNvSpPr>
          <p:nvPr/>
        </p:nvSpPr>
        <p:spPr bwMode="auto">
          <a:xfrm>
            <a:off x="4284663" y="6237288"/>
            <a:ext cx="142716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folHlink"/>
                </a:solidFill>
              </a:rPr>
              <a:t>class width</a:t>
            </a:r>
          </a:p>
        </p:txBody>
      </p:sp>
      <p:sp>
        <p:nvSpPr>
          <p:cNvPr id="63583" name="Line 95"/>
          <p:cNvSpPr>
            <a:spLocks noChangeShapeType="1"/>
          </p:cNvSpPr>
          <p:nvPr/>
        </p:nvSpPr>
        <p:spPr bwMode="auto">
          <a:xfrm flipV="1">
            <a:off x="1908175" y="5876925"/>
            <a:ext cx="142875" cy="360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584" name="Line 96"/>
          <p:cNvSpPr>
            <a:spLocks noChangeShapeType="1"/>
          </p:cNvSpPr>
          <p:nvPr/>
        </p:nvSpPr>
        <p:spPr bwMode="auto">
          <a:xfrm flipH="1" flipV="1">
            <a:off x="4787900" y="5876925"/>
            <a:ext cx="144463" cy="43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3585" name="Picture 97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6" grpId="0" animBg="1"/>
      <p:bldP spid="63556" grpId="0" animBg="1"/>
      <p:bldP spid="63557" grpId="0" animBg="1"/>
      <p:bldP spid="63577" grpId="0"/>
      <p:bldP spid="63578" grpId="0"/>
      <p:bldP spid="63579" grpId="0"/>
      <p:bldP spid="63580" grpId="0"/>
      <p:bldP spid="63581" grpId="0"/>
      <p:bldP spid="63582" grpId="0"/>
      <p:bldP spid="63583" grpId="0" animBg="1"/>
      <p:bldP spid="635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395288" y="981075"/>
            <a:ext cx="6840537" cy="1008063"/>
          </a:xfrm>
          <a:prstGeom prst="rect">
            <a:avLst/>
          </a:prstGeom>
          <a:solidFill>
            <a:srgbClr val="C0C0C0"/>
          </a:solidFill>
          <a:ln w="2857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557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interpolation</a:t>
            </a:r>
          </a:p>
        </p:txBody>
      </p:sp>
      <p:graphicFrame>
        <p:nvGraphicFramePr>
          <p:cNvPr id="65578" name="Group 42"/>
          <p:cNvGraphicFramePr>
            <a:graphicFrameLocks noGrp="1"/>
          </p:cNvGraphicFramePr>
          <p:nvPr>
            <p:ph idx="4294967295"/>
          </p:nvPr>
        </p:nvGraphicFramePr>
        <p:xfrm>
          <a:off x="323850" y="908050"/>
          <a:ext cx="6840538" cy="1016318"/>
        </p:xfrm>
        <a:graphic>
          <a:graphicData uri="http://schemas.openxmlformats.org/drawingml/2006/table">
            <a:tbl>
              <a:tblPr/>
              <a:tblGrid>
                <a:gridCol w="1296988"/>
                <a:gridCol w="1150937"/>
                <a:gridCol w="1152525"/>
                <a:gridCol w="1008063"/>
                <a:gridCol w="1079500"/>
                <a:gridCol w="115252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Mass (g)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119.5 – 139.5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139.5 – 159.5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159.5 – 169.5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169.5 – 189.5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189.5 – 239.5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</a:tbl>
          </a:graphicData>
        </a:graphic>
      </p:graphicFrame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323850" y="2205038"/>
            <a:ext cx="8748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upper quartile will be approximately the weight of the 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0.75</a:t>
            </a:r>
            <a:r>
              <a:rPr lang="en-US" i="1">
                <a:solidFill>
                  <a:schemeClr val="fol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= 375</a:t>
            </a:r>
            <a:r>
              <a:rPr lang="en-US" baseline="30000">
                <a:solidFill>
                  <a:schemeClr val="folHlink"/>
                </a:solidFill>
                <a:cs typeface="Arial" charset="0"/>
              </a:rPr>
              <a:t>th</a:t>
            </a:r>
            <a:r>
              <a:rPr lang="en-US">
                <a:solidFill>
                  <a:schemeClr val="folHlink"/>
                </a:solidFill>
                <a:cs typeface="Arial" charset="0"/>
              </a:rPr>
              <a:t> apple. This lies in the interval 169.5 – 189.5. </a:t>
            </a:r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4321175" y="3676650"/>
            <a:ext cx="1871663" cy="0"/>
          </a:xfrm>
          <a:prstGeom prst="line">
            <a:avLst/>
          </a:prstGeom>
          <a:noFill/>
          <a:ln w="44450">
            <a:solidFill>
              <a:srgbClr val="FF66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1008063" y="3678238"/>
            <a:ext cx="252095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431800" y="4848225"/>
            <a:ext cx="824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Upper quartile </a:t>
            </a:r>
            <a:r>
              <a:rPr lang="en-GB">
                <a:solidFill>
                  <a:schemeClr val="folHlink"/>
                </a:solidFill>
                <a:cs typeface="Arial" charset="0"/>
              </a:rPr>
              <a:t>≈					  (to 3 s.f.)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5568" name="Object 32"/>
          <p:cNvGraphicFramePr>
            <a:graphicFrameLocks noChangeAspect="1"/>
          </p:cNvGraphicFramePr>
          <p:nvPr/>
        </p:nvGraphicFramePr>
        <p:xfrm>
          <a:off x="2790825" y="4708525"/>
          <a:ext cx="4194175" cy="736600"/>
        </p:xfrm>
        <a:graphic>
          <a:graphicData uri="http://schemas.openxmlformats.org/presentationml/2006/ole">
            <p:oleObj spid="_x0000_s65568" name="Equation" r:id="rId3" imgW="4190760" imgH="736560" progId="Equation.DSMT4">
              <p:embed/>
            </p:oleObj>
          </a:graphicData>
        </a:graphic>
      </p:graphicFrame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4032250" y="3854450"/>
            <a:ext cx="27622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 b="1">
                <a:solidFill>
                  <a:srgbClr val="339966"/>
                </a:solidFill>
              </a:rPr>
              <a:t>97 values in the interval</a:t>
            </a:r>
            <a:endParaRPr lang="en-GB" sz="1800" b="1">
              <a:solidFill>
                <a:srgbClr val="339966"/>
              </a:solidFill>
            </a:endParaRP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6264275" y="3494088"/>
            <a:ext cx="7556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</a:rPr>
              <a:t>189.5</a:t>
            </a:r>
            <a:endParaRPr lang="en-GB" sz="1800" b="1">
              <a:solidFill>
                <a:schemeClr val="folHlink"/>
              </a:solidFill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3529013" y="3494088"/>
            <a:ext cx="7556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</a:rPr>
              <a:t>169.5</a:t>
            </a:r>
            <a:endParaRPr lang="en-GB" sz="1800" b="1">
              <a:solidFill>
                <a:schemeClr val="folHlink"/>
              </a:solidFill>
            </a:endParaRP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936625" y="3206750"/>
            <a:ext cx="2597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9966"/>
                </a:solidFill>
              </a:rPr>
              <a:t>350 values up to 169.5</a:t>
            </a:r>
            <a:endParaRPr lang="en-GB" sz="1800" b="1">
              <a:solidFill>
                <a:srgbClr val="339966"/>
              </a:solidFill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8355013" y="5980113"/>
            <a:ext cx="788987" cy="715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 animBg="1"/>
      <p:bldP spid="65565" grpId="0" animBg="1"/>
      <p:bldP spid="65579" grpId="0"/>
      <p:bldP spid="65580" grpId="0"/>
      <p:bldP spid="65581" grpId="0"/>
      <p:bldP spid="65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8" name="Group 422"/>
          <p:cNvGrpSpPr>
            <a:grpSpLocks/>
          </p:cNvGrpSpPr>
          <p:nvPr/>
        </p:nvGrpSpPr>
        <p:grpSpPr bwMode="auto">
          <a:xfrm>
            <a:off x="5003800" y="2133600"/>
            <a:ext cx="3889375" cy="4319588"/>
            <a:chOff x="3152" y="1344"/>
            <a:chExt cx="2450" cy="2721"/>
          </a:xfrm>
        </p:grpSpPr>
        <p:sp>
          <p:nvSpPr>
            <p:cNvPr id="14757" name="AutoShape 421"/>
            <p:cNvSpPr>
              <a:spLocks noChangeArrowheads="1"/>
            </p:cNvSpPr>
            <p:nvPr/>
          </p:nvSpPr>
          <p:spPr bwMode="auto">
            <a:xfrm>
              <a:off x="3198" y="1389"/>
              <a:ext cx="2404" cy="2676"/>
            </a:xfrm>
            <a:prstGeom prst="irregularSeal1">
              <a:avLst/>
            </a:prstGeom>
            <a:solidFill>
              <a:srgbClr val="969696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559" name="AutoShape 223"/>
            <p:cNvSpPr>
              <a:spLocks noChangeArrowheads="1"/>
            </p:cNvSpPr>
            <p:nvPr/>
          </p:nvSpPr>
          <p:spPr bwMode="auto">
            <a:xfrm>
              <a:off x="3152" y="1344"/>
              <a:ext cx="2404" cy="2676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2000">
                  <a:solidFill>
                    <a:schemeClr val="folHlink"/>
                  </a:solidFill>
                </a:rPr>
                <a:t>Notice that the </a:t>
              </a:r>
            </a:p>
            <a:p>
              <a:r>
                <a:rPr lang="en-GB" sz="2000">
                  <a:solidFill>
                    <a:schemeClr val="folHlink"/>
                  </a:solidFill>
                </a:rPr>
                <a:t>class widths are not all </a:t>
              </a:r>
            </a:p>
            <a:p>
              <a:r>
                <a:rPr lang="en-GB" sz="2000">
                  <a:solidFill>
                    <a:schemeClr val="folHlink"/>
                  </a:solidFill>
                </a:rPr>
                <a:t>equal – frequency</a:t>
              </a:r>
            </a:p>
            <a:p>
              <a:r>
                <a:rPr lang="en-GB" sz="2000">
                  <a:solidFill>
                    <a:schemeClr val="folHlink"/>
                  </a:solidFill>
                </a:rPr>
                <a:t>densities need to</a:t>
              </a:r>
            </a:p>
            <a:p>
              <a:r>
                <a:rPr lang="en-GB" sz="2000">
                  <a:solidFill>
                    <a:schemeClr val="folHlink"/>
                  </a:solidFill>
                </a:rPr>
                <a:t>be used.</a:t>
              </a:r>
            </a:p>
          </p:txBody>
        </p:sp>
      </p:grpSp>
      <p:sp>
        <p:nvSpPr>
          <p:cNvPr id="14627" name="Rectangle 2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Histograms</a:t>
            </a:r>
          </a:p>
        </p:txBody>
      </p:sp>
      <p:graphicFrame>
        <p:nvGraphicFramePr>
          <p:cNvPr id="14976" name="Group 640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2349500"/>
          <a:ext cx="4038600" cy="3566160"/>
        </p:xfrm>
        <a:graphic>
          <a:graphicData uri="http://schemas.openxmlformats.org/drawingml/2006/table">
            <a:tbl>
              <a:tblPr/>
              <a:tblGrid>
                <a:gridCol w="2084388"/>
                <a:gridCol w="1954212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Weight loss (kg)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 – 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 – 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 – 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 – 10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– 15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– 25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395288" y="27813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4866" name="Group 530"/>
          <p:cNvGraphicFramePr>
            <a:graphicFrameLocks noGrp="1"/>
          </p:cNvGraphicFramePr>
          <p:nvPr>
            <p:ph sz="quarter" idx="4294967295"/>
          </p:nvPr>
        </p:nvGraphicFramePr>
        <p:xfrm>
          <a:off x="4859338" y="2349500"/>
          <a:ext cx="4038600" cy="3566160"/>
        </p:xfrm>
        <a:graphic>
          <a:graphicData uri="http://schemas.openxmlformats.org/drawingml/2006/table">
            <a:tbl>
              <a:tblPr/>
              <a:tblGrid>
                <a:gridCol w="2071687"/>
                <a:gridCol w="1966913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 density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E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25" name="Text Box 289"/>
          <p:cNvSpPr txBox="1">
            <a:spLocks noChangeArrowheads="1"/>
          </p:cNvSpPr>
          <p:nvPr/>
        </p:nvSpPr>
        <p:spPr bwMode="auto">
          <a:xfrm>
            <a:off x="323850" y="908050"/>
            <a:ext cx="8280400" cy="83820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50 overweight adults tested a new diet. The table shows the amount of weight they lost (in kg) in 6 months. </a:t>
            </a:r>
          </a:p>
        </p:txBody>
      </p:sp>
      <p:sp>
        <p:nvSpPr>
          <p:cNvPr id="14977" name="AutoShape 641"/>
          <p:cNvSpPr>
            <a:spLocks noChangeArrowheads="1"/>
          </p:cNvSpPr>
          <p:nvPr/>
        </p:nvSpPr>
        <p:spPr bwMode="auto">
          <a:xfrm>
            <a:off x="4211638" y="3789363"/>
            <a:ext cx="1008062" cy="647700"/>
          </a:xfrm>
          <a:prstGeom prst="rightArrow">
            <a:avLst>
              <a:gd name="adj1" fmla="val 50000"/>
              <a:gd name="adj2" fmla="val 38909"/>
            </a:avLst>
          </a:prstGeom>
          <a:gradFill rotWithShape="1">
            <a:gsLst>
              <a:gs pos="0">
                <a:schemeClr val="folHlink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4978" name="Picture 642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3" name="Rectangle 1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Histograms</a:t>
            </a:r>
          </a:p>
        </p:txBody>
      </p:sp>
      <p:graphicFrame>
        <p:nvGraphicFramePr>
          <p:cNvPr id="21664" name="Group 160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908050"/>
          <a:ext cx="2087563" cy="2449515"/>
        </p:xfrm>
        <a:graphic>
          <a:graphicData uri="http://schemas.openxmlformats.org/drawingml/2006/table">
            <a:tbl>
              <a:tblPr/>
              <a:tblGrid>
                <a:gridCol w="2087563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Weight loss (kg)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 – 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 – 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 – 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 – 10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– 15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– 25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63" name="Group 159"/>
          <p:cNvGraphicFramePr>
            <a:graphicFrameLocks noGrp="1"/>
          </p:cNvGraphicFramePr>
          <p:nvPr>
            <p:ph sz="quarter" idx="4294967295"/>
          </p:nvPr>
        </p:nvGraphicFramePr>
        <p:xfrm>
          <a:off x="2411413" y="908050"/>
          <a:ext cx="1943100" cy="2449515"/>
        </p:xfrm>
        <a:graphic>
          <a:graphicData uri="http://schemas.openxmlformats.org/drawingml/2006/table">
            <a:tbl>
              <a:tblPr/>
              <a:tblGrid>
                <a:gridCol w="19431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95288" y="278130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/>
          </a:p>
        </p:txBody>
      </p:sp>
      <p:sp>
        <p:nvSpPr>
          <p:cNvPr id="21620" name="Text Box 116"/>
          <p:cNvSpPr txBox="1">
            <a:spLocks noChangeArrowheads="1"/>
          </p:cNvSpPr>
          <p:nvPr/>
        </p:nvSpPr>
        <p:spPr bwMode="auto">
          <a:xfrm>
            <a:off x="5148263" y="90805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folHlink"/>
                </a:solidFill>
              </a:rPr>
              <a:t>Histogram to show weight loss</a:t>
            </a:r>
          </a:p>
        </p:txBody>
      </p:sp>
      <p:pic>
        <p:nvPicPr>
          <p:cNvPr id="21635" name="Picture 13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1642" name="Picture 138" descr="histogra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3650"/>
            <a:ext cx="4103688" cy="2740025"/>
          </a:xfrm>
          <a:prstGeom prst="rect">
            <a:avLst/>
          </a:prstGeom>
          <a:noFill/>
        </p:spPr>
      </p:pic>
      <p:sp>
        <p:nvSpPr>
          <p:cNvPr id="21665" name="Rectangle 161"/>
          <p:cNvSpPr>
            <a:spLocks noChangeArrowheads="1"/>
          </p:cNvSpPr>
          <p:nvPr/>
        </p:nvSpPr>
        <p:spPr bwMode="auto">
          <a:xfrm>
            <a:off x="323850" y="3933825"/>
            <a:ext cx="82296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  <a:cs typeface="Arial" charset="0"/>
              </a:rPr>
              <a:t>When you draw a histogram, remember to:</a:t>
            </a:r>
          </a:p>
        </p:txBody>
      </p:sp>
      <p:sp>
        <p:nvSpPr>
          <p:cNvPr id="21666" name="Text Box 162"/>
          <p:cNvSpPr txBox="1">
            <a:spLocks noChangeArrowheads="1"/>
          </p:cNvSpPr>
          <p:nvPr/>
        </p:nvSpPr>
        <p:spPr bwMode="auto">
          <a:xfrm>
            <a:off x="684213" y="4508500"/>
            <a:ext cx="7004050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solidFill>
                  <a:srgbClr val="000066"/>
                </a:solidFill>
              </a:rPr>
              <a:t>plot the frequency densities on the </a:t>
            </a:r>
            <a:r>
              <a:rPr lang="en-GB" b="1">
                <a:solidFill>
                  <a:srgbClr val="FF6600"/>
                </a:solidFill>
              </a:rPr>
              <a:t>vertical</a:t>
            </a:r>
            <a:r>
              <a:rPr lang="en-GB">
                <a:solidFill>
                  <a:srgbClr val="000066"/>
                </a:solidFill>
              </a:rPr>
              <a:t> axis;</a:t>
            </a:r>
          </a:p>
          <a:p>
            <a:pPr marL="271463" indent="-271463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solidFill>
                  <a:srgbClr val="000066"/>
                </a:solidFill>
              </a:rPr>
              <a:t>choose sensible </a:t>
            </a:r>
            <a:r>
              <a:rPr lang="en-GB" b="1">
                <a:solidFill>
                  <a:srgbClr val="FF6600"/>
                </a:solidFill>
              </a:rPr>
              <a:t>scales</a:t>
            </a:r>
            <a:r>
              <a:rPr lang="en-GB">
                <a:solidFill>
                  <a:srgbClr val="000066"/>
                </a:solidFill>
              </a:rPr>
              <a:t> for your axes;</a:t>
            </a:r>
          </a:p>
          <a:p>
            <a:pPr marL="271463" indent="-271463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b="1">
                <a:solidFill>
                  <a:srgbClr val="FF6600"/>
                </a:solidFill>
              </a:rPr>
              <a:t>label</a:t>
            </a:r>
            <a:r>
              <a:rPr lang="en-GB">
                <a:solidFill>
                  <a:srgbClr val="000066"/>
                </a:solidFill>
              </a:rPr>
              <a:t> both your axes;</a:t>
            </a:r>
          </a:p>
          <a:p>
            <a:pPr marL="271463" indent="-271463" algn="l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solidFill>
                  <a:srgbClr val="000066"/>
                </a:solidFill>
              </a:rPr>
              <a:t>give the histogram a </a:t>
            </a:r>
            <a:r>
              <a:rPr lang="en-GB" b="1">
                <a:solidFill>
                  <a:srgbClr val="FF6600"/>
                </a:solidFill>
              </a:rPr>
              <a:t>title</a:t>
            </a:r>
            <a:r>
              <a:rPr lang="en-GB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0" grpId="0"/>
      <p:bldP spid="21665" grpId="0"/>
      <p:bldP spid="216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Histograms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643438" y="1484313"/>
            <a:ext cx="38909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We can use the histogram to </a:t>
            </a:r>
            <a:r>
              <a:rPr lang="en-GB" b="1">
                <a:solidFill>
                  <a:srgbClr val="FF6600"/>
                </a:solidFill>
              </a:rPr>
              <a:t>estimate</a:t>
            </a:r>
            <a:r>
              <a:rPr lang="en-GB">
                <a:solidFill>
                  <a:schemeClr val="folHlink"/>
                </a:solidFill>
              </a:rPr>
              <a:t>, for example, the number of people who lost at least 12kg: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4213" y="4005263"/>
            <a:ext cx="7704137" cy="206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There were</a:t>
            </a:r>
            <a:r>
              <a:rPr lang="en-GB" b="1">
                <a:solidFill>
                  <a:srgbClr val="FF6600"/>
                </a:solidFill>
                <a:cs typeface="Arial" charset="0"/>
              </a:rPr>
              <a:t> 2</a:t>
            </a:r>
            <a:r>
              <a:rPr lang="en-GB">
                <a:solidFill>
                  <a:srgbClr val="000066"/>
                </a:solidFill>
                <a:cs typeface="Arial" charset="0"/>
              </a:rPr>
              <a:t> people who lost between 15 and 25 kg.</a:t>
            </a:r>
          </a:p>
          <a:p>
            <a:pPr marL="271463" indent="-271463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To estimate how many </a:t>
            </a:r>
            <a:r>
              <a:rPr lang="en-US">
                <a:solidFill>
                  <a:srgbClr val="000066"/>
                </a:solidFill>
              </a:rPr>
              <a:t>people</a:t>
            </a:r>
            <a:r>
              <a:rPr lang="en-GB">
                <a:solidFill>
                  <a:srgbClr val="000066"/>
                </a:solidFill>
              </a:rPr>
              <a:t> lost between 12 and 15 kg, times this new class width by the frequency density for that class:</a:t>
            </a:r>
            <a:r>
              <a:rPr lang="en-GB">
                <a:solidFill>
                  <a:srgbClr val="000066"/>
                </a:solidFill>
                <a:cs typeface="Arial" charset="0"/>
              </a:rPr>
              <a:t> 3 </a:t>
            </a:r>
            <a:r>
              <a:rPr lang="en-US">
                <a:solidFill>
                  <a:srgbClr val="000066"/>
                </a:solidFill>
                <a:cs typeface="Arial" charset="0"/>
              </a:rPr>
              <a:t>× 1 = </a:t>
            </a:r>
            <a:r>
              <a:rPr lang="en-US" b="1">
                <a:solidFill>
                  <a:srgbClr val="FF6600"/>
                </a:solidFill>
                <a:cs typeface="Arial" charset="0"/>
              </a:rPr>
              <a:t>3</a:t>
            </a:r>
            <a:r>
              <a:rPr lang="en-GB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marL="271463" indent="-271463" algn="l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rgbClr val="000066"/>
                </a:solidFill>
                <a:cs typeface="Arial" charset="0"/>
              </a:rPr>
              <a:t>That means that about 5 people lost at least 12 kg.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98525" y="90805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folHlink"/>
                </a:solidFill>
              </a:rPr>
              <a:t>Histogram to show weight loss</a:t>
            </a:r>
          </a:p>
        </p:txBody>
      </p:sp>
      <p:pic>
        <p:nvPicPr>
          <p:cNvPr id="24586" name="Picture 10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4587" name="Picture 11" descr="histogra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1263650"/>
            <a:ext cx="3889375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8604250" cy="838200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An ornithologist measures the wing spans (to the nearest mm) of 40 adult robins. Her results are shown below.</a:t>
            </a:r>
          </a:p>
        </p:txBody>
      </p:sp>
      <p:sp>
        <p:nvSpPr>
          <p:cNvPr id="16561" name="Rectangle 1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Histograms</a:t>
            </a:r>
          </a:p>
        </p:txBody>
      </p:sp>
      <p:graphicFrame>
        <p:nvGraphicFramePr>
          <p:cNvPr id="16575" name="Group 191"/>
          <p:cNvGraphicFramePr>
            <a:graphicFrameLocks noGrp="1"/>
          </p:cNvGraphicFramePr>
          <p:nvPr>
            <p:ph sz="half" idx="4294967295"/>
          </p:nvPr>
        </p:nvGraphicFramePr>
        <p:xfrm>
          <a:off x="323850" y="1989138"/>
          <a:ext cx="4038600" cy="2381250"/>
        </p:xfrm>
        <a:graphic>
          <a:graphicData uri="http://schemas.openxmlformats.org/drawingml/2006/table">
            <a:tbl>
              <a:tblPr/>
              <a:tblGrid>
                <a:gridCol w="2208213"/>
                <a:gridCol w="183038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Wing span 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195 - 204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 – 209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 – 214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215 – 224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or 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570" name="Group 186"/>
          <p:cNvGrpSpPr>
            <a:grpSpLocks/>
          </p:cNvGrpSpPr>
          <p:nvPr/>
        </p:nvGrpSpPr>
        <p:grpSpPr bwMode="auto">
          <a:xfrm>
            <a:off x="4427538" y="1773238"/>
            <a:ext cx="4537075" cy="2997200"/>
            <a:chOff x="3152" y="3475"/>
            <a:chExt cx="2631" cy="1888"/>
          </a:xfrm>
        </p:grpSpPr>
        <p:sp>
          <p:nvSpPr>
            <p:cNvPr id="16569" name="AutoShape 185"/>
            <p:cNvSpPr>
              <a:spLocks noChangeArrowheads="1"/>
            </p:cNvSpPr>
            <p:nvPr/>
          </p:nvSpPr>
          <p:spPr bwMode="auto">
            <a:xfrm>
              <a:off x="3197" y="3548"/>
              <a:ext cx="2586" cy="1815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800"/>
                <a:t>The measurements </a:t>
              </a:r>
            </a:p>
            <a:p>
              <a:r>
                <a:rPr lang="en-GB" sz="1800"/>
                <a:t>are to the nearest millimetre. </a:t>
              </a:r>
            </a:p>
            <a:p>
              <a:r>
                <a:rPr lang="en-GB" sz="1800"/>
                <a:t>The first interval contains </a:t>
              </a:r>
            </a:p>
            <a:p>
              <a:r>
                <a:rPr lang="en-GB" sz="1800"/>
                <a:t>all wing spans between </a:t>
              </a:r>
            </a:p>
            <a:p>
              <a:r>
                <a:rPr lang="en-GB" sz="1800"/>
                <a:t>194.5 and 204.5 mm</a:t>
              </a:r>
            </a:p>
          </p:txBody>
        </p:sp>
        <p:sp>
          <p:nvSpPr>
            <p:cNvPr id="16439" name="AutoShape 55"/>
            <p:cNvSpPr>
              <a:spLocks noChangeArrowheads="1"/>
            </p:cNvSpPr>
            <p:nvPr/>
          </p:nvSpPr>
          <p:spPr bwMode="auto">
            <a:xfrm>
              <a:off x="3152" y="3475"/>
              <a:ext cx="2586" cy="1815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z="1800">
                  <a:solidFill>
                    <a:schemeClr val="folHlink"/>
                  </a:solidFill>
                </a:rPr>
                <a:t>The measurements </a:t>
              </a:r>
            </a:p>
            <a:p>
              <a:r>
                <a:rPr lang="en-GB" sz="1800">
                  <a:solidFill>
                    <a:schemeClr val="folHlink"/>
                  </a:solidFill>
                </a:rPr>
                <a:t>are to the nearest millimetre. </a:t>
              </a:r>
            </a:p>
            <a:p>
              <a:r>
                <a:rPr lang="en-GB" sz="1800">
                  <a:solidFill>
                    <a:schemeClr val="folHlink"/>
                  </a:solidFill>
                </a:rPr>
                <a:t>The first interval actually contains </a:t>
              </a:r>
            </a:p>
            <a:p>
              <a:r>
                <a:rPr lang="en-GB" sz="1800">
                  <a:solidFill>
                    <a:schemeClr val="folHlink"/>
                  </a:solidFill>
                </a:rPr>
                <a:t>all wing spans between </a:t>
              </a:r>
            </a:p>
            <a:p>
              <a:r>
                <a:rPr lang="en-GB" sz="1800">
                  <a:solidFill>
                    <a:schemeClr val="folHlink"/>
                  </a:solidFill>
                </a:rPr>
                <a:t>194.5 and 204.5 mm</a:t>
              </a:r>
            </a:p>
          </p:txBody>
        </p:sp>
      </p:grpSp>
      <p:graphicFrame>
        <p:nvGraphicFramePr>
          <p:cNvPr id="16576" name="Group 192"/>
          <p:cNvGraphicFramePr>
            <a:graphicFrameLocks noGrp="1"/>
          </p:cNvGraphicFramePr>
          <p:nvPr>
            <p:ph sz="half" idx="4294967295"/>
          </p:nvPr>
        </p:nvGraphicFramePr>
        <p:xfrm>
          <a:off x="4572000" y="1989138"/>
          <a:ext cx="4038600" cy="2382838"/>
        </p:xfrm>
        <a:graphic>
          <a:graphicData uri="http://schemas.openxmlformats.org/drawingml/2006/table">
            <a:tbl>
              <a:tblPr/>
              <a:tblGrid>
                <a:gridCol w="2208213"/>
                <a:gridCol w="183038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Actual interval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Freq.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194.5 – 204.5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204.5 – 209.5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209.5 – 214.5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214.5 – 224.5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224.5 – 244.5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D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60" name="Text Box 176"/>
          <p:cNvSpPr txBox="1">
            <a:spLocks noChangeArrowheads="1"/>
          </p:cNvSpPr>
          <p:nvPr/>
        </p:nvSpPr>
        <p:spPr bwMode="auto">
          <a:xfrm>
            <a:off x="323850" y="5013325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The last interval is </a:t>
            </a:r>
            <a:r>
              <a:rPr lang="en-GB" b="1">
                <a:solidFill>
                  <a:srgbClr val="FF6600"/>
                </a:solidFill>
              </a:rPr>
              <a:t>open-ended</a:t>
            </a:r>
            <a:r>
              <a:rPr lang="en-GB">
                <a:solidFill>
                  <a:schemeClr val="folHlink"/>
                </a:solidFill>
              </a:rPr>
              <a:t>. 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We assume that its width is twice that of the previous interval.</a:t>
            </a:r>
          </a:p>
        </p:txBody>
      </p:sp>
      <p:pic>
        <p:nvPicPr>
          <p:cNvPr id="16577" name="Picture 193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1" name="Rectangle 1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Histograms</a:t>
            </a:r>
          </a:p>
        </p:txBody>
      </p:sp>
      <p:graphicFrame>
        <p:nvGraphicFramePr>
          <p:cNvPr id="26758" name="Group 134"/>
          <p:cNvGraphicFramePr>
            <a:graphicFrameLocks noGrp="1"/>
          </p:cNvGraphicFramePr>
          <p:nvPr>
            <p:ph sz="half" idx="4294967295"/>
          </p:nvPr>
        </p:nvGraphicFramePr>
        <p:xfrm>
          <a:off x="323850" y="1412875"/>
          <a:ext cx="8640763" cy="1071880"/>
        </p:xfrm>
        <a:graphic>
          <a:graphicData uri="http://schemas.openxmlformats.org/drawingml/2006/table">
            <a:tbl>
              <a:tblPr/>
              <a:tblGrid>
                <a:gridCol w="952500"/>
                <a:gridCol w="1495425"/>
                <a:gridCol w="1584325"/>
                <a:gridCol w="1511300"/>
                <a:gridCol w="1512888"/>
                <a:gridCol w="15843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194.5 – 204.5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204.5 – 209.5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209.5 – 214.5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214.5 – 224.5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224.5 – 244.5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Freq.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4" name="Text Box 110"/>
          <p:cNvSpPr txBox="1">
            <a:spLocks noChangeArrowheads="1"/>
          </p:cNvSpPr>
          <p:nvPr/>
        </p:nvSpPr>
        <p:spPr bwMode="auto">
          <a:xfrm>
            <a:off x="323850" y="908050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Example (continued)</a:t>
            </a:r>
            <a:endParaRPr lang="en-GB">
              <a:solidFill>
                <a:schemeClr val="folHlink"/>
              </a:solidFill>
            </a:endParaRPr>
          </a:p>
        </p:txBody>
      </p:sp>
      <p:pic>
        <p:nvPicPr>
          <p:cNvPr id="26735" name="Picture 111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 t="7729" b="24574"/>
          <a:stretch>
            <a:fillRect/>
          </a:stretch>
        </p:blipFill>
        <p:spPr bwMode="auto">
          <a:xfrm>
            <a:off x="755650" y="3213100"/>
            <a:ext cx="7956550" cy="23209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3276600" y="5589588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/>
              <a:t>Wing span (mm)</a:t>
            </a:r>
          </a:p>
        </p:txBody>
      </p: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2051050" y="27082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/>
              <a:t>A histogram showing the wing spans of robins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 rot="16200000">
            <a:off x="-357981" y="4182269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/>
              <a:t>Freq. density</a:t>
            </a:r>
          </a:p>
        </p:txBody>
      </p:sp>
      <p:pic>
        <p:nvPicPr>
          <p:cNvPr id="26759" name="Picture 13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  <p:pic>
        <p:nvPicPr>
          <p:cNvPr id="26761" name="Picture 137" descr="fla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0"/>
            <a:ext cx="590550" cy="647700"/>
          </a:xfrm>
          <a:prstGeom prst="rect">
            <a:avLst/>
          </a:prstGeom>
          <a:noFill/>
        </p:spPr>
      </p:pic>
      <p:grpSp>
        <p:nvGrpSpPr>
          <p:cNvPr id="26764" name="Group 140"/>
          <p:cNvGrpSpPr>
            <a:grpSpLocks/>
          </p:cNvGrpSpPr>
          <p:nvPr/>
        </p:nvGrpSpPr>
        <p:grpSpPr bwMode="auto">
          <a:xfrm>
            <a:off x="323850" y="2636838"/>
            <a:ext cx="8509000" cy="3302000"/>
            <a:chOff x="204" y="1661"/>
            <a:chExt cx="5360" cy="2080"/>
          </a:xfrm>
        </p:grpSpPr>
        <p:pic>
          <p:nvPicPr>
            <p:cNvPr id="26763" name="Picture 139" descr="DescNu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4" y="1661"/>
              <a:ext cx="5360" cy="208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</p:spTree>
    <p:controls>
      <p:control spid="26762" name="ShockwaveFlash1" r:id="rId2" imgW="8509264" imgH="330214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8" grpId="0"/>
      <p:bldP spid="26739" grpId="0"/>
      <p:bldP spid="267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604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GB" b="1">
                <a:solidFill>
                  <a:srgbClr val="FF6600"/>
                </a:solidFill>
              </a:rPr>
              <a:t>Stem-and-leaf diagrams</a:t>
            </a:r>
            <a:r>
              <a:rPr lang="en-GB">
                <a:solidFill>
                  <a:schemeClr val="folHlink"/>
                </a:solidFill>
              </a:rPr>
              <a:t> are a simple way of showing a set of data graphically. They are formed by splitting each data value into two parts. The first part of the number forms the stem and the second part, the leaf.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7920038" cy="1751013"/>
          </a:xfrm>
          <a:prstGeom prst="rect">
            <a:avLst/>
          </a:prstGeom>
          <a:solidFill>
            <a:srgbClr val="D5DCE7"/>
          </a:solidFill>
          <a:ln w="158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Example</a:t>
            </a:r>
            <a:r>
              <a:rPr lang="en-GB">
                <a:solidFill>
                  <a:schemeClr val="folHlink"/>
                </a:solidFill>
              </a:rPr>
              <a:t>: A group of 25 people took part in a general knowledge quiz. Their scores are recorded below:</a:t>
            </a:r>
          </a:p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  22,  47,  43,  38,  52,  45,  43,  29,  49,  35,  37,  48,  17,  </a:t>
            </a:r>
            <a:br>
              <a:rPr lang="en-GB">
                <a:solidFill>
                  <a:schemeClr val="folHlink"/>
                </a:solidFill>
              </a:rPr>
            </a:br>
            <a:r>
              <a:rPr lang="en-GB">
                <a:solidFill>
                  <a:schemeClr val="folHlink"/>
                </a:solidFill>
              </a:rPr>
              <a:t>  61,  50,  48,  42,  34,  37,  40,  45,  57,  38,  54,  29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4868863"/>
            <a:ext cx="5976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chemeClr val="folHlink"/>
                </a:solidFill>
              </a:rPr>
              <a:t>Each number naturally splits into 2 parts – the </a:t>
            </a:r>
            <a:r>
              <a:rPr lang="en-GB" b="1">
                <a:solidFill>
                  <a:srgbClr val="FF6600"/>
                </a:solidFill>
              </a:rPr>
              <a:t>tens</a:t>
            </a:r>
            <a:r>
              <a:rPr lang="en-GB">
                <a:solidFill>
                  <a:schemeClr val="folHlink"/>
                </a:solidFill>
              </a:rPr>
              <a:t> digit and the </a:t>
            </a:r>
            <a:r>
              <a:rPr lang="en-GB" b="1">
                <a:solidFill>
                  <a:srgbClr val="FF6600"/>
                </a:solidFill>
              </a:rPr>
              <a:t>units</a:t>
            </a:r>
            <a:r>
              <a:rPr lang="en-GB">
                <a:solidFill>
                  <a:schemeClr val="folHlink"/>
                </a:solidFill>
              </a:rPr>
              <a:t> digit.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Stem-and-leaf diagrams</a:t>
            </a:r>
          </a:p>
        </p:txBody>
      </p:sp>
      <p:pic>
        <p:nvPicPr>
          <p:cNvPr id="22536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theme/theme1.xml><?xml version="1.0" encoding="utf-8"?>
<a:theme xmlns:a="http://schemas.openxmlformats.org/drawingml/2006/main" name="2_Blank Presentation">
  <a:themeElements>
    <a:clrScheme name="2_Blank Presentatio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000066"/>
      </a:folHlink>
    </a:clrScheme>
    <a:fontScheme name="2_Blank Presentatio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2419</Words>
  <Application>Microsoft PowerPoint</Application>
  <PresentationFormat>On-screen Show (4:3)</PresentationFormat>
  <Paragraphs>393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Times New Roman</vt:lpstr>
      <vt:lpstr>2_Blank Presentation</vt:lpstr>
      <vt:lpstr>Microsoft Equation 3.0</vt:lpstr>
      <vt:lpstr>MathType 5.0 Equation</vt:lpstr>
      <vt:lpstr>Microsoft Office Excel Chart</vt:lpstr>
      <vt:lpstr>Microsoft Office Excel Worksheet</vt:lpstr>
      <vt:lpstr>AS-Level Maths:  Statistics 1 for Edexcel</vt:lpstr>
      <vt:lpstr>Graphical representations of data</vt:lpstr>
      <vt:lpstr>Histograms</vt:lpstr>
      <vt:lpstr>Histograms</vt:lpstr>
      <vt:lpstr>Histograms</vt:lpstr>
      <vt:lpstr>Histograms</vt:lpstr>
      <vt:lpstr>Histograms</vt:lpstr>
      <vt:lpstr>Histograms</vt:lpstr>
      <vt:lpstr>Stem-and-leaf diagrams</vt:lpstr>
      <vt:lpstr>Stem-and-leaf diagrams</vt:lpstr>
      <vt:lpstr>Stem-and-leaf diagrams</vt:lpstr>
      <vt:lpstr>Stem-and-leaf diagrams</vt:lpstr>
      <vt:lpstr>Quartiles and box plots</vt:lpstr>
      <vt:lpstr>Quartiles and box plots</vt:lpstr>
      <vt:lpstr>Quartiles and box plots</vt:lpstr>
      <vt:lpstr>Quartiles and box plots</vt:lpstr>
      <vt:lpstr>Quartiles and box plots</vt:lpstr>
      <vt:lpstr>Shapes of distributions</vt:lpstr>
      <vt:lpstr>Examination-style question</vt:lpstr>
      <vt:lpstr>Examination-style question</vt:lpstr>
      <vt:lpstr>Examination-style question</vt:lpstr>
      <vt:lpstr>Outliers</vt:lpstr>
      <vt:lpstr>Outliers</vt:lpstr>
      <vt:lpstr>Outliers</vt:lpstr>
      <vt:lpstr>Outliers</vt:lpstr>
      <vt:lpstr>Cumulative frequency diagrams</vt:lpstr>
      <vt:lpstr>Cumulative frequency diagrams</vt:lpstr>
      <vt:lpstr>Cumulative frequency diagrams</vt:lpstr>
      <vt:lpstr>Cumulative frequency diagrams</vt:lpstr>
      <vt:lpstr>Cumulative frequency diagrams</vt:lpstr>
      <vt:lpstr>Cumulative frequency diagrams</vt:lpstr>
      <vt:lpstr>Cumulative frequency diagrams</vt:lpstr>
      <vt:lpstr>Linear interpolation</vt:lpstr>
      <vt:lpstr>Linear interpolation</vt:lpstr>
      <vt:lpstr>Linear interpolation</vt:lpstr>
    </vt:vector>
  </TitlesOfParts>
  <Company>Boardworks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S1.1 Representation and summary of data</dc:title>
  <dc:creator>Boardworks Ltd.</dc:creator>
  <cp:lastModifiedBy>NBradfor</cp:lastModifiedBy>
  <cp:revision>308</cp:revision>
  <dcterms:created xsi:type="dcterms:W3CDTF">2005-05-20T08:17:11Z</dcterms:created>
  <dcterms:modified xsi:type="dcterms:W3CDTF">2011-09-23T09:14:35Z</dcterms:modified>
</cp:coreProperties>
</file>