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E0AD55-DB4A-40DA-9A36-1894324D0179}" type="datetimeFigureOut">
              <a:rPr lang="en-GB" smtClean="0"/>
              <a:t>08/05/2014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70DA00-38B9-47B0-AAE5-D23DA375C8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8223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0DA00-38B9-47B0-AAE5-D23DA375C89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162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7C435-2FAF-458D-B6C8-F053E52EE0BC}" type="datetimeFigureOut">
              <a:rPr lang="en-GB" smtClean="0"/>
              <a:t>08/05/2014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AD4A-4247-41C3-A2A9-C91DEA6118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8727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7C435-2FAF-458D-B6C8-F053E52EE0BC}" type="datetimeFigureOut">
              <a:rPr lang="en-GB" smtClean="0"/>
              <a:t>08/05/2014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AD4A-4247-41C3-A2A9-C91DEA6118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9579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7C435-2FAF-458D-B6C8-F053E52EE0BC}" type="datetimeFigureOut">
              <a:rPr lang="en-GB" smtClean="0"/>
              <a:t>08/05/2014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AD4A-4247-41C3-A2A9-C91DEA6118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7445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7C435-2FAF-458D-B6C8-F053E52EE0BC}" type="datetimeFigureOut">
              <a:rPr lang="en-GB" smtClean="0"/>
              <a:t>08/05/2014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AD4A-4247-41C3-A2A9-C91DEA6118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9557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7C435-2FAF-458D-B6C8-F053E52EE0BC}" type="datetimeFigureOut">
              <a:rPr lang="en-GB" smtClean="0"/>
              <a:t>08/05/2014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AD4A-4247-41C3-A2A9-C91DEA6118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6129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7C435-2FAF-458D-B6C8-F053E52EE0BC}" type="datetimeFigureOut">
              <a:rPr lang="en-GB" smtClean="0"/>
              <a:t>08/05/2014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AD4A-4247-41C3-A2A9-C91DEA6118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9547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7C435-2FAF-458D-B6C8-F053E52EE0BC}" type="datetimeFigureOut">
              <a:rPr lang="en-GB" smtClean="0"/>
              <a:t>08/05/2014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AD4A-4247-41C3-A2A9-C91DEA6118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5051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7C435-2FAF-458D-B6C8-F053E52EE0BC}" type="datetimeFigureOut">
              <a:rPr lang="en-GB" smtClean="0"/>
              <a:t>08/05/2014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AD4A-4247-41C3-A2A9-C91DEA6118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9935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7C435-2FAF-458D-B6C8-F053E52EE0BC}" type="datetimeFigureOut">
              <a:rPr lang="en-GB" smtClean="0"/>
              <a:t>08/05/2014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AD4A-4247-41C3-A2A9-C91DEA6118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6727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7C435-2FAF-458D-B6C8-F053E52EE0BC}" type="datetimeFigureOut">
              <a:rPr lang="en-GB" smtClean="0"/>
              <a:t>08/05/2014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AD4A-4247-41C3-A2A9-C91DEA6118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830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7C435-2FAF-458D-B6C8-F053E52EE0BC}" type="datetimeFigureOut">
              <a:rPr lang="en-GB" smtClean="0"/>
              <a:t>08/05/2014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AD4A-4247-41C3-A2A9-C91DEA6118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325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7C435-2FAF-458D-B6C8-F053E52EE0BC}" type="datetimeFigureOut">
              <a:rPr lang="en-GB" smtClean="0"/>
              <a:t>08/05/2014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DAD4A-4247-41C3-A2A9-C91DEA6118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4521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frm=1&amp;source=images&amp;cd=&amp;cad=rja&amp;docid=hbHBGp49gORbcM&amp;tbnid=ouNrpVXWQHXd5M:&amp;ved=0CAUQjRw&amp;url=http://www.mysupermarket.co.uk/tesco-price-comparison/Cream/Tesco_British_Extra_Thick_Fresh_Double_Cream_600ml.html&amp;ei=KqJlUsiQDcSa0QXeoIDgDQ&amp;bvm=bv.54934254,d.d2k&amp;psig=AFQjCNF7LKUSKguVyXU4vjWP8T2352OClw&amp;ust=1382478747720675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image" Target="../media/image8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frm=1&amp;source=images&amp;cd=&amp;cad=rja&amp;docid=FzAQkx6JR9df_M&amp;tbnid=-VcibyBquttAiM:&amp;ved=0CAUQjRw&amp;url=http://blog.friday-nite.com/?p%3D1999&amp;ei=qKNlUvLrFJOa0AWCioGoCg&amp;bvm=bv.54934254,d.d2k&amp;psig=AFQjCNEu2x9_8xmoW_qNo-iiuoI3C4mUIg&amp;ust=1382479128542074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5" Type="http://schemas.openxmlformats.org/officeDocument/2006/relationships/image" Target="../media/image10.pn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source=images&amp;cd=&amp;cad=rja&amp;docid=skIYsqjeNr81kM&amp;tbnid=SDZY2vaYV8ywuM:&amp;ved=0CAgQjRwwAA&amp;url=http://www.abcteach.com/directory/prek-early-childhood-theme-days-shape-day-cone-4816-2-1&amp;ei=46ZlUovOGabN0QXr0YG4Bw&amp;psig=AFQjCNEsXxzrlO3GBXL1Mz3MklGknW3JcA&amp;ust=1382479971614843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13" t="21169" r="10279" b="40834"/>
          <a:stretch/>
        </p:blipFill>
        <p:spPr bwMode="auto">
          <a:xfrm>
            <a:off x="0" y="1484784"/>
            <a:ext cx="9144000" cy="2504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8261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Similar Shapes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Page 511</a:t>
            </a:r>
          </a:p>
          <a:p>
            <a:pPr lvl="1"/>
            <a:r>
              <a:rPr lang="en-GB" dirty="0" smtClean="0"/>
              <a:t>Exercise 26E</a:t>
            </a:r>
          </a:p>
          <a:p>
            <a:pPr lvl="1"/>
            <a:r>
              <a:rPr lang="en-GB" dirty="0" smtClean="0"/>
              <a:t>Q1 to 6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3553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rt-simpson-generat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260350"/>
            <a:ext cx="8713788" cy="63373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>
                <a:solidFill>
                  <a:schemeClr val="bg1"/>
                </a:solidFill>
              </a:rPr>
              <a:t>Volume Scale Factor</a:t>
            </a:r>
            <a:endParaRPr lang="en-GB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Learning Objectives: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Able to calculate a Linear Scale Factor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Able to calculate a Volume using the LSF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Able to calculate areas using the VSF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08304" y="68340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5B89B46-F20E-4AFA-BA49-2F836DD9794A}" type="datetime1">
              <a:rPr lang="en-GB" u="sng" smtClean="0">
                <a:solidFill>
                  <a:schemeClr val="bg1"/>
                </a:solidFill>
              </a:rPr>
              <a:t>08/05/2014</a:t>
            </a:fld>
            <a:endParaRPr lang="en-GB" u="sng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69269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>
                <a:solidFill>
                  <a:schemeClr val="bg1"/>
                </a:solidFill>
              </a:rPr>
              <a:t>Grade A</a:t>
            </a:r>
            <a:endParaRPr lang="en-GB" u="sng" dirty="0">
              <a:solidFill>
                <a:schemeClr val="bg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31909" y="2780928"/>
            <a:ext cx="432048" cy="43204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38048" y="4005064"/>
            <a:ext cx="432048" cy="432048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32011" y="5157192"/>
            <a:ext cx="432048" cy="432048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8140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Volume Scale Factor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u="sng" dirty="0" smtClean="0">
                <a:solidFill>
                  <a:srgbClr val="FF0000"/>
                </a:solidFill>
              </a:rPr>
              <a:t>Volume Scale Factor (VSF):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The proportional increase in the volume of two similar shapes</a:t>
            </a:r>
          </a:p>
          <a:p>
            <a:endParaRPr lang="en-GB" dirty="0"/>
          </a:p>
          <a:p>
            <a:endParaRPr lang="en-GB" dirty="0" smtClean="0"/>
          </a:p>
          <a:p>
            <a:pPr marL="0" indent="0" algn="ctr">
              <a:buNone/>
            </a:pPr>
            <a:r>
              <a:rPr lang="en-GB" sz="4800" dirty="0" smtClean="0"/>
              <a:t>VSF = LSF</a:t>
            </a:r>
            <a:r>
              <a:rPr lang="en-GB" sz="4800" baseline="30000" dirty="0" smtClean="0"/>
              <a:t>3</a:t>
            </a:r>
            <a:endParaRPr lang="en-GB" sz="4800" baseline="30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97326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3528" y="260648"/>
            <a:ext cx="47525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The volume of the smaller cylinder is 20cm</a:t>
            </a:r>
            <a:r>
              <a:rPr lang="en-GB" sz="2800" baseline="30000" dirty="0" smtClean="0"/>
              <a:t>3</a:t>
            </a:r>
            <a:r>
              <a:rPr lang="en-GB" sz="2800" dirty="0" smtClean="0"/>
              <a:t>. Calculate the volume of the larger cylinder. </a:t>
            </a:r>
            <a:endParaRPr lang="en-GB" sz="2800" dirty="0"/>
          </a:p>
        </p:txBody>
      </p:sp>
      <p:sp>
        <p:nvSpPr>
          <p:cNvPr id="7" name="Can 6"/>
          <p:cNvSpPr/>
          <p:nvPr/>
        </p:nvSpPr>
        <p:spPr>
          <a:xfrm>
            <a:off x="5940152" y="836712"/>
            <a:ext cx="576064" cy="766165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Can 7"/>
          <p:cNvSpPr/>
          <p:nvPr/>
        </p:nvSpPr>
        <p:spPr>
          <a:xfrm>
            <a:off x="7020272" y="692696"/>
            <a:ext cx="1894948" cy="2520280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940152" y="692696"/>
            <a:ext cx="576064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868144" y="260648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4</a:t>
            </a:r>
            <a:r>
              <a:rPr lang="en-GB" sz="2400" dirty="0" smtClean="0"/>
              <a:t>cm</a:t>
            </a:r>
            <a:endParaRPr lang="en-GB" sz="2400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7020272" y="548680"/>
            <a:ext cx="1872208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452320" y="116632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10cm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51520" y="1700808"/>
                <a:ext cx="8568952" cy="50943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AutoNum type="arabicPeriod"/>
                </a:pPr>
                <a:r>
                  <a:rPr lang="en-GB" sz="2800" dirty="0" smtClean="0">
                    <a:solidFill>
                      <a:srgbClr val="FF0000"/>
                    </a:solidFill>
                  </a:rPr>
                  <a:t>Calculate the LSF</a:t>
                </a:r>
              </a:p>
              <a:p>
                <a:pPr marL="514350" indent="-514350">
                  <a:buAutoNum type="arabicPeriod"/>
                </a:pPr>
                <a:endParaRPr lang="en-GB" sz="2800" dirty="0"/>
              </a:p>
              <a:p>
                <a:r>
                  <a:rPr lang="en-GB" sz="2800" dirty="0" smtClean="0"/>
                  <a:t>LSF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/>
                          </a:rPr>
                          <m:t>𝐵𝑖𝑔</m:t>
                        </m:r>
                      </m:num>
                      <m:den>
                        <m:r>
                          <a:rPr lang="en-GB" sz="2800" b="0" i="1" smtClean="0">
                            <a:latin typeface="Cambria Math"/>
                          </a:rPr>
                          <m:t>𝑆𝑚𝑎𝑙𝑙</m:t>
                        </m:r>
                      </m:den>
                    </m:f>
                    <m:r>
                      <a:rPr lang="en-GB" sz="28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/>
                          </a:rPr>
                          <m:t>10</m:t>
                        </m:r>
                      </m:num>
                      <m:den>
                        <m:r>
                          <a:rPr lang="en-GB" sz="2800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GB" sz="2800" b="0" i="1" smtClean="0">
                        <a:latin typeface="Cambria Math"/>
                      </a:rPr>
                      <m:t>=2.5</m:t>
                    </m:r>
                  </m:oMath>
                </a14:m>
                <a:endParaRPr lang="en-GB" sz="2800" b="0" dirty="0" smtClean="0"/>
              </a:p>
              <a:p>
                <a:endParaRPr lang="en-GB" sz="2800" dirty="0" smtClean="0">
                  <a:solidFill>
                    <a:srgbClr val="FF0000"/>
                  </a:solidFill>
                </a:endParaRPr>
              </a:p>
              <a:p>
                <a:r>
                  <a:rPr lang="en-GB" sz="2800" dirty="0" smtClean="0">
                    <a:solidFill>
                      <a:srgbClr val="FF0000"/>
                    </a:solidFill>
                  </a:rPr>
                  <a:t>2. Calculate the VSF</a:t>
                </a:r>
              </a:p>
              <a:p>
                <a:endParaRPr lang="en-GB" sz="2800" dirty="0"/>
              </a:p>
              <a:p>
                <a:r>
                  <a:rPr lang="en-GB" sz="2800" dirty="0"/>
                  <a:t>V</a:t>
                </a:r>
                <a:r>
                  <a:rPr lang="en-GB" sz="2800" dirty="0" smtClean="0"/>
                  <a:t>SF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/>
                          </a:rPr>
                          <m:t>2.5</m:t>
                        </m:r>
                      </m:e>
                      <m:sup>
                        <m:r>
                          <a:rPr lang="en-GB" sz="2800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GB" sz="2800" b="0" i="1" smtClean="0">
                        <a:latin typeface="Cambria Math"/>
                      </a:rPr>
                      <m:t>=15.625</m:t>
                    </m:r>
                  </m:oMath>
                </a14:m>
                <a:endParaRPr lang="en-GB" sz="2800" dirty="0" smtClean="0"/>
              </a:p>
              <a:p>
                <a:endParaRPr lang="en-GB" sz="2800" dirty="0"/>
              </a:p>
              <a:p>
                <a:r>
                  <a:rPr lang="en-GB" sz="2800" dirty="0" smtClean="0">
                    <a:solidFill>
                      <a:srgbClr val="FF0000"/>
                    </a:solidFill>
                  </a:rPr>
                  <a:t>3. Calculate the volume of the larger shape</a:t>
                </a:r>
              </a:p>
              <a:p>
                <a:endParaRPr lang="en-GB" sz="2800" dirty="0"/>
              </a:p>
              <a:p>
                <a:r>
                  <a:rPr lang="en-GB" sz="2800" dirty="0" smtClean="0"/>
                  <a:t>Volume = 15.625 x 20 = 312.5cm</a:t>
                </a:r>
                <a:r>
                  <a:rPr lang="en-GB" sz="2800" baseline="30000" dirty="0"/>
                  <a:t>3</a:t>
                </a: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700808"/>
                <a:ext cx="8568952" cy="5094343"/>
              </a:xfrm>
              <a:prstGeom prst="rect">
                <a:avLst/>
              </a:prstGeom>
              <a:blipFill rotWithShape="1">
                <a:blip r:embed="rId3"/>
                <a:stretch>
                  <a:fillRect l="-1422" t="-1196" b="-11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3635896" y="4077072"/>
            <a:ext cx="5040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 smtClean="0"/>
              <a:t>(The volume of the larger shape is 15.625  times bigger than the smaller shape)</a:t>
            </a:r>
            <a:endParaRPr lang="en-GB" sz="2400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1360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73" t="37291" r="13089" b="25834"/>
          <a:stretch/>
        </p:blipFill>
        <p:spPr bwMode="auto">
          <a:xfrm>
            <a:off x="-21744" y="-27384"/>
            <a:ext cx="9165744" cy="2612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51520" y="2929918"/>
                <a:ext cx="8568952" cy="24431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 smtClean="0"/>
                  <a:t>LSF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/>
                          </a:rPr>
                          <m:t>𝐵𝑖𝑔</m:t>
                        </m:r>
                      </m:num>
                      <m:den>
                        <m:r>
                          <a:rPr lang="en-GB" sz="2800" b="0" i="1" smtClean="0">
                            <a:latin typeface="Cambria Math"/>
                          </a:rPr>
                          <m:t>𝑆𝑚𝑎𝑙𝑙</m:t>
                        </m:r>
                      </m:den>
                    </m:f>
                    <m:r>
                      <a:rPr lang="en-GB" sz="28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/>
                          </a:rPr>
                          <m:t>30</m:t>
                        </m:r>
                      </m:num>
                      <m:den>
                        <m:r>
                          <a:rPr lang="en-GB" sz="2800" b="0" i="1" smtClean="0">
                            <a:latin typeface="Cambria Math"/>
                          </a:rPr>
                          <m:t>24</m:t>
                        </m:r>
                      </m:den>
                    </m:f>
                    <m:r>
                      <a:rPr lang="en-GB" sz="2800" b="0" i="1" smtClean="0">
                        <a:latin typeface="Cambria Math"/>
                      </a:rPr>
                      <m:t>=1.25</m:t>
                    </m:r>
                  </m:oMath>
                </a14:m>
                <a:endParaRPr lang="en-GB" sz="2800" b="0" dirty="0" smtClean="0"/>
              </a:p>
              <a:p>
                <a:endParaRPr lang="en-GB" sz="2800" dirty="0"/>
              </a:p>
              <a:p>
                <a:r>
                  <a:rPr lang="en-GB" sz="2800" dirty="0"/>
                  <a:t>V</a:t>
                </a:r>
                <a:r>
                  <a:rPr lang="en-GB" sz="2800" dirty="0" smtClean="0"/>
                  <a:t>SF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800" i="1" smtClean="0">
                            <a:latin typeface="Cambria Math"/>
                          </a:rPr>
                          <m:t>1</m:t>
                        </m:r>
                        <m:r>
                          <a:rPr lang="en-GB" sz="2800" b="0" i="1" smtClean="0">
                            <a:latin typeface="Cambria Math"/>
                          </a:rPr>
                          <m:t>.25</m:t>
                        </m:r>
                      </m:e>
                      <m:sup>
                        <m:r>
                          <a:rPr lang="en-GB" sz="2800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GB" sz="2800" b="0" i="1" smtClean="0">
                        <a:latin typeface="Cambria Math"/>
                      </a:rPr>
                      <m:t>=1.953125</m:t>
                    </m:r>
                  </m:oMath>
                </a14:m>
                <a:endParaRPr lang="en-GB" sz="2800" dirty="0"/>
              </a:p>
              <a:p>
                <a:endParaRPr lang="en-GB" sz="2800" dirty="0" smtClean="0"/>
              </a:p>
              <a:p>
                <a:r>
                  <a:rPr lang="en-GB" sz="2800" dirty="0" smtClean="0"/>
                  <a:t>Volume = 1.2 ÷ 1.953125 = 0.61 litres (2sf)</a:t>
                </a:r>
                <a:endParaRPr lang="en-GB" sz="2800" baseline="30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929918"/>
                <a:ext cx="8568952" cy="2443169"/>
              </a:xfrm>
              <a:prstGeom prst="rect">
                <a:avLst/>
              </a:prstGeom>
              <a:blipFill rotWithShape="1">
                <a:blip r:embed="rId5"/>
                <a:stretch>
                  <a:fillRect l="-1422" b="-6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355976" y="3573016"/>
            <a:ext cx="46085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 smtClean="0"/>
              <a:t>(The volume of the </a:t>
            </a:r>
            <a:r>
              <a:rPr lang="en-GB" sz="2400" b="1" i="1" dirty="0" smtClean="0"/>
              <a:t>larger</a:t>
            </a:r>
            <a:r>
              <a:rPr lang="en-GB" sz="2400" i="1" dirty="0" smtClean="0"/>
              <a:t> shape is 1.953125  times bigger than the </a:t>
            </a:r>
            <a:r>
              <a:rPr lang="en-GB" sz="2400" b="1" i="1" dirty="0" smtClean="0"/>
              <a:t>smaller</a:t>
            </a:r>
            <a:r>
              <a:rPr lang="en-GB" sz="2400" i="1" dirty="0" smtClean="0"/>
              <a:t> shape)</a:t>
            </a:r>
            <a:endParaRPr lang="en-GB" sz="2400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11269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Volume Scale Factor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Page 509</a:t>
            </a:r>
          </a:p>
          <a:p>
            <a:pPr lvl="1"/>
            <a:r>
              <a:rPr lang="en-GB" dirty="0" smtClean="0"/>
              <a:t>Exercise 26C</a:t>
            </a:r>
          </a:p>
          <a:p>
            <a:pPr lvl="1"/>
            <a:r>
              <a:rPr lang="en-GB" dirty="0" smtClean="0"/>
              <a:t>Questions 1 to 4</a:t>
            </a:r>
          </a:p>
          <a:p>
            <a:pPr lvl="1"/>
            <a:endParaRPr lang="en-GB" dirty="0"/>
          </a:p>
          <a:p>
            <a:r>
              <a:rPr lang="en-GB" dirty="0" smtClean="0"/>
              <a:t>Page 509-510</a:t>
            </a:r>
          </a:p>
          <a:p>
            <a:pPr lvl="1"/>
            <a:r>
              <a:rPr lang="en-GB" dirty="0" smtClean="0"/>
              <a:t>Exercise 26D</a:t>
            </a:r>
          </a:p>
          <a:p>
            <a:pPr lvl="1"/>
            <a:r>
              <a:rPr lang="en-GB" dirty="0" smtClean="0"/>
              <a:t>Questions 1 – 5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308304" y="68340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5B89B46-F20E-4AFA-BA49-2F836DD9794A}" type="datetime1">
              <a:rPr lang="en-GB" u="sng" smtClean="0"/>
              <a:t>08/05/2014</a:t>
            </a:fld>
            <a:endParaRPr lang="en-GB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69269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/>
              <a:t>Grade A</a:t>
            </a:r>
            <a:endParaRPr lang="en-GB" u="sng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0753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images4.mysupermarket.co.uk/Products_1000/59/087859.jpg?v=2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60648"/>
            <a:ext cx="1638411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images4.mysupermarket.co.uk/Products_1000/59/087859.jpg?v=2">
            <a:hlinkClick r:id="rId3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88639"/>
            <a:ext cx="2195736" cy="3281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51520" y="404664"/>
            <a:ext cx="41764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The smaller carton of double cream holds 125ml, while the larger carton holds 200ml. Calculate the height of the larger carton.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51520" y="2653493"/>
                <a:ext cx="8568952" cy="25036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 smtClean="0"/>
                  <a:t>VSF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/>
                          </a:rPr>
                          <m:t>𝐵𝑖𝑔</m:t>
                        </m:r>
                      </m:num>
                      <m:den>
                        <m:r>
                          <a:rPr lang="en-GB" sz="2800" b="0" i="1" smtClean="0">
                            <a:latin typeface="Cambria Math"/>
                          </a:rPr>
                          <m:t>𝑆𝑚𝑎𝑙𝑙</m:t>
                        </m:r>
                      </m:den>
                    </m:f>
                    <m:r>
                      <a:rPr lang="en-GB" sz="28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/>
                          </a:rPr>
                          <m:t>200</m:t>
                        </m:r>
                      </m:num>
                      <m:den>
                        <m:r>
                          <a:rPr lang="en-GB" sz="2800" b="0" i="1" smtClean="0">
                            <a:latin typeface="Cambria Math"/>
                          </a:rPr>
                          <m:t>125</m:t>
                        </m:r>
                      </m:den>
                    </m:f>
                    <m:r>
                      <a:rPr lang="en-GB" sz="2800" b="0" i="1" smtClean="0">
                        <a:latin typeface="Cambria Math"/>
                      </a:rPr>
                      <m:t>=1.6</m:t>
                    </m:r>
                  </m:oMath>
                </a14:m>
                <a:endParaRPr lang="en-GB" sz="2800" b="0" dirty="0" smtClean="0"/>
              </a:p>
              <a:p>
                <a:endParaRPr lang="en-GB" sz="2800" dirty="0"/>
              </a:p>
              <a:p>
                <a:r>
                  <a:rPr lang="en-GB" sz="2800" dirty="0"/>
                  <a:t>L</a:t>
                </a:r>
                <a:r>
                  <a:rPr lang="en-GB" sz="2800" dirty="0" smtClean="0"/>
                  <a:t>SF =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GB" sz="2800" b="0" i="1" smtClean="0">
                            <a:latin typeface="Cambria Math"/>
                          </a:rPr>
                        </m:ctrlPr>
                      </m:radPr>
                      <m:deg>
                        <m:r>
                          <a:rPr lang="en-GB" sz="2800" b="0" i="1" smtClean="0">
                            <a:latin typeface="Cambria Math"/>
                          </a:rPr>
                          <m:t>3</m:t>
                        </m:r>
                      </m:deg>
                      <m:e>
                        <m:r>
                          <a:rPr lang="en-GB" sz="2800" b="0" i="1" smtClean="0">
                            <a:latin typeface="Cambria Math"/>
                          </a:rPr>
                          <m:t>1.6</m:t>
                        </m:r>
                      </m:e>
                    </m:rad>
                    <m:r>
                      <a:rPr lang="en-GB" sz="2800" b="0" i="1" smtClean="0">
                        <a:latin typeface="Cambria Math"/>
                      </a:rPr>
                      <m:t>=1.1696…</m:t>
                    </m:r>
                  </m:oMath>
                </a14:m>
                <a:endParaRPr lang="en-GB" sz="2800" dirty="0" smtClean="0"/>
              </a:p>
              <a:p>
                <a:endParaRPr lang="en-GB" sz="2800" dirty="0"/>
              </a:p>
              <a:p>
                <a:r>
                  <a:rPr lang="en-GB" sz="2800" dirty="0" smtClean="0"/>
                  <a:t>Height = 1.1696… x 11 = 12.87cm (2dp)</a:t>
                </a:r>
                <a:endParaRPr lang="en-GB" sz="2800" baseline="30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653493"/>
                <a:ext cx="8568952" cy="2503699"/>
              </a:xfrm>
              <a:prstGeom prst="rect">
                <a:avLst/>
              </a:prstGeom>
              <a:blipFill rotWithShape="1">
                <a:blip r:embed="rId6"/>
                <a:stretch>
                  <a:fillRect l="-1422" b="-51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/>
          <p:cNvCxnSpPr/>
          <p:nvPr/>
        </p:nvCxnSpPr>
        <p:spPr>
          <a:xfrm>
            <a:off x="4932040" y="332656"/>
            <a:ext cx="0" cy="2376264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067944" y="1196752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11cm</a:t>
            </a:r>
            <a:endParaRPr lang="en-GB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24758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://farm4.static.flickr.com/3431/3955349689_4f98581a6c.jp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46" t="10230" r="13006" b="11189"/>
          <a:stretch/>
        </p:blipFill>
        <p:spPr bwMode="auto">
          <a:xfrm>
            <a:off x="5436953" y="3109"/>
            <a:ext cx="3743559" cy="2849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0"/>
            <a:ext cx="54360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The larger tin of beans has a mass of 400g while the smaller tin has a mass of 50g. The label on the smaller tin has an area of 150cm</a:t>
            </a:r>
            <a:r>
              <a:rPr lang="en-GB" sz="2400" baseline="30000" dirty="0" smtClean="0"/>
              <a:t>2</a:t>
            </a:r>
            <a:r>
              <a:rPr lang="en-GB" sz="2400" dirty="0" smtClean="0"/>
              <a:t>. Calculate the area of the label on the larger tin.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51520" y="2653493"/>
                <a:ext cx="8568952" cy="33454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 smtClean="0"/>
                  <a:t>VSF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/>
                          </a:rPr>
                          <m:t>𝐵𝑖𝑔</m:t>
                        </m:r>
                      </m:num>
                      <m:den>
                        <m:r>
                          <a:rPr lang="en-GB" sz="2800" b="0" i="1" smtClean="0">
                            <a:latin typeface="Cambria Math"/>
                          </a:rPr>
                          <m:t>𝑆𝑚𝑎𝑙𝑙</m:t>
                        </m:r>
                      </m:den>
                    </m:f>
                    <m:r>
                      <a:rPr lang="en-GB" sz="28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/>
                          </a:rPr>
                          <m:t>400</m:t>
                        </m:r>
                      </m:num>
                      <m:den>
                        <m:r>
                          <a:rPr lang="en-GB" sz="2800" b="0" i="1" smtClean="0">
                            <a:latin typeface="Cambria Math"/>
                          </a:rPr>
                          <m:t>50</m:t>
                        </m:r>
                      </m:den>
                    </m:f>
                    <m:r>
                      <a:rPr lang="en-GB" sz="2800" b="0" i="1" smtClean="0">
                        <a:latin typeface="Cambria Math"/>
                      </a:rPr>
                      <m:t>=8</m:t>
                    </m:r>
                  </m:oMath>
                </a14:m>
                <a:endParaRPr lang="en-GB" sz="2800" b="0" dirty="0" smtClean="0"/>
              </a:p>
              <a:p>
                <a:endParaRPr lang="en-GB" sz="2800" dirty="0"/>
              </a:p>
              <a:p>
                <a:r>
                  <a:rPr lang="en-GB" sz="2800" dirty="0"/>
                  <a:t>L</a:t>
                </a:r>
                <a:r>
                  <a:rPr lang="en-GB" sz="2800" dirty="0" smtClean="0"/>
                  <a:t>SF =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GB" sz="2800" b="0" i="1" smtClean="0">
                            <a:latin typeface="Cambria Math"/>
                          </a:rPr>
                        </m:ctrlPr>
                      </m:radPr>
                      <m:deg>
                        <m:r>
                          <a:rPr lang="en-GB" sz="2800" b="0" i="1" smtClean="0">
                            <a:latin typeface="Cambria Math"/>
                          </a:rPr>
                          <m:t>3</m:t>
                        </m:r>
                      </m:deg>
                      <m:e>
                        <m:r>
                          <a:rPr lang="en-GB" sz="2800" b="0" i="1" smtClean="0">
                            <a:latin typeface="Cambria Math"/>
                          </a:rPr>
                          <m:t>8</m:t>
                        </m:r>
                      </m:e>
                    </m:rad>
                    <m:r>
                      <a:rPr lang="en-GB" sz="2800" b="0" i="1" smtClean="0">
                        <a:latin typeface="Cambria Math"/>
                      </a:rPr>
                      <m:t>=2</m:t>
                    </m:r>
                  </m:oMath>
                </a14:m>
                <a:endParaRPr lang="en-GB" sz="2800" dirty="0" smtClean="0"/>
              </a:p>
              <a:p>
                <a:endParaRPr lang="en-GB" sz="2800" dirty="0"/>
              </a:p>
              <a:p>
                <a:r>
                  <a:rPr lang="en-GB" sz="2800" dirty="0" smtClean="0"/>
                  <a:t>ASF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GB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800" b="0" i="1" smtClean="0">
                        <a:latin typeface="Cambria Math"/>
                      </a:rPr>
                      <m:t>=4</m:t>
                    </m:r>
                  </m:oMath>
                </a14:m>
                <a:endParaRPr lang="en-GB" sz="2800" b="0" dirty="0" smtClean="0"/>
              </a:p>
              <a:p>
                <a:endParaRPr lang="en-GB" sz="2800" dirty="0" smtClean="0"/>
              </a:p>
              <a:p>
                <a:r>
                  <a:rPr lang="en-GB" sz="2800" dirty="0" smtClean="0"/>
                  <a:t>Area of label = 4 x 150 = 600cm</a:t>
                </a:r>
                <a:r>
                  <a:rPr lang="en-GB" sz="2800" baseline="30000" dirty="0" smtClean="0"/>
                  <a:t>2</a:t>
                </a:r>
                <a:endParaRPr lang="en-GB" sz="2800" baseline="30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653493"/>
                <a:ext cx="8568952" cy="3345468"/>
              </a:xfrm>
              <a:prstGeom prst="rect">
                <a:avLst/>
              </a:prstGeom>
              <a:blipFill rotWithShape="1">
                <a:blip r:embed="rId5"/>
                <a:stretch>
                  <a:fillRect l="-1422" b="-41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4057614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abcteach.com/free/c/conebnw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88640"/>
            <a:ext cx="1872208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://www.abcteach.com/free/c/conebnw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88640"/>
            <a:ext cx="2664296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580112" y="83671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</a:t>
            </a:r>
            <a:endParaRPr lang="en-GB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7812360" y="1052736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B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1520" y="476672"/>
            <a:ext cx="46085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The surface area of cone B is 12.25 times bigger than cone A. If the volume of cone B is 380cm</a:t>
            </a:r>
            <a:r>
              <a:rPr lang="en-GB" sz="2400" baseline="30000" dirty="0" smtClean="0"/>
              <a:t>3</a:t>
            </a:r>
            <a:r>
              <a:rPr lang="en-GB" sz="2400" dirty="0" smtClean="0"/>
              <a:t>, calculate the volume of cone A. Give your answer correct to 3 significant figures.</a:t>
            </a:r>
            <a:endParaRPr lang="en-GB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2633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390</Words>
  <Application>Microsoft Office PowerPoint</Application>
  <PresentationFormat>On-screen Show (4:3)</PresentationFormat>
  <Paragraphs>70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Starter</vt:lpstr>
      <vt:lpstr>Volume Scale Factor</vt:lpstr>
      <vt:lpstr>Volume Scale Factor</vt:lpstr>
      <vt:lpstr>PowerPoint Presentation</vt:lpstr>
      <vt:lpstr>PowerPoint Presentation</vt:lpstr>
      <vt:lpstr>Volume Scale Factor</vt:lpstr>
      <vt:lpstr>PowerPoint Presentation</vt:lpstr>
      <vt:lpstr>PowerPoint Presentation</vt:lpstr>
      <vt:lpstr>PowerPoint Presentation</vt:lpstr>
      <vt:lpstr>Similar Shapes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Starter</dc:title>
  <dc:creator>Daniel Burke</dc:creator>
  <cp:lastModifiedBy>Magna Carta School</cp:lastModifiedBy>
  <cp:revision>5</cp:revision>
  <dcterms:created xsi:type="dcterms:W3CDTF">2013-10-21T21:26:47Z</dcterms:created>
  <dcterms:modified xsi:type="dcterms:W3CDTF">2014-05-08T08:23:48Z</dcterms:modified>
</cp:coreProperties>
</file>